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6" r:id="rId3"/>
    <p:sldId id="257" r:id="rId4"/>
    <p:sldId id="261" r:id="rId5"/>
    <p:sldId id="262" r:id="rId6"/>
    <p:sldId id="263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7" r:id="rId26"/>
    <p:sldId id="28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9376" y="2012093"/>
            <a:ext cx="7766936" cy="2221240"/>
          </a:xfrm>
        </p:spPr>
        <p:txBody>
          <a:bodyPr/>
          <a:lstStyle/>
          <a:p>
            <a:pPr algn="ctr"/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3200" b="1" dirty="0"/>
              <a:t>Семинар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Эффективные </a:t>
            </a:r>
            <a:r>
              <a:rPr lang="ru-RU" sz="3200" dirty="0"/>
              <a:t>практики работы с детьми с ограниченными возможностями здоровья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193800" y="270933"/>
            <a:ext cx="7958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ГАУ ДПО «Институт развития образования Пермского края»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93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К должностным обязанностям </a:t>
            </a:r>
            <a:r>
              <a:rPr lang="ru-RU" sz="2400" dirty="0" err="1"/>
              <a:t>тьютора</a:t>
            </a:r>
            <a:r>
              <a:rPr lang="ru-RU" sz="2400" dirty="0"/>
              <a:t> по сопровождению обучающихся с инвалидностью и ОВЗ относится</a:t>
            </a:r>
            <a:r>
              <a:rPr lang="ru-RU" sz="2400" dirty="0" smtClean="0"/>
              <a:t>: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92877"/>
            <a:ext cx="8596668" cy="434848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600" b="1" dirty="0" smtClean="0">
                <a:solidFill>
                  <a:srgbClr val="FF0000"/>
                </a:solidFill>
              </a:rPr>
              <a:t>1</a:t>
            </a:r>
            <a:r>
              <a:rPr lang="ru-RU" sz="2600" b="1" dirty="0">
                <a:solidFill>
                  <a:srgbClr val="FF0000"/>
                </a:solidFill>
              </a:rPr>
              <a:t>. педагогическое сопровождение реализации индивидуальных образовательных маршрутов обучающихся:</a:t>
            </a:r>
          </a:p>
          <a:p>
            <a:endParaRPr lang="ru-RU" sz="2600" b="1" dirty="0">
              <a:solidFill>
                <a:srgbClr val="FF0000"/>
              </a:solidFill>
            </a:endParaRPr>
          </a:p>
          <a:p>
            <a:r>
              <a:rPr lang="ru-RU" dirty="0"/>
              <a:t>выявление индивидуальных образовательных потребностей обучающихся в процессе образования;</a:t>
            </a:r>
          </a:p>
          <a:p>
            <a:endParaRPr lang="ru-RU" dirty="0"/>
          </a:p>
          <a:p>
            <a:r>
              <a:rPr lang="ru-RU" dirty="0"/>
              <a:t>участие в разработке индивидуальных образовательных маршрутов, учебных планов обучающихся;</a:t>
            </a:r>
          </a:p>
          <a:p>
            <a:endParaRPr lang="ru-RU" dirty="0"/>
          </a:p>
          <a:p>
            <a:r>
              <a:rPr lang="ru-RU" dirty="0"/>
              <a:t>подбор и адаптация педагогических средств индивидуализации образовательного процесса;</a:t>
            </a:r>
          </a:p>
          <a:p>
            <a:endParaRPr lang="ru-RU" dirty="0"/>
          </a:p>
          <a:p>
            <a:r>
              <a:rPr lang="ru-RU" dirty="0"/>
              <a:t>организация процесса индивидуальной работы с обучающимися по выявлению, формированию и развитию их познавательных интересов;</a:t>
            </a:r>
          </a:p>
          <a:p>
            <a:endParaRPr lang="ru-RU" dirty="0"/>
          </a:p>
          <a:p>
            <a:r>
              <a:rPr lang="ru-RU" dirty="0"/>
              <a:t>участие в реализации адаптированных образовательных программ обучающихся;</a:t>
            </a:r>
          </a:p>
          <a:p>
            <a:endParaRPr lang="ru-RU" dirty="0"/>
          </a:p>
          <a:p>
            <a:r>
              <a:rPr lang="ru-RU" dirty="0"/>
              <a:t>организация взаимодействия с родителями (законными представителями) по формированию и развитию познавательных интересов обучающихся, составлению, корректировке индивидуальных учебных планов обучающихся, адаптированных образовательных программ и анализу и обсуждению с ними хода и результатов реализации этих планов, программ;</a:t>
            </a:r>
          </a:p>
        </p:txBody>
      </p:sp>
    </p:spTree>
    <p:extLst>
      <p:ext uri="{BB962C8B-B14F-4D97-AF65-F5344CB8AC3E}">
        <p14:creationId xmlns:p14="http://schemas.microsoft.com/office/powerpoint/2010/main" val="403105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80769"/>
            <a:ext cx="8596668" cy="546059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100" b="1" dirty="0">
                <a:solidFill>
                  <a:srgbClr val="FF0000"/>
                </a:solidFill>
              </a:rPr>
              <a:t>2. организация образовательной среды для реализации индивидуальных образовательных маршрутов обучающихся с учетом особенностей их психофизического развития, индивидуальных возможностей и состояния здоровья:</a:t>
            </a:r>
          </a:p>
          <a:p>
            <a:endParaRPr lang="ru-RU" dirty="0"/>
          </a:p>
          <a:p>
            <a:r>
              <a:rPr lang="ru-RU" dirty="0"/>
              <a:t>проведение анализа образовательных ресурсов внутри и вне образовательной организации;</a:t>
            </a:r>
          </a:p>
          <a:p>
            <a:endParaRPr lang="ru-RU" dirty="0"/>
          </a:p>
          <a:p>
            <a:r>
              <a:rPr lang="ru-RU" dirty="0"/>
              <a:t>организация и координация работы сетевых сообществ для разработки и реализации индивидуальных образовательных маршрутов, адаптированных образовательных программ обучающихся;</a:t>
            </a:r>
          </a:p>
          <a:p>
            <a:endParaRPr lang="ru-RU" dirty="0"/>
          </a:p>
          <a:p>
            <a:r>
              <a:rPr lang="ru-RU" dirty="0"/>
              <a:t>разработка мер по обеспечению взаимодействия обучающегося с различными субъектами образовательной среды;</a:t>
            </a:r>
          </a:p>
          <a:p>
            <a:endParaRPr lang="ru-RU" dirty="0"/>
          </a:p>
          <a:p>
            <a:r>
              <a:rPr lang="ru-RU" dirty="0"/>
              <a:t>координация взаимодействия субъектов образования с целью обеспечения доступа обучающихся к образовательным ресурсам;</a:t>
            </a:r>
          </a:p>
          <a:p>
            <a:endParaRPr lang="ru-RU" dirty="0"/>
          </a:p>
          <a:p>
            <a:r>
              <a:rPr lang="ru-RU" dirty="0"/>
              <a:t>организация зонирования образовательного пространства по видам деятельности;</a:t>
            </a:r>
          </a:p>
          <a:p>
            <a:endParaRPr lang="ru-RU" dirty="0"/>
          </a:p>
          <a:p>
            <a:r>
              <a:rPr lang="ru-RU" dirty="0"/>
              <a:t>оказание помощи семье в построении семейной образовательной среды для поддержки обучающихся в освоении индивидуальных учебных планов и адаптированных образовательных программ;</a:t>
            </a:r>
          </a:p>
        </p:txBody>
      </p:sp>
    </p:spTree>
    <p:extLst>
      <p:ext uri="{BB962C8B-B14F-4D97-AF65-F5344CB8AC3E}">
        <p14:creationId xmlns:p14="http://schemas.microsoft.com/office/powerpoint/2010/main" val="358349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66119"/>
            <a:ext cx="8596668" cy="527524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1900" b="1" dirty="0">
                <a:solidFill>
                  <a:srgbClr val="FF0000"/>
                </a:solidFill>
              </a:rPr>
              <a:t>3. организационно-методическое обеспечение реализации индивидуальных образовательных маршрутов, адаптированных образовательных программ обучающихся:</a:t>
            </a:r>
          </a:p>
          <a:p>
            <a:endParaRPr lang="ru-RU" dirty="0"/>
          </a:p>
          <a:p>
            <a:r>
              <a:rPr lang="ru-RU" dirty="0"/>
              <a:t>разработка и подбор методических средств для формирования адаптированной образовательной среды для обучающихся;</a:t>
            </a:r>
          </a:p>
          <a:p>
            <a:endParaRPr lang="ru-RU" dirty="0"/>
          </a:p>
          <a:p>
            <a:r>
              <a:rPr lang="ru-RU" dirty="0"/>
              <a:t>разработка методического обеспечения взаимодействия субъектов образования в целях индивидуализации образовательного процесса;</a:t>
            </a:r>
          </a:p>
          <a:p>
            <a:endParaRPr lang="ru-RU" dirty="0"/>
          </a:p>
          <a:p>
            <a:r>
              <a:rPr lang="ru-RU" dirty="0"/>
              <a:t>контроль и оценка эффективности построения и реализации индивидуальных образовательных маршрутов, адаптированных образовательных программ обучающихся;</a:t>
            </a:r>
          </a:p>
          <a:p>
            <a:endParaRPr lang="ru-RU" dirty="0"/>
          </a:p>
          <a:p>
            <a:r>
              <a:rPr lang="ru-RU" dirty="0"/>
              <a:t>консультирование участников образовательного процесса по вопросам индивидуализации образования обучающихся.</a:t>
            </a:r>
          </a:p>
          <a:p>
            <a:endParaRPr lang="ru-RU" dirty="0"/>
          </a:p>
          <a:p>
            <a:r>
              <a:rPr lang="ru-RU" b="1" dirty="0">
                <a:solidFill>
                  <a:srgbClr val="FF0000"/>
                </a:solidFill>
              </a:rPr>
              <a:t>Таким образом, </a:t>
            </a:r>
            <a:r>
              <a:rPr lang="ru-RU" b="1" dirty="0" err="1">
                <a:solidFill>
                  <a:srgbClr val="FF0000"/>
                </a:solidFill>
              </a:rPr>
              <a:t>тьютор</a:t>
            </a:r>
            <a:r>
              <a:rPr lang="ru-RU" b="1" dirty="0">
                <a:solidFill>
                  <a:srgbClr val="FF0000"/>
                </a:solidFill>
              </a:rPr>
              <a:t> - это педагогический работник, участвующий в разработке и реализации образовательной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339735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3146"/>
          </a:xfrm>
        </p:spPr>
        <p:txBody>
          <a:bodyPr/>
          <a:lstStyle/>
          <a:p>
            <a:r>
              <a:rPr lang="ru-RU" dirty="0"/>
              <a:t>Ассистент (помощник)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31093"/>
            <a:ext cx="8596668" cy="4410270"/>
          </a:xfrm>
        </p:spPr>
        <p:txBody>
          <a:bodyPr/>
          <a:lstStyle/>
          <a:p>
            <a:r>
              <a:rPr lang="ru-RU" dirty="0"/>
              <a:t>по оказанию технической помощи должен иметь среднее общее образование и краткосрочное обучение, или инструктаж на рабочем месте, или профессиональное обучение по программам профессиональной подготовки по профессии рабочих, служащих "Ассистент по оказанию технической помощи инвалидам и лицам с ограниченными возможностями здоровья" без предъявления требований к стажу работы.</a:t>
            </a:r>
          </a:p>
        </p:txBody>
      </p:sp>
    </p:spTree>
    <p:extLst>
      <p:ext uri="{BB962C8B-B14F-4D97-AF65-F5344CB8AC3E}">
        <p14:creationId xmlns:p14="http://schemas.microsoft.com/office/powerpoint/2010/main" val="382390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6778"/>
          </a:xfrm>
        </p:spPr>
        <p:txBody>
          <a:bodyPr>
            <a:noAutofit/>
          </a:bodyPr>
          <a:lstStyle/>
          <a:p>
            <a:r>
              <a:rPr lang="ru-RU" sz="1800" dirty="0"/>
              <a:t>К должностным обязанностям ассистента (помощника) по оказанию технической помощи инвалидам и лицам с ОВЗ при нарушении их способности к самообслуживанию, передвижению, ориентации, общению при получении образования относятся: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90585"/>
            <a:ext cx="8596668" cy="41507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1. обеспечение сопровождения инвалида, лица с ограниченными возможностями здоровья в образовательную организацию;</a:t>
            </a:r>
          </a:p>
          <a:p>
            <a:pPr marL="0" indent="0">
              <a:buNone/>
            </a:pPr>
            <a:r>
              <a:rPr lang="ru-RU" dirty="0"/>
              <a:t>2. оказание технической помощи в части передвижения по образовательной организации, получения информации и ориентации;</a:t>
            </a:r>
          </a:p>
          <a:p>
            <a:pPr marL="0" indent="0">
              <a:buNone/>
            </a:pPr>
            <a:r>
              <a:rPr lang="ru-RU" dirty="0"/>
              <a:t>3. оказание технической помощи в обеспечении коммуникации, в том числе с использованием коммуникативных устройств, планшетов, средств альтернативной коммуникации;</a:t>
            </a:r>
          </a:p>
          <a:p>
            <a:pPr marL="0" indent="0">
              <a:buNone/>
            </a:pPr>
            <a:r>
              <a:rPr lang="ru-RU" dirty="0"/>
              <a:t>4. оказание помощи в использовании технических средств реабилитации (изделий) и обучения;</a:t>
            </a:r>
          </a:p>
          <a:p>
            <a:pPr marL="0" indent="0">
              <a:buNone/>
            </a:pPr>
            <a:r>
              <a:rPr lang="ru-RU" dirty="0"/>
              <a:t>5. оказание помощи в ведении записей, приведении в порядок рабочего места и подготовке необходимых принадлежностей;</a:t>
            </a:r>
          </a:p>
          <a:p>
            <a:pPr marL="0" indent="0">
              <a:buNone/>
            </a:pPr>
            <a:r>
              <a:rPr lang="ru-RU" dirty="0"/>
              <a:t>6. оказание помощи в соблюдении санитарно-гигиенических требований обучающимся.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00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2620" y="1209119"/>
            <a:ext cx="8596668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</a:rPr>
              <a:t>Рекомендация о необходимости, периоде предоставления услуг по </a:t>
            </a:r>
            <a:r>
              <a:rPr lang="ru-RU" sz="3200" b="1" dirty="0" err="1">
                <a:solidFill>
                  <a:srgbClr val="FF0000"/>
                </a:solidFill>
              </a:rPr>
              <a:t>тьюторскому</a:t>
            </a:r>
            <a:r>
              <a:rPr lang="ru-RU" sz="3200" b="1" dirty="0">
                <a:solidFill>
                  <a:srgbClr val="FF0000"/>
                </a:solidFill>
              </a:rPr>
              <a:t> сопровождению и (или) сопровождению ассистента (помощника) по оказанию технической помощи обучающемуся указывается </a:t>
            </a:r>
            <a:r>
              <a:rPr lang="ru-RU" sz="3200" b="1" u="sng" dirty="0">
                <a:solidFill>
                  <a:srgbClr val="FF0000"/>
                </a:solidFill>
              </a:rPr>
              <a:t>в заключении психолого-медико-педагогической комиссии.</a:t>
            </a:r>
          </a:p>
        </p:txBody>
      </p:sp>
    </p:spTree>
    <p:extLst>
      <p:ext uri="{BB962C8B-B14F-4D97-AF65-F5344CB8AC3E}">
        <p14:creationId xmlns:p14="http://schemas.microsoft.com/office/powerpoint/2010/main" val="142592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Отсутствует в заключении ПМПК рекомендация о </a:t>
            </a:r>
            <a:r>
              <a:rPr lang="ru-RU" dirty="0" err="1" smtClean="0"/>
              <a:t>тьюторе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9691" y="2135876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Консилиумом </a:t>
            </a:r>
            <a:r>
              <a:rPr lang="ru-RU" b="1" dirty="0"/>
              <a:t>образовательной организации может быть принято решение о предоставлении услуг по </a:t>
            </a:r>
            <a:r>
              <a:rPr lang="ru-RU" b="1" dirty="0" err="1"/>
              <a:t>тьюторскому</a:t>
            </a:r>
            <a:r>
              <a:rPr lang="ru-RU" b="1" dirty="0"/>
              <a:t> сопровождению и (или) сопровождению ассистента (помощника)</a:t>
            </a:r>
            <a:r>
              <a:rPr lang="ru-RU" dirty="0"/>
              <a:t> по оказанию технической помощи, в том числе относительно периода предоставления услуг </a:t>
            </a:r>
            <a:r>
              <a:rPr lang="ru-RU" dirty="0" err="1"/>
              <a:t>тьютора</a:t>
            </a:r>
            <a:r>
              <a:rPr lang="ru-RU" dirty="0"/>
              <a:t> и (или) ассистента (помощника</a:t>
            </a:r>
            <a:r>
              <a:rPr lang="ru-RU" dirty="0" smtClean="0"/>
              <a:t>):</a:t>
            </a:r>
          </a:p>
          <a:p>
            <a:r>
              <a:rPr lang="ru-RU" dirty="0"/>
              <a:t>на период адаптации обучающегося в образовательной организации;</a:t>
            </a:r>
          </a:p>
          <a:p>
            <a:r>
              <a:rPr lang="ru-RU" dirty="0"/>
              <a:t>на какой-либо промежуток времени (учебную четверть, полугодие, учебный год);</a:t>
            </a:r>
          </a:p>
          <a:p>
            <a:r>
              <a:rPr lang="ru-RU" dirty="0"/>
              <a:t>на постоянной основе.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02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384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Изменение условий </a:t>
            </a:r>
            <a:r>
              <a:rPr lang="ru-RU" dirty="0" err="1" smtClean="0"/>
              <a:t>тьторского</a:t>
            </a:r>
            <a:r>
              <a:rPr lang="ru-RU" dirty="0" smtClean="0"/>
              <a:t> сопровождения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Психолого-медико-педагогическим </a:t>
            </a:r>
            <a:r>
              <a:rPr lang="ru-RU" sz="2400" b="1" dirty="0"/>
              <a:t>консилиумом образовательной организации может быть пересмотрено решение о предоставлении услуг по </a:t>
            </a:r>
            <a:r>
              <a:rPr lang="ru-RU" sz="2400" b="1" dirty="0" err="1"/>
              <a:t>тьюторскому</a:t>
            </a:r>
            <a:r>
              <a:rPr lang="ru-RU" sz="2400" b="1" dirty="0"/>
              <a:t> сопровождению и (или) сопровождению ассистента (помощника) </a:t>
            </a:r>
            <a:r>
              <a:rPr lang="ru-RU" sz="2400" dirty="0"/>
              <a:t>по оказанию технической помощи </a:t>
            </a:r>
            <a:r>
              <a:rPr lang="ru-RU" sz="2400" dirty="0">
                <a:solidFill>
                  <a:srgbClr val="FF0000"/>
                </a:solidFill>
              </a:rPr>
              <a:t>в случае </a:t>
            </a:r>
            <a:r>
              <a:rPr lang="ru-RU" sz="2400" dirty="0" smtClean="0">
                <a:solidFill>
                  <a:srgbClr val="FF0000"/>
                </a:solidFill>
              </a:rPr>
              <a:t>положительной </a:t>
            </a:r>
            <a:r>
              <a:rPr lang="ru-RU" sz="2400" dirty="0">
                <a:solidFill>
                  <a:srgbClr val="FF0000"/>
                </a:solidFill>
              </a:rPr>
              <a:t>или отрицательной динамики развития обучающегося, освоения образовательной </a:t>
            </a:r>
            <a:r>
              <a:rPr lang="ru-RU" sz="2400" dirty="0" smtClean="0">
                <a:solidFill>
                  <a:srgbClr val="FF0000"/>
                </a:solidFill>
              </a:rPr>
              <a:t>программы</a:t>
            </a:r>
            <a:r>
              <a:rPr lang="ru-RU" sz="2400" dirty="0">
                <a:solidFill>
                  <a:srgbClr val="FF0000"/>
                </a:solidFill>
              </a:rPr>
              <a:t>.</a:t>
            </a:r>
            <a:endParaRPr lang="ru-RU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09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/>
              <a:t>Решение о введении в штатное расписание </a:t>
            </a:r>
            <a:r>
              <a:rPr lang="ru-RU" sz="2700" dirty="0" err="1"/>
              <a:t>тьютора</a:t>
            </a:r>
            <a:r>
              <a:rPr lang="ru-RU" sz="2700" dirty="0"/>
              <a:t> и (или) ассистента (помощника) по оказанию технической помощи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принимается </a:t>
            </a:r>
            <a:r>
              <a:rPr lang="ru-RU" sz="3200" b="1" dirty="0"/>
              <a:t>руководителем образовательной организации </a:t>
            </a:r>
            <a:r>
              <a:rPr lang="ru-RU" sz="3200" dirty="0"/>
              <a:t>на основании рекомендаций психолого-медико-педагогической комиссии или с учетом рекомендаций психолого-медико-педагогического консилиума образовательной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65932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Основание предоставление услуг </a:t>
            </a:r>
            <a:r>
              <a:rPr lang="ru-RU" dirty="0" err="1" smtClean="0"/>
              <a:t>тьютором</a:t>
            </a:r>
            <a:r>
              <a:rPr lang="ru-RU" dirty="0" smtClean="0"/>
              <a:t> или ассистентом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трудовой договор</a:t>
            </a:r>
          </a:p>
          <a:p>
            <a:r>
              <a:rPr lang="ru-RU" sz="2800" dirty="0" smtClean="0"/>
              <a:t>трудовой договор </a:t>
            </a:r>
            <a:r>
              <a:rPr lang="ru-RU" sz="2800" dirty="0"/>
              <a:t>с внутренним </a:t>
            </a:r>
            <a:r>
              <a:rPr lang="ru-RU" sz="2800" dirty="0" smtClean="0"/>
              <a:t>совместителем</a:t>
            </a:r>
          </a:p>
          <a:p>
            <a:r>
              <a:rPr lang="ru-RU" sz="2800" dirty="0"/>
              <a:t> трудовой договор с внешним </a:t>
            </a:r>
            <a:r>
              <a:rPr lang="ru-RU" sz="2800" dirty="0" smtClean="0"/>
              <a:t>совместителем с </a:t>
            </a:r>
            <a:r>
              <a:rPr lang="ru-RU" sz="2800" dirty="0"/>
              <a:t>использованием сетевой формы реализации образовательных программ на основании договора между организациями.</a:t>
            </a:r>
          </a:p>
        </p:txBody>
      </p:sp>
    </p:spTree>
    <p:extLst>
      <p:ext uri="{BB962C8B-B14F-4D97-AF65-F5344CB8AC3E}">
        <p14:creationId xmlns:p14="http://schemas.microsoft.com/office/powerpoint/2010/main" val="71609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9376" y="1837266"/>
            <a:ext cx="7766936" cy="2210595"/>
          </a:xfrm>
        </p:spPr>
        <p:txBody>
          <a:bodyPr/>
          <a:lstStyle/>
          <a:p>
            <a:pPr algn="ctr"/>
            <a:r>
              <a:rPr lang="ru-RU" sz="3200" dirty="0"/>
              <a:t>Новое в законодательстве РФ о создании специальных образовательных условий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для </a:t>
            </a:r>
            <a:r>
              <a:rPr lang="ru-RU" sz="3200" dirty="0"/>
              <a:t>детей с ОВЗ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8231" y="5189837"/>
            <a:ext cx="7766936" cy="870464"/>
          </a:xfrm>
        </p:spPr>
        <p:txBody>
          <a:bodyPr/>
          <a:lstStyle/>
          <a:p>
            <a:r>
              <a:rPr lang="ru-RU" dirty="0" smtClean="0"/>
              <a:t>Ирина Геннадьевна Каткова</a:t>
            </a:r>
          </a:p>
          <a:p>
            <a:r>
              <a:rPr lang="ru-RU" dirty="0"/>
              <a:t>н</a:t>
            </a:r>
            <a:r>
              <a:rPr lang="ru-RU" dirty="0" smtClean="0"/>
              <a:t>аучный сотрудник </a:t>
            </a:r>
            <a:r>
              <a:rPr lang="ru-RU" dirty="0" err="1" smtClean="0"/>
              <a:t>ОВиС</a:t>
            </a:r>
            <a:r>
              <a:rPr lang="ru-RU" dirty="0" smtClean="0"/>
              <a:t> ГАУ ДПО «ИРО ПК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341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9118" y="189471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1600" dirty="0"/>
              <a:t>Методические рекомендации</a:t>
            </a:r>
            <a:br>
              <a:rPr lang="ru-RU" sz="1600" dirty="0"/>
            </a:br>
            <a:r>
              <a:rPr lang="ru-RU" sz="1600" dirty="0"/>
              <a:t>по организации и проведению государственной итоговой аттестации  по образовательным программам основного общего и среднего общего образования в форме основного государственного экзамена и единого государственного экзамена для лиц с ограниченными возможностями здоровья, детей-инвалидов и инвалидов </a:t>
            </a:r>
            <a:br>
              <a:rPr lang="ru-RU" sz="1600" dirty="0"/>
            </a:br>
            <a:r>
              <a:rPr lang="ru-RU" sz="1600" dirty="0"/>
              <a:t>в 2019 году</a:t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902941"/>
            <a:ext cx="9109217" cy="4138421"/>
          </a:xfrm>
        </p:spPr>
        <p:txBody>
          <a:bodyPr>
            <a:normAutofit/>
          </a:bodyPr>
          <a:lstStyle/>
          <a:p>
            <a:r>
              <a:rPr lang="ru-RU" sz="2800" dirty="0"/>
              <a:t>Настоящие Методические рекомендации разработаны в соответствии с Порядком ГИА-9 и Порядком ГИА-11 в целях разъяснения особенностей организации и проведения ГИА в форме ОГЭ и ЕГЭ для обучающихся с ОВЗ, детей-инвалидов и инвалидов.</a:t>
            </a:r>
          </a:p>
        </p:txBody>
      </p:sp>
    </p:spTree>
    <p:extLst>
      <p:ext uri="{BB962C8B-B14F-4D97-AF65-F5344CB8AC3E}">
        <p14:creationId xmlns:p14="http://schemas.microsoft.com/office/powerpoint/2010/main" val="94955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58" y="345990"/>
            <a:ext cx="11306433" cy="6512010"/>
          </a:xfrm>
        </p:spPr>
      </p:pic>
    </p:spTree>
    <p:extLst>
      <p:ext uri="{BB962C8B-B14F-4D97-AF65-F5344CB8AC3E}">
        <p14:creationId xmlns:p14="http://schemas.microsoft.com/office/powerpoint/2010/main" val="316279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46" y="504782"/>
            <a:ext cx="11273278" cy="6353218"/>
          </a:xfrm>
        </p:spPr>
      </p:pic>
    </p:spTree>
    <p:extLst>
      <p:ext uri="{BB962C8B-B14F-4D97-AF65-F5344CB8AC3E}">
        <p14:creationId xmlns:p14="http://schemas.microsoft.com/office/powerpoint/2010/main" val="93538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98" y="418285"/>
            <a:ext cx="11131156" cy="6439715"/>
          </a:xfrm>
        </p:spPr>
      </p:pic>
    </p:spTree>
    <p:extLst>
      <p:ext uri="{BB962C8B-B14F-4D97-AF65-F5344CB8AC3E}">
        <p14:creationId xmlns:p14="http://schemas.microsoft.com/office/powerpoint/2010/main" val="400805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31" y="566567"/>
            <a:ext cx="11179634" cy="6143152"/>
          </a:xfrm>
        </p:spPr>
      </p:pic>
    </p:spTree>
    <p:extLst>
      <p:ext uri="{BB962C8B-B14F-4D97-AF65-F5344CB8AC3E}">
        <p14:creationId xmlns:p14="http://schemas.microsoft.com/office/powerpoint/2010/main" val="236066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ru-RU" dirty="0" smtClean="0"/>
              <a:t>Новые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73201"/>
            <a:ext cx="8596668" cy="456816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Рекомендации от 08.02.2019 № </a:t>
            </a:r>
            <a:r>
              <a:rPr lang="ru-RU" dirty="0" smtClean="0"/>
              <a:t>ТС-421/07 (О специальных условиях для детей с нарушениями чтения и письма)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Письмо </a:t>
            </a:r>
            <a:r>
              <a:rPr lang="ru-RU" dirty="0" err="1"/>
              <a:t>Минпросвещения</a:t>
            </a:r>
            <a:r>
              <a:rPr lang="ru-RU" dirty="0"/>
              <a:t> РФ от 02.11.2018 № </a:t>
            </a:r>
            <a:r>
              <a:rPr lang="ru-RU" dirty="0" smtClean="0"/>
              <a:t>ТС-459/07 (О получении общего образования лицами с УО (ИН)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Письмо </a:t>
            </a:r>
            <a:r>
              <a:rPr lang="ru-RU" dirty="0" err="1"/>
              <a:t>Минпросвещения</a:t>
            </a:r>
            <a:r>
              <a:rPr lang="ru-RU" dirty="0"/>
              <a:t> России от 11.02.2019 № </a:t>
            </a:r>
            <a:r>
              <a:rPr lang="ru-RU" dirty="0" smtClean="0"/>
              <a:t>05-108 (О профессиональном обучении лиц с различными формами УО)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Письмо </a:t>
            </a:r>
            <a:r>
              <a:rPr lang="ru-RU" dirty="0" err="1"/>
              <a:t>Минпросвещения</a:t>
            </a:r>
            <a:r>
              <a:rPr lang="ru-RU" dirty="0"/>
              <a:t> РФ "О направление информации" от 01.04.2019 г</a:t>
            </a:r>
            <a:r>
              <a:rPr lang="ru-RU" dirty="0" smtClean="0"/>
              <a:t>. (О внесении изменений в порядок организации и осуществления образовательной деятельности по основным общеобразовательным программам   - образовательным программам дошкольного образования в приказ от 30.08.2013г. № 1014)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20816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04335"/>
            <a:ext cx="8596668" cy="5337027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3600" dirty="0" smtClean="0"/>
              <a:t>Спасибо за внимание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8008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30200"/>
            <a:ext cx="8596668" cy="635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Новые нормативно-правовые документы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02267"/>
            <a:ext cx="9118599" cy="4966095"/>
          </a:xfrm>
        </p:spPr>
        <p:txBody>
          <a:bodyPr>
            <a:normAutofit/>
          </a:bodyPr>
          <a:lstStyle/>
          <a:p>
            <a:pPr fontAlgn="base" hangingPunct="0"/>
            <a:r>
              <a:rPr lang="ru-RU" sz="2000" b="1" dirty="0" smtClean="0"/>
              <a:t>Концепция развития образования обучающихся с инвалидностью и с ограниченными возможностями здоровья на 2020 – 2030 годы.</a:t>
            </a:r>
          </a:p>
          <a:p>
            <a:pPr marL="0" indent="0" fontAlgn="base" hangingPunct="0">
              <a:buNone/>
            </a:pPr>
            <a:endParaRPr lang="ru-RU" sz="2000" b="1" dirty="0" smtClean="0"/>
          </a:p>
          <a:p>
            <a:pPr fontAlgn="base" hangingPunct="0"/>
            <a:r>
              <a:rPr lang="ru-RU" sz="2000" b="1" dirty="0"/>
              <a:t>Письмо Министерства просвещения РФ от 20 февраля 2019 г. № ТС-551/07 “О сопровождении образования обучающихся с ОВЗ и инвалидностью</a:t>
            </a:r>
            <a:r>
              <a:rPr lang="ru-RU" sz="2000" b="1" dirty="0" smtClean="0"/>
              <a:t>”.</a:t>
            </a:r>
          </a:p>
          <a:p>
            <a:pPr marL="0" indent="0" fontAlgn="base" hangingPunct="0">
              <a:buNone/>
            </a:pPr>
            <a:endParaRPr lang="ru-RU" sz="2000" b="1" dirty="0"/>
          </a:p>
          <a:p>
            <a:pPr fontAlgn="base" hangingPunct="0"/>
            <a:r>
              <a:rPr lang="ru-RU" sz="2000" b="1" dirty="0" smtClean="0"/>
              <a:t>Методические рекомендации</a:t>
            </a:r>
            <a:r>
              <a:rPr lang="ru-RU" sz="2000" dirty="0"/>
              <a:t> </a:t>
            </a:r>
            <a:r>
              <a:rPr lang="ru-RU" sz="2000" b="1" dirty="0" smtClean="0"/>
              <a:t>по </a:t>
            </a:r>
            <a:r>
              <a:rPr lang="ru-RU" sz="2000" b="1" dirty="0"/>
              <a:t>организации и проведению государственной итоговой аттестации  по образовательным программам основного общего и среднего общего образования в форме основного государственного экзамена и единого государственного экзамена для лиц с ограниченными возможностями здоровья, детей-инвалидов и инвалидов </a:t>
            </a:r>
            <a:r>
              <a:rPr lang="ru-RU" sz="2000" b="1" dirty="0" smtClean="0"/>
              <a:t>в </a:t>
            </a:r>
            <a:r>
              <a:rPr lang="ru-RU" sz="2000" b="1" dirty="0"/>
              <a:t>2019 </a:t>
            </a:r>
            <a:r>
              <a:rPr lang="ru-RU" sz="2000" b="1" dirty="0" smtClean="0"/>
              <a:t>году.</a:t>
            </a:r>
          </a:p>
          <a:p>
            <a:pPr marL="0" indent="0" fontAlgn="base" hangingPunct="0">
              <a:buNone/>
            </a:pPr>
            <a:endParaRPr lang="ru-RU" sz="20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10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5133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положения Концепции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4733"/>
            <a:ext cx="8596668" cy="4961467"/>
          </a:xfrm>
        </p:spPr>
        <p:txBody>
          <a:bodyPr>
            <a:normAutofit fontScale="85000" lnSpcReduction="20000"/>
          </a:bodyPr>
          <a:lstStyle/>
          <a:p>
            <a:r>
              <a:rPr lang="ru-RU" sz="2200" dirty="0"/>
              <a:t>Концепция придает </a:t>
            </a:r>
            <a:r>
              <a:rPr lang="ru-RU" sz="2200" dirty="0" smtClean="0"/>
              <a:t>исключительное значение </a:t>
            </a:r>
            <a:r>
              <a:rPr lang="ru-RU" sz="2200" dirty="0"/>
              <a:t>оказанию ранней </a:t>
            </a:r>
            <a:r>
              <a:rPr lang="ru-RU" sz="2200" dirty="0" smtClean="0"/>
              <a:t>помощи. С </a:t>
            </a:r>
            <a:r>
              <a:rPr lang="ru-RU" sz="2200" dirty="0"/>
              <a:t>этих позиций обосновывается </a:t>
            </a:r>
            <a:r>
              <a:rPr lang="ru-RU" sz="2200" dirty="0" smtClean="0"/>
              <a:t>необходимость в</a:t>
            </a:r>
            <a:r>
              <a:rPr lang="ru-RU" sz="2200" dirty="0" smtClean="0">
                <a:solidFill>
                  <a:srgbClr val="FF0000"/>
                </a:solidFill>
              </a:rPr>
              <a:t>ведения </a:t>
            </a:r>
            <a:r>
              <a:rPr lang="ru-RU" sz="2200" dirty="0">
                <a:solidFill>
                  <a:srgbClr val="FF0000"/>
                </a:solidFill>
              </a:rPr>
              <a:t>нового уровня образования детей с ОВЗ (от рождения до 3 лет</a:t>
            </a:r>
            <a:r>
              <a:rPr lang="ru-RU" sz="2200" dirty="0" smtClean="0">
                <a:solidFill>
                  <a:srgbClr val="FF0000"/>
                </a:solidFill>
              </a:rPr>
              <a:t>), который </a:t>
            </a:r>
            <a:r>
              <a:rPr lang="ru-RU" sz="2200" dirty="0">
                <a:solidFill>
                  <a:srgbClr val="FF0000"/>
                </a:solidFill>
              </a:rPr>
              <a:t>должен стать базовым для всей системы образования таких детей</a:t>
            </a:r>
            <a:r>
              <a:rPr lang="ru-RU" sz="22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ru-RU" sz="2200" dirty="0" smtClean="0"/>
          </a:p>
          <a:p>
            <a:r>
              <a:rPr lang="ru-RU" sz="2200" dirty="0"/>
              <a:t>Н</a:t>
            </a:r>
            <a:r>
              <a:rPr lang="ru-RU" sz="2200" dirty="0" smtClean="0"/>
              <a:t>еобходимой </a:t>
            </a:r>
            <a:r>
              <a:rPr lang="ru-RU" sz="2200" dirty="0"/>
              <a:t>становится разработка психолого-педагогической</a:t>
            </a:r>
            <a:br>
              <a:rPr lang="ru-RU" sz="2200" dirty="0"/>
            </a:br>
            <a:r>
              <a:rPr lang="ru-RU" sz="2200" dirty="0"/>
              <a:t>типологии детей каждой нозологической группы и </a:t>
            </a:r>
            <a:r>
              <a:rPr lang="ru-RU" sz="2200" dirty="0">
                <a:solidFill>
                  <a:srgbClr val="FF0000"/>
                </a:solidFill>
              </a:rPr>
              <a:t>развитие понятия «</a:t>
            </a:r>
            <a:r>
              <a:rPr lang="ru-RU" sz="2200" dirty="0" smtClean="0">
                <a:solidFill>
                  <a:srgbClr val="FF0000"/>
                </a:solidFill>
              </a:rPr>
              <a:t>особые образовательные </a:t>
            </a:r>
            <a:r>
              <a:rPr lang="ru-RU" sz="2200" dirty="0">
                <a:solidFill>
                  <a:srgbClr val="FF0000"/>
                </a:solidFill>
              </a:rPr>
              <a:t>потребности»</a:t>
            </a:r>
            <a:r>
              <a:rPr lang="ru-RU" sz="2200" dirty="0"/>
              <a:t> ребенка с определенным </a:t>
            </a:r>
            <a:r>
              <a:rPr lang="ru-RU" sz="2200" dirty="0" smtClean="0"/>
              <a:t>ограничением здоровья </a:t>
            </a:r>
            <a:r>
              <a:rPr lang="ru-RU" sz="2200" dirty="0"/>
              <a:t>и вариантом психического </a:t>
            </a:r>
            <a:r>
              <a:rPr lang="ru-RU" sz="2200" dirty="0" smtClean="0"/>
              <a:t>развития.</a:t>
            </a:r>
          </a:p>
          <a:p>
            <a:pPr marL="0" indent="0">
              <a:buNone/>
            </a:pPr>
            <a:endParaRPr lang="ru-RU" sz="2200" dirty="0" smtClean="0"/>
          </a:p>
          <a:p>
            <a:r>
              <a:rPr lang="ru-RU" sz="2200" dirty="0"/>
              <a:t>В Концепции представлена </a:t>
            </a:r>
            <a:r>
              <a:rPr lang="ru-RU" sz="2200" dirty="0">
                <a:solidFill>
                  <a:srgbClr val="FF0000"/>
                </a:solidFill>
              </a:rPr>
              <a:t>необходимость согласованного решения</a:t>
            </a:r>
            <a:br>
              <a:rPr lang="ru-RU" sz="2200" dirty="0">
                <a:solidFill>
                  <a:srgbClr val="FF0000"/>
                </a:solidFill>
              </a:rPr>
            </a:br>
            <a:r>
              <a:rPr lang="ru-RU" sz="2200" dirty="0">
                <a:solidFill>
                  <a:srgbClr val="FF0000"/>
                </a:solidFill>
              </a:rPr>
              <a:t>задач формирования академической и жизненной компетенции ребенка с </a:t>
            </a:r>
            <a:r>
              <a:rPr lang="ru-RU" sz="2200" dirty="0" smtClean="0">
                <a:solidFill>
                  <a:srgbClr val="FF0000"/>
                </a:solidFill>
              </a:rPr>
              <a:t>ОВЗ </a:t>
            </a:r>
            <a:r>
              <a:rPr lang="ru-RU" sz="2200" dirty="0" smtClean="0"/>
              <a:t>на </a:t>
            </a:r>
            <a:r>
              <a:rPr lang="ru-RU" sz="2200" dirty="0"/>
              <a:t>всех этапах взросления и всех уровнях образования. </a:t>
            </a:r>
            <a:endParaRPr lang="ru-RU" sz="2200" dirty="0" smtClean="0"/>
          </a:p>
          <a:p>
            <a:pPr marL="0" indent="0">
              <a:buNone/>
            </a:pPr>
            <a:endParaRPr lang="ru-RU" sz="2200" dirty="0" smtClean="0"/>
          </a:p>
          <a:p>
            <a:pPr marL="0" indent="0">
              <a:buNone/>
            </a:pPr>
            <a:r>
              <a:rPr lang="ru-RU" sz="2200" dirty="0" smtClean="0"/>
              <a:t> </a:t>
            </a:r>
            <a:r>
              <a:rPr lang="ru-RU" sz="2200" dirty="0"/>
              <a:t/>
            </a:r>
            <a:br>
              <a:rPr lang="ru-RU" sz="2200" dirty="0"/>
            </a:br>
            <a:endParaRPr lang="ru-RU" sz="22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2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4200"/>
          </a:xfrm>
        </p:spPr>
        <p:txBody>
          <a:bodyPr>
            <a:normAutofit fontScale="90000"/>
          </a:bodyPr>
          <a:lstStyle/>
          <a:p>
            <a:r>
              <a:rPr lang="ru-RU" dirty="0"/>
              <a:t>Основные положения Концепции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88533"/>
            <a:ext cx="9158644" cy="4652829"/>
          </a:xfrm>
        </p:spPr>
        <p:txBody>
          <a:bodyPr>
            <a:noAutofit/>
          </a:bodyPr>
          <a:lstStyle/>
          <a:p>
            <a:r>
              <a:rPr lang="ru-RU" sz="2000" dirty="0"/>
              <a:t>Значительно большее, чем обычно, </a:t>
            </a:r>
            <a:r>
              <a:rPr lang="ru-RU" sz="2000" dirty="0">
                <a:solidFill>
                  <a:srgbClr val="FF0000"/>
                </a:solidFill>
              </a:rPr>
              <a:t>внимание Концепция уделяет семье особого ребенка </a:t>
            </a:r>
            <a:r>
              <a:rPr lang="ru-RU" sz="2000" dirty="0"/>
              <a:t>– так реализуется современное научное представление о коллективном субъекте образования, и вытекающее из него представление о необходимости введения понятия «особые образовательные потребности семьи», воспитывающей ребенка с ОВЗ.</a:t>
            </a:r>
            <a:br>
              <a:rPr lang="ru-RU" sz="2000" dirty="0"/>
            </a:br>
            <a:endParaRPr lang="ru-RU" sz="2000" dirty="0" smtClean="0"/>
          </a:p>
          <a:p>
            <a:r>
              <a:rPr lang="ru-RU" sz="2000" dirty="0" smtClean="0"/>
              <a:t>Концепция </a:t>
            </a:r>
            <a:r>
              <a:rPr lang="ru-RU" sz="2000" dirty="0">
                <a:solidFill>
                  <a:srgbClr val="FF0000"/>
                </a:solidFill>
              </a:rPr>
              <a:t>указывает на перспективу будущего качественного</a:t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>изменения состава группы детей с ОВЗ.</a:t>
            </a:r>
            <a:r>
              <a:rPr lang="ru-RU" sz="2000" dirty="0"/>
              <a:t> Исследования уже существующей</a:t>
            </a:r>
            <a:br>
              <a:rPr lang="ru-RU" sz="2000" dirty="0"/>
            </a:br>
            <a:r>
              <a:rPr lang="ru-RU" sz="2000" dirty="0"/>
              <a:t>новой группы </a:t>
            </a:r>
            <a:r>
              <a:rPr lang="ru-RU" sz="2000" dirty="0">
                <a:solidFill>
                  <a:srgbClr val="FF0000"/>
                </a:solidFill>
              </a:rPr>
              <a:t>имплантированных детей </a:t>
            </a:r>
            <a:r>
              <a:rPr lang="ru-RU" sz="2000" dirty="0"/>
              <a:t>позволяют заключить, что </a:t>
            </a:r>
            <a:r>
              <a:rPr lang="ru-RU" sz="2000" dirty="0" smtClean="0"/>
              <a:t>средствами высокотехнологичной </a:t>
            </a:r>
            <a:r>
              <a:rPr lang="ru-RU" sz="2000" dirty="0"/>
              <a:t>медицины могут быть успешно устранены </a:t>
            </a:r>
            <a:r>
              <a:rPr lang="ru-RU" sz="2000" dirty="0" smtClean="0"/>
              <a:t>первичные нарушения</a:t>
            </a:r>
            <a:r>
              <a:rPr lang="ru-RU" sz="2000" dirty="0"/>
              <a:t>, как биологические предпосылки нарушения </a:t>
            </a:r>
            <a:r>
              <a:rPr lang="ru-RU" sz="2000" dirty="0" smtClean="0"/>
              <a:t>психического развития </a:t>
            </a:r>
            <a:r>
              <a:rPr lang="ru-RU" sz="2000" dirty="0"/>
              <a:t>ребенка.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0260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Адресаты концепции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01801"/>
            <a:ext cx="8596668" cy="4339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впервые</a:t>
            </a:r>
            <a:r>
              <a:rPr lang="ru-RU" sz="3200" dirty="0" smtClean="0"/>
              <a:t> </a:t>
            </a:r>
            <a:r>
              <a:rPr lang="ru-RU" sz="3200" dirty="0"/>
              <a:t>адресована </a:t>
            </a:r>
            <a:r>
              <a:rPr lang="ru-RU" sz="3200" dirty="0">
                <a:solidFill>
                  <a:srgbClr val="FF0000"/>
                </a:solidFill>
              </a:rPr>
              <a:t>в равной мере </a:t>
            </a:r>
            <a:r>
              <a:rPr lang="ru-RU" sz="3200" dirty="0" smtClean="0">
                <a:solidFill>
                  <a:srgbClr val="FF0000"/>
                </a:solidFill>
              </a:rPr>
              <a:t>специалистами </a:t>
            </a:r>
            <a:r>
              <a:rPr lang="ru-RU" sz="3200" dirty="0">
                <a:solidFill>
                  <a:srgbClr val="FF0000"/>
                </a:solidFill>
              </a:rPr>
              <a:t>родителям </a:t>
            </a:r>
            <a:r>
              <a:rPr lang="ru-RU" sz="3200" dirty="0"/>
              <a:t>– так сможет реализоваться на деле представление о </a:t>
            </a:r>
            <a:r>
              <a:rPr lang="ru-RU" sz="3200" dirty="0" smtClean="0"/>
              <a:t>семье ребенка </a:t>
            </a:r>
            <a:r>
              <a:rPr lang="ru-RU" sz="3200" dirty="0"/>
              <a:t>с ОВЗ как о полноправном субъекте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410179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47133"/>
            <a:ext cx="8596668" cy="685800"/>
          </a:xfrm>
        </p:spPr>
        <p:txBody>
          <a:bodyPr>
            <a:noAutofit/>
          </a:bodyPr>
          <a:lstStyle/>
          <a:p>
            <a:pPr algn="ctr"/>
            <a:r>
              <a:rPr lang="ru-RU" sz="2000" dirty="0"/>
              <a:t>Стратегические направления развития образования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детей младшего школьного возраста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032933"/>
            <a:ext cx="9905999" cy="5198534"/>
          </a:xfrm>
        </p:spPr>
        <p:txBody>
          <a:bodyPr>
            <a:noAutofit/>
          </a:bodyPr>
          <a:lstStyle/>
          <a:p>
            <a:endParaRPr lang="ru-RU" sz="1400" b="1" dirty="0" smtClean="0"/>
          </a:p>
          <a:p>
            <a:r>
              <a:rPr lang="ru-RU" sz="1400" b="1" dirty="0" smtClean="0"/>
              <a:t>Требуется </a:t>
            </a:r>
            <a:r>
              <a:rPr lang="ru-RU" sz="1400" b="1" dirty="0"/>
              <a:t>обеспечить явное представление компонента </a:t>
            </a:r>
            <a:r>
              <a:rPr lang="ru-RU" sz="1400" b="1" dirty="0" smtClean="0"/>
              <a:t>жизненной компетенции </a:t>
            </a:r>
            <a:r>
              <a:rPr lang="ru-RU" sz="1400" dirty="0"/>
              <a:t>в программах для детей с ОВЗ, задач </a:t>
            </a:r>
            <a:r>
              <a:rPr lang="ru-RU" sz="1400" dirty="0" smtClean="0"/>
              <a:t>формирования конкретных </a:t>
            </a:r>
            <a:r>
              <a:rPr lang="ru-RU" sz="1400" dirty="0"/>
              <a:t>представлений, умений и навыков в каждой </a:t>
            </a:r>
            <a:r>
              <a:rPr lang="ru-RU" sz="1400" dirty="0" smtClean="0"/>
              <a:t>области жизненной </a:t>
            </a:r>
            <a:r>
              <a:rPr lang="ru-RU" sz="1400" dirty="0"/>
              <a:t>компетенции в соответствии с особыми </a:t>
            </a:r>
            <a:r>
              <a:rPr lang="ru-RU" sz="1400" dirty="0" smtClean="0"/>
              <a:t>образовательными потребностями </a:t>
            </a:r>
            <a:r>
              <a:rPr lang="ru-RU" sz="1400" dirty="0"/>
              <a:t>каждого ребенка. </a:t>
            </a:r>
          </a:p>
          <a:p>
            <a:pPr marL="0" indent="0">
              <a:buNone/>
            </a:pPr>
            <a:endParaRPr lang="ru-RU" sz="1400" dirty="0" smtClean="0"/>
          </a:p>
          <a:p>
            <a:r>
              <a:rPr lang="ru-RU" sz="1400" b="1" dirty="0"/>
              <a:t>Содержание обучения в начальной школе должно </a:t>
            </a:r>
            <a:r>
              <a:rPr lang="ru-RU" sz="1400" b="1" dirty="0" smtClean="0"/>
              <a:t>быть ориентировано </a:t>
            </a:r>
            <a:r>
              <a:rPr lang="ru-RU" sz="1400" b="1" dirty="0"/>
              <a:t>на формирование базовых знаний, умений и </a:t>
            </a:r>
            <a:r>
              <a:rPr lang="ru-RU" sz="1400" b="1" dirty="0" smtClean="0"/>
              <a:t>навыков</a:t>
            </a:r>
            <a:r>
              <a:rPr lang="ru-RU" sz="1400" dirty="0" smtClean="0"/>
              <a:t>, значимых </a:t>
            </a:r>
            <a:r>
              <a:rPr lang="ru-RU" sz="1400" dirty="0"/>
              <a:t>для дальнейшего обучения </a:t>
            </a:r>
            <a:r>
              <a:rPr lang="ru-RU" sz="1400" b="1" dirty="0"/>
              <a:t>и максимально </a:t>
            </a:r>
            <a:r>
              <a:rPr lang="ru-RU" sz="1400" b="1" dirty="0" smtClean="0"/>
              <a:t>возможной социализации </a:t>
            </a:r>
            <a:r>
              <a:rPr lang="ru-RU" sz="1400" b="1" dirty="0"/>
              <a:t>ребенка </a:t>
            </a:r>
            <a:r>
              <a:rPr lang="ru-RU" sz="1400" dirty="0"/>
              <a:t>с </a:t>
            </a:r>
            <a:r>
              <a:rPr lang="ru-RU" sz="1400" dirty="0" smtClean="0"/>
              <a:t>ОВЗ.</a:t>
            </a:r>
          </a:p>
          <a:p>
            <a:pPr marL="0" indent="0">
              <a:buNone/>
            </a:pPr>
            <a:endParaRPr lang="ru-RU" sz="1400" dirty="0" smtClean="0"/>
          </a:p>
          <a:p>
            <a:r>
              <a:rPr lang="ru-RU" sz="1400" b="1" dirty="0"/>
              <a:t>Требуется уточнение ФГОС НОО </a:t>
            </a:r>
            <a:r>
              <a:rPr lang="ru-RU" sz="1400" dirty="0"/>
              <a:t>в отношении новой и </a:t>
            </a:r>
            <a:r>
              <a:rPr lang="ru-RU" sz="1400" dirty="0" smtClean="0"/>
              <a:t>растущей группы </a:t>
            </a:r>
            <a:r>
              <a:rPr lang="ru-RU" sz="1400" dirty="0"/>
              <a:t>детей с измененным функциональным статусом </a:t>
            </a:r>
            <a:r>
              <a:rPr lang="ru-RU" sz="1400" dirty="0" smtClean="0"/>
              <a:t>вследствие применения </a:t>
            </a:r>
            <a:r>
              <a:rPr lang="ru-RU" sz="1400" dirty="0"/>
              <a:t>медико-биологических цифровых технологий </a:t>
            </a:r>
            <a:r>
              <a:rPr lang="ru-RU" sz="1400" b="1" dirty="0"/>
              <a:t>имплантации</a:t>
            </a:r>
            <a:r>
              <a:rPr lang="ru-RU" sz="1400" b="1" dirty="0" smtClean="0"/>
              <a:t>.</a:t>
            </a:r>
          </a:p>
          <a:p>
            <a:pPr marL="0" indent="0">
              <a:buNone/>
            </a:pPr>
            <a:endParaRPr lang="ru-RU" sz="1400" dirty="0" smtClean="0"/>
          </a:p>
          <a:p>
            <a:r>
              <a:rPr lang="ru-RU" sz="1400" dirty="0"/>
              <a:t>Требуется выделить в программах задачу продвижения </a:t>
            </a:r>
            <a:r>
              <a:rPr lang="ru-RU" sz="1400" dirty="0" smtClean="0"/>
              <a:t>младшего школьника </a:t>
            </a:r>
            <a:r>
              <a:rPr lang="ru-RU" sz="1400" dirty="0"/>
              <a:t>с ОВЗ в </a:t>
            </a:r>
            <a:r>
              <a:rPr lang="ru-RU" sz="1400" b="1" dirty="0"/>
              <a:t>культурном </a:t>
            </a:r>
            <a:r>
              <a:rPr lang="ru-RU" sz="1400" b="1" dirty="0" smtClean="0"/>
              <a:t>развитии.</a:t>
            </a:r>
          </a:p>
          <a:p>
            <a:pPr marL="0" indent="0">
              <a:buNone/>
            </a:pPr>
            <a:endParaRPr lang="ru-RU" sz="1400" dirty="0" smtClean="0"/>
          </a:p>
          <a:p>
            <a:r>
              <a:rPr lang="ru-RU" sz="1400" b="1" dirty="0"/>
              <a:t>Требуется признать, </a:t>
            </a:r>
            <a:r>
              <a:rPr lang="ru-RU" sz="1400" dirty="0"/>
              <a:t>что необходимая в начальной </a:t>
            </a:r>
            <a:r>
              <a:rPr lang="ru-RU" sz="1400" dirty="0" smtClean="0"/>
              <a:t>школе объективная </a:t>
            </a:r>
            <a:r>
              <a:rPr lang="ru-RU" sz="1400" dirty="0"/>
              <a:t>оценка учебных достижений помогает развитию ребенка </a:t>
            </a:r>
            <a:r>
              <a:rPr lang="ru-RU" sz="1400" dirty="0" smtClean="0"/>
              <a:t>с ОВЗ </a:t>
            </a:r>
            <a:r>
              <a:rPr lang="ru-RU" sz="1400" dirty="0"/>
              <a:t>только при условии его полного эмоционального приятия</a:t>
            </a:r>
            <a:r>
              <a:rPr lang="ru-RU" sz="1400" dirty="0" smtClean="0"/>
              <a:t>.</a:t>
            </a:r>
          </a:p>
          <a:p>
            <a:pPr marL="0" indent="0">
              <a:buNone/>
            </a:pPr>
            <a:r>
              <a:rPr lang="ru-RU" sz="1400" dirty="0" smtClean="0"/>
              <a:t> </a:t>
            </a:r>
          </a:p>
          <a:p>
            <a:r>
              <a:rPr lang="ru-RU" sz="1400" dirty="0" smtClean="0"/>
              <a:t>Требуется </a:t>
            </a:r>
            <a:r>
              <a:rPr lang="ru-RU" sz="1400" dirty="0"/>
              <a:t>переосмыслить реализующиеся на практике </a:t>
            </a:r>
            <a:r>
              <a:rPr lang="ru-RU" sz="1400" dirty="0" smtClean="0"/>
              <a:t>ценностные ориентиры</a:t>
            </a:r>
            <a:r>
              <a:rPr lang="ru-RU" sz="1400" dirty="0"/>
              <a:t>, условия и процедуры </a:t>
            </a:r>
            <a:r>
              <a:rPr lang="ru-RU" sz="1400" b="1" dirty="0" err="1"/>
              <a:t>экзаменации</a:t>
            </a:r>
            <a:r>
              <a:rPr lang="ru-RU" sz="1400" b="1" dirty="0"/>
              <a:t> каждой </a:t>
            </a:r>
            <a:r>
              <a:rPr lang="ru-RU" sz="1400" b="1" dirty="0" smtClean="0"/>
              <a:t>категории учащихся </a:t>
            </a:r>
            <a:r>
              <a:rPr lang="ru-RU" sz="1400" b="1" dirty="0"/>
              <a:t>с ОВЗ по завершении цикла начального школьного обучения. </a:t>
            </a:r>
            <a:br>
              <a:rPr lang="ru-RU" sz="1400" b="1" dirty="0"/>
            </a:b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00328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286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Стратегические направления развития образования детей среднего </a:t>
            </a:r>
            <a:r>
              <a:rPr lang="ru-RU" sz="2400" dirty="0" smtClean="0"/>
              <a:t>и старшего </a:t>
            </a:r>
            <a:r>
              <a:rPr lang="ru-RU" sz="2400" dirty="0"/>
              <a:t>школьного возраста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18733"/>
            <a:ext cx="8596668" cy="4322629"/>
          </a:xfrm>
        </p:spPr>
        <p:txBody>
          <a:bodyPr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укоренить современные представления о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группе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общего образования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Семья ребенка с ОВЗ среднего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старшего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возраста должна стать на практике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полноценным субъектом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признать ценностью достижение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 возможной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эмоциональной стабильности школьника с ОВЗ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обязательного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его продуктивного социально-эмоционального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когнитивного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развития, безопасности его самого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окружающей социальной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среды, предупреждения опасных асоциальных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срывов.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направлением развития средней и старшей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 является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проектов Федерального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образовательного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стандарта среднего общего образования (ФГОС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СОО) и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государственного образовательного стандарта основного</a:t>
            </a:r>
            <a:b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образования (ФГОС ООО) для детей с ОВЗ </a:t>
            </a:r>
            <a:b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93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81914"/>
            <a:ext cx="8596668" cy="864972"/>
          </a:xfrm>
        </p:spPr>
        <p:txBody>
          <a:bodyPr>
            <a:noAutofit/>
          </a:bodyPr>
          <a:lstStyle/>
          <a:p>
            <a:r>
              <a:rPr lang="ru-RU" sz="2000" dirty="0"/>
              <a:t>Письмо Министерства просвещения РФ от 20 февраля 2019 г. № ТС-551/07 “О сопровождении образования обучающихся с ОВЗ и инвалидностью</a:t>
            </a:r>
            <a:r>
              <a:rPr lang="ru-RU" sz="2000" dirty="0" smtClean="0"/>
              <a:t>”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43449"/>
            <a:ext cx="8596668" cy="4397913"/>
          </a:xfrm>
        </p:spPr>
        <p:txBody>
          <a:bodyPr/>
          <a:lstStyle/>
          <a:p>
            <a:r>
              <a:rPr lang="ru-RU" dirty="0"/>
              <a:t>Одним из специальных условий для получения образования обучающимися с ограниченными возможностями здоровья является предоставление </a:t>
            </a:r>
            <a:r>
              <a:rPr lang="ru-RU" b="1" dirty="0"/>
              <a:t>услуг ассистента (помощника), оказывающего обучающимся необходимую техническую помощь, и (или) </a:t>
            </a:r>
            <a:r>
              <a:rPr lang="ru-RU" b="1" dirty="0" err="1"/>
              <a:t>тьютора</a:t>
            </a:r>
            <a:r>
              <a:rPr lang="ru-RU" b="1" dirty="0" smtClean="0"/>
              <a:t>.</a:t>
            </a:r>
          </a:p>
          <a:p>
            <a:endParaRPr lang="ru-RU" dirty="0" smtClean="0"/>
          </a:p>
          <a:p>
            <a:r>
              <a:rPr lang="ru-RU" b="1" dirty="0">
                <a:solidFill>
                  <a:srgbClr val="FF0000"/>
                </a:solidFill>
              </a:rPr>
              <a:t>Должность </a:t>
            </a:r>
            <a:r>
              <a:rPr lang="ru-RU" b="1" dirty="0" err="1">
                <a:solidFill>
                  <a:srgbClr val="FF0000"/>
                </a:solidFill>
              </a:rPr>
              <a:t>тьютора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/>
              <a:t>отнесена к должностям педагогических работников, требования к квалификации - высшее профессиональное образование по направлению подготовки "Образование и педагогика" и стаж педагогической работы не менее 2 лет.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814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463</TotalTime>
  <Words>1318</Words>
  <Application>Microsoft Office PowerPoint</Application>
  <PresentationFormat>Широкоэкранный</PresentationFormat>
  <Paragraphs>127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Times New Roman</vt:lpstr>
      <vt:lpstr>Trebuchet MS</vt:lpstr>
      <vt:lpstr>Wingdings 3</vt:lpstr>
      <vt:lpstr>Грань</vt:lpstr>
      <vt:lpstr>  Семинар  Эффективные практики работы с детьми с ограниченными возможностями здоровья</vt:lpstr>
      <vt:lpstr>Новое в законодательстве РФ о создании специальных образовательных условий  для детей с ОВЗ</vt:lpstr>
      <vt:lpstr>Новые нормативно-правовые документы</vt:lpstr>
      <vt:lpstr>Основные положения Концепции</vt:lpstr>
      <vt:lpstr>Основные положения Концепции</vt:lpstr>
      <vt:lpstr>Адресаты концепции</vt:lpstr>
      <vt:lpstr>Стратегические направления развития образования  детей младшего школьного возраста  </vt:lpstr>
      <vt:lpstr>Стратегические направления развития образования детей среднего и старшего школьного возраста</vt:lpstr>
      <vt:lpstr>Письмо Министерства просвещения РФ от 20 февраля 2019 г. № ТС-551/07 “О сопровождении образования обучающихся с ОВЗ и инвалидностью” </vt:lpstr>
      <vt:lpstr>К должностным обязанностям тьютора по сопровождению обучающихся с инвалидностью и ОВЗ относится: </vt:lpstr>
      <vt:lpstr>Презентация PowerPoint</vt:lpstr>
      <vt:lpstr>Презентация PowerPoint</vt:lpstr>
      <vt:lpstr>Ассистент (помощник)</vt:lpstr>
      <vt:lpstr>К должностным обязанностям ассистента (помощника) по оказанию технической помощи инвалидам и лицам с ОВЗ при нарушении их способности к самообслуживанию, передвижению, ориентации, общению при получении образования относятся:</vt:lpstr>
      <vt:lpstr>Презентация PowerPoint</vt:lpstr>
      <vt:lpstr>Отсутствует в заключении ПМПК рекомендация о тьюторе…</vt:lpstr>
      <vt:lpstr>Изменение условий тьторского сопровождения</vt:lpstr>
      <vt:lpstr>Решение о введении в штатное расписание тьютора и (или) ассистента (помощника) по оказанию технической помощи </vt:lpstr>
      <vt:lpstr>Основание предоставление услуг тьютором или ассистентом</vt:lpstr>
      <vt:lpstr>Методические рекомендации по организации и проведению государственной итоговой аттестации  по образовательным программам основного общего и среднего общего образования в форме основного государственного экзамена и единого государственного экзамена для лиц с ограниченными возможностями здоровья, детей-инвалидов и инвалидов  в 2019 году </vt:lpstr>
      <vt:lpstr>Презентация PowerPoint</vt:lpstr>
      <vt:lpstr>Презентация PowerPoint</vt:lpstr>
      <vt:lpstr>Презентация PowerPoint</vt:lpstr>
      <vt:lpstr>Презентация PowerPoint</vt:lpstr>
      <vt:lpstr>Новые документы</vt:lpstr>
      <vt:lpstr>Презентация PowerPoint</vt:lpstr>
    </vt:vector>
  </TitlesOfParts>
  <Company>ИРО ПК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Каткова Ирина Геннадьевна</dc:creator>
  <cp:lastModifiedBy>Каткова Ирина Геннадьевна</cp:lastModifiedBy>
  <cp:revision>25</cp:revision>
  <dcterms:created xsi:type="dcterms:W3CDTF">2019-08-20T06:49:33Z</dcterms:created>
  <dcterms:modified xsi:type="dcterms:W3CDTF">2019-08-21T04:55:32Z</dcterms:modified>
</cp:coreProperties>
</file>