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57" r:id="rId3"/>
    <p:sldId id="287" r:id="rId4"/>
    <p:sldId id="261" r:id="rId5"/>
    <p:sldId id="262" r:id="rId6"/>
    <p:sldId id="288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4" r:id="rId20"/>
    <p:sldId id="295" r:id="rId21"/>
    <p:sldId id="296" r:id="rId22"/>
    <p:sldId id="298" r:id="rId23"/>
    <p:sldId id="297" r:id="rId24"/>
    <p:sldId id="299" r:id="rId25"/>
    <p:sldId id="300" r:id="rId26"/>
    <p:sldId id="301" r:id="rId27"/>
    <p:sldId id="279" r:id="rId28"/>
    <p:sldId id="280" r:id="rId29"/>
    <p:sldId id="281" r:id="rId30"/>
    <p:sldId id="282" r:id="rId31"/>
    <p:sldId id="283" r:id="rId32"/>
    <p:sldId id="290" r:id="rId33"/>
    <p:sldId id="291" r:id="rId34"/>
    <p:sldId id="292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ulaws.ru/acts/Prikaz-Minobrnauki-Rossii-ot-02.07.2013-N-513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9376" y="1837266"/>
            <a:ext cx="7766936" cy="2210595"/>
          </a:xfrm>
        </p:spPr>
        <p:txBody>
          <a:bodyPr/>
          <a:lstStyle/>
          <a:p>
            <a:pPr algn="ctr"/>
            <a:r>
              <a:rPr lang="ru-RU" sz="3200" dirty="0"/>
              <a:t>Новое в законодательстве РФ о создании специальных образовательных условий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детей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8231" y="5189837"/>
            <a:ext cx="7766936" cy="870464"/>
          </a:xfrm>
        </p:spPr>
        <p:txBody>
          <a:bodyPr/>
          <a:lstStyle/>
          <a:p>
            <a:r>
              <a:rPr lang="ru-RU" dirty="0" smtClean="0"/>
              <a:t>Ирина Геннадьевна Каткова</a:t>
            </a:r>
          </a:p>
          <a:p>
            <a:r>
              <a:rPr lang="ru-RU" dirty="0"/>
              <a:t>н</a:t>
            </a:r>
            <a:r>
              <a:rPr lang="ru-RU" dirty="0" smtClean="0"/>
              <a:t>аучный сотрудник </a:t>
            </a:r>
            <a:r>
              <a:rPr lang="ru-RU" dirty="0" err="1" smtClean="0"/>
              <a:t>ОВиС</a:t>
            </a:r>
            <a:r>
              <a:rPr lang="ru-RU" dirty="0" smtClean="0"/>
              <a:t> ГАУ ДПО «ИРО 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4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80769"/>
            <a:ext cx="8596668" cy="54605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</a:rPr>
              <a:t>2. организация образовательной среды для реализации индивидуальных образовательных маршрутов обучающихся с учетом особенностей их психофизического развития, индивидуальных возможностей и состояния здоровья:</a:t>
            </a:r>
          </a:p>
          <a:p>
            <a:endParaRPr lang="ru-RU" dirty="0"/>
          </a:p>
          <a:p>
            <a:r>
              <a:rPr lang="ru-RU" dirty="0"/>
              <a:t>проведение анализа образовательных ресурсов внутри и вне образовательной организации;</a:t>
            </a:r>
          </a:p>
          <a:p>
            <a:endParaRPr lang="ru-RU" dirty="0"/>
          </a:p>
          <a:p>
            <a:r>
              <a:rPr lang="ru-RU" dirty="0"/>
              <a:t>организация и координация работы сетевых сообществ для разработки и реализации индивидуальных образовательных маршрутов, адаптированных образовательных программ обучающихся;</a:t>
            </a:r>
          </a:p>
          <a:p>
            <a:endParaRPr lang="ru-RU" dirty="0"/>
          </a:p>
          <a:p>
            <a:r>
              <a:rPr lang="ru-RU" dirty="0"/>
              <a:t>разработка мер по обеспечению взаимодействия обучающегося с различными субъектами образовательной среды;</a:t>
            </a:r>
          </a:p>
          <a:p>
            <a:endParaRPr lang="ru-RU" dirty="0"/>
          </a:p>
          <a:p>
            <a:r>
              <a:rPr lang="ru-RU" dirty="0"/>
              <a:t>координация взаимодействия субъектов образования с целью обеспечения доступа обучающихся к образовательным ресурсам;</a:t>
            </a:r>
          </a:p>
          <a:p>
            <a:endParaRPr lang="ru-RU" dirty="0"/>
          </a:p>
          <a:p>
            <a:r>
              <a:rPr lang="ru-RU" dirty="0"/>
              <a:t>организация зонирования образовательного пространства по видам деятельности;</a:t>
            </a:r>
          </a:p>
          <a:p>
            <a:endParaRPr lang="ru-RU" dirty="0"/>
          </a:p>
          <a:p>
            <a:r>
              <a:rPr lang="ru-RU" dirty="0"/>
              <a:t>оказание помощи семье в построении семейной образовательной среды для поддержки обучающихся в освоении индивидуальных учебных планов и адаптированных образовательных программ;</a:t>
            </a:r>
          </a:p>
        </p:txBody>
      </p:sp>
    </p:spTree>
    <p:extLst>
      <p:ext uri="{BB962C8B-B14F-4D97-AF65-F5344CB8AC3E}">
        <p14:creationId xmlns:p14="http://schemas.microsoft.com/office/powerpoint/2010/main" val="35834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66119"/>
            <a:ext cx="8596668" cy="52752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FF0000"/>
                </a:solidFill>
              </a:rPr>
              <a:t>3. организационно-методическое обеспечение реализации индивидуальных образовательных маршрутов, адаптированных образовательных программ обучающихся:</a:t>
            </a:r>
          </a:p>
          <a:p>
            <a:endParaRPr lang="ru-RU" dirty="0"/>
          </a:p>
          <a:p>
            <a:r>
              <a:rPr lang="ru-RU" dirty="0"/>
              <a:t>разработка и подбор методических средств для формирования адаптированной образовательной среды для обучающихся;</a:t>
            </a:r>
          </a:p>
          <a:p>
            <a:endParaRPr lang="ru-RU" dirty="0"/>
          </a:p>
          <a:p>
            <a:r>
              <a:rPr lang="ru-RU" dirty="0"/>
              <a:t>разработка методического обеспечения взаимодействия субъектов образования в целях индивидуализации образовательного процесса;</a:t>
            </a:r>
          </a:p>
          <a:p>
            <a:endParaRPr lang="ru-RU" dirty="0"/>
          </a:p>
          <a:p>
            <a:r>
              <a:rPr lang="ru-RU" dirty="0"/>
              <a:t>контроль и оценка эффективности построения и реализации индивидуальных образовательных маршрутов, адаптированных образовательных программ обучающихся;</a:t>
            </a:r>
          </a:p>
          <a:p>
            <a:endParaRPr lang="ru-RU" dirty="0"/>
          </a:p>
          <a:p>
            <a:r>
              <a:rPr lang="ru-RU" dirty="0"/>
              <a:t>консультирование участников образовательного процесса по вопросам индивидуализации образования обучающихся.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Таким образом, </a:t>
            </a:r>
            <a:r>
              <a:rPr lang="ru-RU" b="1" dirty="0" err="1">
                <a:solidFill>
                  <a:srgbClr val="FF0000"/>
                </a:solidFill>
              </a:rPr>
              <a:t>тьютор</a:t>
            </a:r>
            <a:r>
              <a:rPr lang="ru-RU" b="1" dirty="0">
                <a:solidFill>
                  <a:srgbClr val="FF0000"/>
                </a:solidFill>
              </a:rPr>
              <a:t> - это педагогический работник, участвующий в разработке и реализации образовательной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3973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3146"/>
          </a:xfrm>
        </p:spPr>
        <p:txBody>
          <a:bodyPr/>
          <a:lstStyle/>
          <a:p>
            <a:r>
              <a:rPr lang="ru-RU" dirty="0"/>
              <a:t>Ассистент (помощник)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1093"/>
            <a:ext cx="8596668" cy="4410270"/>
          </a:xfrm>
        </p:spPr>
        <p:txBody>
          <a:bodyPr/>
          <a:lstStyle/>
          <a:p>
            <a:r>
              <a:rPr lang="ru-RU" dirty="0"/>
              <a:t>по оказанию технической помощи должен иметь среднее общее образование и краткосрочное обучение, или инструктаж на рабочем месте, или профессиональное обучение по программам профессиональной подготовки по профессии рабочих, служащих "Ассистент по оказанию технической помощи инвалидам и лицам с ограниченными возможностями здоровья" без предъявления требований к стажу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8239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6778"/>
          </a:xfrm>
        </p:spPr>
        <p:txBody>
          <a:bodyPr>
            <a:noAutofit/>
          </a:bodyPr>
          <a:lstStyle/>
          <a:p>
            <a:r>
              <a:rPr lang="ru-RU" sz="1800" dirty="0"/>
              <a:t>К должностным обязанностям ассистента (помощника) по оказанию технической помощи инвалидам и лицам с ОВЗ при нарушении их способности к самообслуживанию, передвижению, ориентации, общению при получении образования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90585"/>
            <a:ext cx="8596668" cy="4150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обеспечение сопровождения инвалида, лица с ограниченными возможностями здоровья в образовательную организацию;</a:t>
            </a:r>
          </a:p>
          <a:p>
            <a:pPr marL="0" indent="0">
              <a:buNone/>
            </a:pPr>
            <a:r>
              <a:rPr lang="ru-RU" dirty="0"/>
              <a:t>2. оказание технической помощи в части передвижения по образовательной организации, получения информации и ориентации;</a:t>
            </a:r>
          </a:p>
          <a:p>
            <a:pPr marL="0" indent="0">
              <a:buNone/>
            </a:pPr>
            <a:r>
              <a:rPr lang="ru-RU" dirty="0"/>
              <a:t>3. оказание технической помощи в обеспечении коммуникации, в том числе с использованием коммуникативных устройств, планшетов, средств альтернативной коммуникации;</a:t>
            </a:r>
          </a:p>
          <a:p>
            <a:pPr marL="0" indent="0">
              <a:buNone/>
            </a:pPr>
            <a:r>
              <a:rPr lang="ru-RU" dirty="0"/>
              <a:t>4. оказание помощи в использовании технических средств реабилитации (изделий) и обучения;</a:t>
            </a:r>
          </a:p>
          <a:p>
            <a:pPr marL="0" indent="0">
              <a:buNone/>
            </a:pPr>
            <a:r>
              <a:rPr lang="ru-RU" dirty="0"/>
              <a:t>5. оказание помощи в ведении записей, приведении в порядок рабочего места и подготовке необходимых принадлежностей;</a:t>
            </a:r>
          </a:p>
          <a:p>
            <a:pPr marL="0" indent="0">
              <a:buNone/>
            </a:pPr>
            <a:r>
              <a:rPr lang="ru-RU" dirty="0"/>
              <a:t>6. оказание помощи в соблюдении санитарно-гигиенических требований обучающимся.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620" y="1209119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Рекомендация о необходимости, периоде предоставления услуг по </a:t>
            </a:r>
            <a:r>
              <a:rPr lang="ru-RU" sz="3200" b="1" dirty="0" err="1">
                <a:solidFill>
                  <a:srgbClr val="FF0000"/>
                </a:solidFill>
              </a:rPr>
              <a:t>тьюторскому</a:t>
            </a:r>
            <a:r>
              <a:rPr lang="ru-RU" sz="3200" b="1" dirty="0">
                <a:solidFill>
                  <a:srgbClr val="FF0000"/>
                </a:solidFill>
              </a:rPr>
              <a:t> сопровождению и (или) сопровождению ассистента (помощника) по оказанию технической помощи обучающемуся указывается </a:t>
            </a:r>
            <a:r>
              <a:rPr lang="ru-RU" sz="3200" b="1" u="sng" dirty="0">
                <a:solidFill>
                  <a:srgbClr val="FF0000"/>
                </a:solidFill>
              </a:rPr>
              <a:t>в заключении психолого-медико-педагогической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14259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Отсутствует в заключении ПМПК рекомендация о </a:t>
            </a:r>
            <a:r>
              <a:rPr lang="ru-RU" dirty="0" err="1" smtClean="0"/>
              <a:t>тьюторе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691" y="213587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Консилиумом </a:t>
            </a:r>
            <a:r>
              <a:rPr lang="ru-RU" b="1" dirty="0"/>
              <a:t>образовательной организации может быть принято решение о предоставлении услуг по </a:t>
            </a:r>
            <a:r>
              <a:rPr lang="ru-RU" b="1" dirty="0" err="1"/>
              <a:t>тьюторскому</a:t>
            </a:r>
            <a:r>
              <a:rPr lang="ru-RU" b="1" dirty="0"/>
              <a:t> сопровождению и (или) сопровождению ассистента (помощника)</a:t>
            </a:r>
            <a:r>
              <a:rPr lang="ru-RU" dirty="0"/>
              <a:t> по оказанию технической помощи, в том числе относительно периода предоставления услуг </a:t>
            </a:r>
            <a:r>
              <a:rPr lang="ru-RU" dirty="0" err="1"/>
              <a:t>тьютора</a:t>
            </a:r>
            <a:r>
              <a:rPr lang="ru-RU" dirty="0"/>
              <a:t> и (или) ассистента (помощника</a:t>
            </a:r>
            <a:r>
              <a:rPr lang="ru-RU" dirty="0" smtClean="0"/>
              <a:t>):</a:t>
            </a:r>
          </a:p>
          <a:p>
            <a:r>
              <a:rPr lang="ru-RU" dirty="0"/>
              <a:t>на период адаптации обучающегося в образовательной организации;</a:t>
            </a:r>
          </a:p>
          <a:p>
            <a:r>
              <a:rPr lang="ru-RU" dirty="0"/>
              <a:t>на какой-либо промежуток времени (учебную четверть, полугодие, учебный год);</a:t>
            </a:r>
          </a:p>
          <a:p>
            <a:r>
              <a:rPr lang="ru-RU" dirty="0"/>
              <a:t>на постоянной основе.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0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38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Изменение условий </a:t>
            </a:r>
            <a:r>
              <a:rPr lang="ru-RU" dirty="0" err="1" smtClean="0"/>
              <a:t>тьторского</a:t>
            </a:r>
            <a:r>
              <a:rPr lang="ru-RU" dirty="0" smtClean="0"/>
              <a:t> сопровождения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Психолого-медико-педагогическим </a:t>
            </a:r>
            <a:r>
              <a:rPr lang="ru-RU" sz="2400" b="1" dirty="0"/>
              <a:t>консилиумом образовательной организации может быть пересмотрено решение о предоставлении услуг по </a:t>
            </a:r>
            <a:r>
              <a:rPr lang="ru-RU" sz="2400" b="1" dirty="0" err="1"/>
              <a:t>тьюторскому</a:t>
            </a:r>
            <a:r>
              <a:rPr lang="ru-RU" sz="2400" b="1" dirty="0"/>
              <a:t> сопровождению и (или) сопровождению ассистента (помощника) </a:t>
            </a:r>
            <a:r>
              <a:rPr lang="ru-RU" sz="2400" dirty="0"/>
              <a:t>по оказанию технической помощи </a:t>
            </a:r>
            <a:r>
              <a:rPr lang="ru-RU" sz="2400" dirty="0">
                <a:solidFill>
                  <a:srgbClr val="FF0000"/>
                </a:solidFill>
              </a:rPr>
              <a:t>в случае </a:t>
            </a:r>
            <a:r>
              <a:rPr lang="ru-RU" sz="2400" dirty="0" smtClean="0">
                <a:solidFill>
                  <a:srgbClr val="FF0000"/>
                </a:solidFill>
              </a:rPr>
              <a:t>положительной </a:t>
            </a:r>
            <a:r>
              <a:rPr lang="ru-RU" sz="2400" dirty="0">
                <a:solidFill>
                  <a:srgbClr val="FF0000"/>
                </a:solidFill>
              </a:rPr>
              <a:t>или отрицательной динамики развития обучающегося, освоения образовательной </a:t>
            </a:r>
            <a:r>
              <a:rPr lang="ru-RU" sz="2400" dirty="0" smtClean="0">
                <a:solidFill>
                  <a:srgbClr val="FF0000"/>
                </a:solidFill>
              </a:rPr>
              <a:t>программы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Решение о введении в штатное расписание </a:t>
            </a:r>
            <a:r>
              <a:rPr lang="ru-RU" sz="2700" dirty="0" err="1"/>
              <a:t>тьютора</a:t>
            </a:r>
            <a:r>
              <a:rPr lang="ru-RU" sz="2700" dirty="0"/>
              <a:t> и (или) ассистента (помощника) по оказанию технической помощи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принимается </a:t>
            </a:r>
            <a:r>
              <a:rPr lang="ru-RU" sz="3200" b="1" dirty="0"/>
              <a:t>руководителем образовательной организации </a:t>
            </a:r>
            <a:r>
              <a:rPr lang="ru-RU" sz="3200" dirty="0"/>
              <a:t>на основании рекомендаций психолого-медико-педагогической комиссии или с учетом рекомендаций психолого-медико-педагогического консилиума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6593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Основание предоставление услуг </a:t>
            </a:r>
            <a:r>
              <a:rPr lang="ru-RU" dirty="0" err="1" smtClean="0"/>
              <a:t>тьютором</a:t>
            </a:r>
            <a:r>
              <a:rPr lang="ru-RU" dirty="0" smtClean="0"/>
              <a:t> или ассистентом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трудовой договор</a:t>
            </a:r>
          </a:p>
          <a:p>
            <a:r>
              <a:rPr lang="ru-RU" sz="2800" dirty="0" smtClean="0"/>
              <a:t>трудовой договор </a:t>
            </a:r>
            <a:r>
              <a:rPr lang="ru-RU" sz="2800" dirty="0"/>
              <a:t>с внутренним </a:t>
            </a:r>
            <a:r>
              <a:rPr lang="ru-RU" sz="2800" dirty="0" smtClean="0"/>
              <a:t>совместителем</a:t>
            </a:r>
          </a:p>
          <a:p>
            <a:r>
              <a:rPr lang="ru-RU" sz="2800" dirty="0"/>
              <a:t> трудовой договор с внешним </a:t>
            </a:r>
            <a:r>
              <a:rPr lang="ru-RU" sz="2800" dirty="0" smtClean="0"/>
              <a:t>совместителем с </a:t>
            </a:r>
            <a:r>
              <a:rPr lang="ru-RU" sz="2800" dirty="0"/>
              <a:t>использованием сетевой формы реализации образовательных программ на основании договора между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7160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Рекомендации от 08.02.2019 № ТС-421/07 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(</a:t>
            </a:r>
            <a:r>
              <a:rPr lang="ru-RU" sz="2800" dirty="0">
                <a:solidFill>
                  <a:srgbClr val="00B0F0"/>
                </a:solidFill>
              </a:rPr>
              <a:t>О специальных условиях для детей с нарушениями чтения и письма)</a:t>
            </a:r>
            <a:br>
              <a:rPr lang="ru-RU" sz="2800" dirty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Необходимо организовать работу психолого-медико-педагогических комиссий (далее - ПМПК), психолого-медико-педагогических консилиумов образовательных организаций, </a:t>
            </a:r>
            <a:r>
              <a:rPr lang="ru-RU" dirty="0"/>
              <a:t>педагогов, педагогов-психологов, учителей-логопедов по раннему выявлению предпосылок нарушения чтения и письма, организации преемственности психолого-педагогического сопровождения обучающихся, имеющих такие нарушения или риски их возникновения, на всех уровнях общего образования (дошкольное, начальное общее, основное общее, среднее общее образование</a:t>
            </a:r>
            <a:r>
              <a:rPr lang="ru-RU" dirty="0" smtClean="0"/>
              <a:t>).</a:t>
            </a:r>
          </a:p>
          <a:p>
            <a:r>
              <a:rPr lang="ru-RU" dirty="0"/>
              <a:t>Особое внимание необходимо обратить на обучающихся, у которых нарушения чтения и письма не обусловлены нарушениями устной речи.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0200"/>
            <a:ext cx="8596668" cy="635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Новые нормативно-правовые документы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2267"/>
            <a:ext cx="9118599" cy="4966095"/>
          </a:xfrm>
        </p:spPr>
        <p:txBody>
          <a:bodyPr>
            <a:normAutofit/>
          </a:bodyPr>
          <a:lstStyle/>
          <a:p>
            <a:pPr fontAlgn="base" hangingPunct="0"/>
            <a:r>
              <a:rPr lang="ru-RU" sz="2000" b="1" dirty="0" smtClean="0"/>
              <a:t>Концепция развития образования обучающихся с инвалидностью и с ограниченными возможностями здоровья на 2020 – 2030 годы.</a:t>
            </a:r>
          </a:p>
          <a:p>
            <a:pPr marL="0" indent="0" fontAlgn="base" hangingPunct="0">
              <a:buNone/>
            </a:pPr>
            <a:endParaRPr lang="ru-RU" sz="2000" b="1" dirty="0" smtClean="0"/>
          </a:p>
          <a:p>
            <a:pPr fontAlgn="base" hangingPunct="0"/>
            <a:r>
              <a:rPr lang="ru-RU" sz="2000" b="1" dirty="0"/>
              <a:t>Письмо Министерства просвещения РФ от 20 февраля 2019 г. № ТС-551/07 “О сопровождении образования обучающихся с ОВЗ и инвалидностью</a:t>
            </a:r>
            <a:r>
              <a:rPr lang="ru-RU" sz="2000" b="1" dirty="0" smtClean="0"/>
              <a:t>”.</a:t>
            </a:r>
          </a:p>
          <a:p>
            <a:pPr marL="0" indent="0" fontAlgn="base" hangingPunct="0">
              <a:buNone/>
            </a:pPr>
            <a:endParaRPr lang="ru-RU" sz="2000" b="1" dirty="0"/>
          </a:p>
          <a:p>
            <a:pPr fontAlgn="base" hangingPunct="0"/>
            <a:r>
              <a:rPr lang="ru-RU" sz="2000" b="1" dirty="0" smtClean="0"/>
              <a:t>Методические рекомендации</a:t>
            </a:r>
            <a:r>
              <a:rPr lang="ru-RU" sz="2000" dirty="0"/>
              <a:t> </a:t>
            </a:r>
            <a:r>
              <a:rPr lang="ru-RU" sz="2000" b="1" dirty="0" smtClean="0"/>
              <a:t>по </a:t>
            </a:r>
            <a:r>
              <a:rPr lang="ru-RU" sz="2000" b="1" dirty="0"/>
              <a:t>организации и проведению государственной итоговой аттестации  по образовательным программам основного общего и среднего общего образования в форме основного государственного экзамена и единого государственного экзамена для лиц с ограниченными возможностями здоровья, детей-инвалидов и инвалидов </a:t>
            </a:r>
            <a:r>
              <a:rPr lang="ru-RU" sz="2000" b="1" dirty="0" smtClean="0"/>
              <a:t>в </a:t>
            </a:r>
            <a:r>
              <a:rPr lang="ru-RU" sz="2000" b="1" dirty="0"/>
              <a:t>2019 </a:t>
            </a:r>
            <a:r>
              <a:rPr lang="ru-RU" sz="2000" b="1" dirty="0" smtClean="0"/>
              <a:t>году.</a:t>
            </a:r>
          </a:p>
          <a:p>
            <a:pPr marL="0" indent="0" fontAlgn="base" hangingPunct="0">
              <a:buNone/>
            </a:pP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00B0F0"/>
                </a:solidFill>
              </a:rPr>
              <a:t>Письмо </a:t>
            </a:r>
            <a:r>
              <a:rPr lang="ru-RU" sz="1600" dirty="0" err="1">
                <a:solidFill>
                  <a:srgbClr val="00B0F0"/>
                </a:solidFill>
              </a:rPr>
              <a:t>Минпросвещения</a:t>
            </a:r>
            <a:r>
              <a:rPr lang="ru-RU" sz="1600" dirty="0">
                <a:solidFill>
                  <a:srgbClr val="00B0F0"/>
                </a:solidFill>
              </a:rPr>
              <a:t> РФ "О направление информации" от 01.04.2019 г. (О внесении изменений в порядок организации и осуществления образовательной деятельности по основным общеобразовательным программам   - образовательным программам дошкольного образования в приказ от 30.08.2013г. № 1014)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1909550"/>
            <a:ext cx="8965421" cy="44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1" y="455671"/>
            <a:ext cx="9047963" cy="5648567"/>
          </a:xfrm>
        </p:spPr>
      </p:pic>
    </p:spTree>
    <p:extLst>
      <p:ext uri="{BB962C8B-B14F-4D97-AF65-F5344CB8AC3E}">
        <p14:creationId xmlns:p14="http://schemas.microsoft.com/office/powerpoint/2010/main" val="4641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" y="690134"/>
            <a:ext cx="8491502" cy="5364677"/>
          </a:xfrm>
        </p:spPr>
      </p:pic>
    </p:spTree>
    <p:extLst>
      <p:ext uri="{BB962C8B-B14F-4D97-AF65-F5344CB8AC3E}">
        <p14:creationId xmlns:p14="http://schemas.microsoft.com/office/powerpoint/2010/main" val="39062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" y="395673"/>
            <a:ext cx="8966092" cy="4126900"/>
          </a:xfrm>
        </p:spPr>
      </p:pic>
    </p:spTree>
    <p:extLst>
      <p:ext uri="{BB962C8B-B14F-4D97-AF65-F5344CB8AC3E}">
        <p14:creationId xmlns:p14="http://schemas.microsoft.com/office/powerpoint/2010/main" val="4784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83" y="615994"/>
            <a:ext cx="8174976" cy="6007228"/>
          </a:xfrm>
        </p:spPr>
      </p:pic>
    </p:spTree>
    <p:extLst>
      <p:ext uri="{BB962C8B-B14F-4D97-AF65-F5344CB8AC3E}">
        <p14:creationId xmlns:p14="http://schemas.microsoft.com/office/powerpoint/2010/main" val="13439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" y="405620"/>
            <a:ext cx="9107677" cy="5327915"/>
          </a:xfrm>
        </p:spPr>
      </p:pic>
    </p:spTree>
    <p:extLst>
      <p:ext uri="{BB962C8B-B14F-4D97-AF65-F5344CB8AC3E}">
        <p14:creationId xmlns:p14="http://schemas.microsoft.com/office/powerpoint/2010/main" val="26998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2" y="628350"/>
            <a:ext cx="8764930" cy="5290536"/>
          </a:xfrm>
        </p:spPr>
      </p:pic>
    </p:spTree>
    <p:extLst>
      <p:ext uri="{BB962C8B-B14F-4D97-AF65-F5344CB8AC3E}">
        <p14:creationId xmlns:p14="http://schemas.microsoft.com/office/powerpoint/2010/main" val="39486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18" y="18947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B0F0"/>
                </a:solidFill>
              </a:rPr>
              <a:t>Методические рекомендации</a:t>
            </a:r>
            <a:br>
              <a:rPr lang="ru-RU" sz="1600" dirty="0">
                <a:solidFill>
                  <a:srgbClr val="00B0F0"/>
                </a:solidFill>
              </a:rPr>
            </a:br>
            <a:r>
              <a:rPr lang="ru-RU" sz="1600" dirty="0">
                <a:solidFill>
                  <a:srgbClr val="00B0F0"/>
                </a:solidFill>
              </a:rPr>
              <a:t>по организации и проведению государственной итоговой аттестации 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детей-инвалидов и инвалидов </a:t>
            </a:r>
            <a:br>
              <a:rPr lang="ru-RU" sz="1600" dirty="0">
                <a:solidFill>
                  <a:srgbClr val="00B0F0"/>
                </a:solidFill>
              </a:rPr>
            </a:br>
            <a:r>
              <a:rPr lang="ru-RU" sz="1600" dirty="0">
                <a:solidFill>
                  <a:srgbClr val="00B0F0"/>
                </a:solidFill>
              </a:rPr>
              <a:t>в 2019 году</a:t>
            </a:r>
            <a:br>
              <a:rPr lang="ru-RU" sz="1600" dirty="0">
                <a:solidFill>
                  <a:srgbClr val="00B0F0"/>
                </a:solidFill>
              </a:rPr>
            </a:b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02941"/>
            <a:ext cx="9109217" cy="4138421"/>
          </a:xfrm>
        </p:spPr>
        <p:txBody>
          <a:bodyPr>
            <a:normAutofit/>
          </a:bodyPr>
          <a:lstStyle/>
          <a:p>
            <a:r>
              <a:rPr lang="ru-RU" sz="2800" dirty="0"/>
              <a:t>Настоящие Методические рекомендации разработаны в соответствии с Порядком ГИА-9 и Порядком ГИА-11 в целях разъяснения особенностей организации и проведения ГИА в форме ОГЭ и ЕГЭ для обучающихся с ОВЗ, детей-инвалидов и 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9495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8" y="345990"/>
            <a:ext cx="11306433" cy="6512010"/>
          </a:xfrm>
        </p:spPr>
      </p:pic>
    </p:spTree>
    <p:extLst>
      <p:ext uri="{BB962C8B-B14F-4D97-AF65-F5344CB8AC3E}">
        <p14:creationId xmlns:p14="http://schemas.microsoft.com/office/powerpoint/2010/main" val="31627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6" y="504782"/>
            <a:ext cx="11273278" cy="6353218"/>
          </a:xfrm>
        </p:spPr>
      </p:pic>
    </p:spTree>
    <p:extLst>
      <p:ext uri="{BB962C8B-B14F-4D97-AF65-F5344CB8AC3E}">
        <p14:creationId xmlns:p14="http://schemas.microsoft.com/office/powerpoint/2010/main" val="9353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Новые нормативно-правовые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Рекомендации от 08.02.2019 № </a:t>
            </a:r>
            <a:r>
              <a:rPr lang="ru-RU" dirty="0" smtClean="0"/>
              <a:t>ТС-421/07 (О специальных условиях для детей с нарушениями чтения и письма)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РФ от 02.11.2018 № </a:t>
            </a:r>
            <a:r>
              <a:rPr lang="ru-RU" dirty="0" smtClean="0"/>
              <a:t>ТС-459/07 (О получении общего образования лицами с УО (ИН)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от 11.02.2019 № </a:t>
            </a:r>
            <a:r>
              <a:rPr lang="ru-RU" dirty="0" smtClean="0"/>
              <a:t>05-108 (О профессиональном обучении лиц с различными формами УО)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РФ "О направление информации" от 01.04.2019 г</a:t>
            </a:r>
            <a:r>
              <a:rPr lang="ru-RU" dirty="0" smtClean="0"/>
              <a:t>. (О внесении изменений в порядок организации и осуществления образовательной деятельности по основным общеобразовательным программам   - образовательным программам дошкольного образования в приказ от 30.08.2013г. № 1014)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8" y="418285"/>
            <a:ext cx="11131156" cy="6439715"/>
          </a:xfrm>
        </p:spPr>
      </p:pic>
    </p:spTree>
    <p:extLst>
      <p:ext uri="{BB962C8B-B14F-4D97-AF65-F5344CB8AC3E}">
        <p14:creationId xmlns:p14="http://schemas.microsoft.com/office/powerpoint/2010/main" val="40080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1" y="566567"/>
            <a:ext cx="11179634" cy="6143152"/>
          </a:xfrm>
        </p:spPr>
      </p:pic>
    </p:spTree>
    <p:extLst>
      <p:ext uri="{BB962C8B-B14F-4D97-AF65-F5344CB8AC3E}">
        <p14:creationId xmlns:p14="http://schemas.microsoft.com/office/powerpoint/2010/main" val="23606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Письмо Министерства просвещения РФ от 2 ноября 2018 г. № ТС-459/07 “О получении общего образования лицами с умственной отсталостью (интеллектуальными нарушениями)”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r>
              <a:rPr lang="ru-RU" dirty="0" smtClean="0"/>
              <a:t>Обучающимся </a:t>
            </a:r>
            <a:r>
              <a:rPr lang="ru-RU" dirty="0"/>
              <a:t>с ограниченными возможностями здоровья (с различными формами, умственной отсталости) </a:t>
            </a:r>
            <a:r>
              <a:rPr lang="ru-RU" dirty="0">
                <a:solidFill>
                  <a:srgbClr val="FF0000"/>
                </a:solidFill>
              </a:rPr>
              <a:t>выдается свидетельство об обучении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Свидетельство об обучении </a:t>
            </a:r>
            <a:r>
              <a:rPr lang="ru-RU" dirty="0">
                <a:solidFill>
                  <a:srgbClr val="FF0000"/>
                </a:solidFill>
              </a:rPr>
              <a:t>не является документом об уровне </a:t>
            </a:r>
            <a:r>
              <a:rPr lang="ru-RU" dirty="0" smtClean="0">
                <a:solidFill>
                  <a:srgbClr val="FF0000"/>
                </a:solidFill>
              </a:rPr>
              <a:t>образования.</a:t>
            </a:r>
          </a:p>
          <a:p>
            <a:r>
              <a:rPr lang="ru-RU" dirty="0"/>
              <a:t>В то же время </a:t>
            </a:r>
            <a:r>
              <a:rPr lang="ru-RU" dirty="0">
                <a:solidFill>
                  <a:srgbClr val="FF0000"/>
                </a:solidFill>
              </a:rPr>
              <a:t>свидетельство об обучении дает право на прохождение профессиональной подготовки по специальностям,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рекомендованным для лиц с нарушением интеллекта </a:t>
            </a:r>
            <a:r>
              <a:rPr lang="ru-RU" dirty="0"/>
              <a:t>в соответствии с Порядком организации и осуществления образовательной деятельности по основным программам профессионального обучения, утвержденным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18.04.2013 № 292, </a:t>
            </a:r>
            <a:r>
              <a:rPr lang="ru-RU" dirty="0">
                <a:solidFill>
                  <a:srgbClr val="FF0000"/>
                </a:solidFill>
              </a:rPr>
              <a:t>или обучение в 10-12 классах (группах) с углубленным изучением отдельных учебных предметов, предметных областей в части трудового обучения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2173"/>
            <a:ext cx="8596668" cy="4719189"/>
          </a:xfrm>
        </p:spPr>
        <p:txBody>
          <a:bodyPr/>
          <a:lstStyle/>
          <a:p>
            <a:r>
              <a:rPr lang="ru-RU" dirty="0"/>
              <a:t>По итогам профессиональной подготовки выпускникам </a:t>
            </a:r>
            <a:r>
              <a:rPr lang="ru-RU" dirty="0">
                <a:solidFill>
                  <a:srgbClr val="FF0000"/>
                </a:solidFill>
              </a:rPr>
              <a:t>присваиваются квалификационные разряды. Учащимся, не получившим квалификационного разряда, выдается свидетельство об обучении и характеристика с перечнем работ, которые они способны выполнять самостоятельно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Класс, в который будет зачислен обучающийся, определяется на основании результатов его аттестации по предметам.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Письмо </a:t>
            </a:r>
            <a:r>
              <a:rPr lang="ru-RU" sz="2400" dirty="0" err="1">
                <a:solidFill>
                  <a:srgbClr val="00B0F0"/>
                </a:solidFill>
              </a:rPr>
              <a:t>Минпросвещения</a:t>
            </a:r>
            <a:r>
              <a:rPr lang="ru-RU" sz="2400" dirty="0">
                <a:solidFill>
                  <a:srgbClr val="00B0F0"/>
                </a:solidFill>
              </a:rPr>
              <a:t> России от 11.02.2019 № 05-108 (О профессиональном обучении лиц с различными формами УО)</a:t>
            </a:r>
            <a:br>
              <a:rPr lang="ru-RU" sz="2400" dirty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пункту 6 Порядка N 292 к освоению основных программ профессионального обучения допускаются лица различного возраста, в том числе не имеющие основного общего или среднего общего образования, включая лиц с ограниченными возможностями здоровья (с различными формами умственной отсталости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Перечень профессий рабочих, должностей служащих, по которым осуществляется профессиональное обучение, утвержден </a:t>
            </a:r>
            <a:r>
              <a:rPr lang="ru-RU" dirty="0">
                <a:hlinkClick r:id="rId2"/>
              </a:rPr>
              <a:t>приказом Министерства образования и науки Российской Федерации от 2 июля 2013 г. N 513</a:t>
            </a:r>
            <a:r>
              <a:rPr lang="ru-RU" dirty="0"/>
              <a:t> (ред. от 12 ноября 2018 г.).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9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04335"/>
            <a:ext cx="8596668" cy="533702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00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51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Основные положения Концепции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4733"/>
            <a:ext cx="8596668" cy="4961467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/>
              <a:t>Концепция придает </a:t>
            </a:r>
            <a:r>
              <a:rPr lang="ru-RU" sz="2200" dirty="0" smtClean="0"/>
              <a:t>исключительное значение </a:t>
            </a:r>
            <a:r>
              <a:rPr lang="ru-RU" sz="2200" dirty="0"/>
              <a:t>оказанию ранней </a:t>
            </a:r>
            <a:r>
              <a:rPr lang="ru-RU" sz="2200" dirty="0" smtClean="0"/>
              <a:t>помощи. С </a:t>
            </a:r>
            <a:r>
              <a:rPr lang="ru-RU" sz="2200" dirty="0"/>
              <a:t>этих позиций обосновывается </a:t>
            </a:r>
            <a:r>
              <a:rPr lang="ru-RU" sz="2200" dirty="0" smtClean="0"/>
              <a:t>необходимость в</a:t>
            </a:r>
            <a:r>
              <a:rPr lang="ru-RU" sz="2200" dirty="0" smtClean="0">
                <a:solidFill>
                  <a:srgbClr val="FF0000"/>
                </a:solidFill>
              </a:rPr>
              <a:t>ведения </a:t>
            </a:r>
            <a:r>
              <a:rPr lang="ru-RU" sz="2200" dirty="0">
                <a:solidFill>
                  <a:srgbClr val="FF0000"/>
                </a:solidFill>
              </a:rPr>
              <a:t>нового уровня образования детей с ОВЗ (от рождения до 3 лет</a:t>
            </a:r>
            <a:r>
              <a:rPr lang="ru-RU" sz="2200" dirty="0" smtClean="0">
                <a:solidFill>
                  <a:srgbClr val="FF0000"/>
                </a:solidFill>
              </a:rPr>
              <a:t>), который </a:t>
            </a:r>
            <a:r>
              <a:rPr lang="ru-RU" sz="2200" dirty="0">
                <a:solidFill>
                  <a:srgbClr val="FF0000"/>
                </a:solidFill>
              </a:rPr>
              <a:t>должен стать базовым для всей системы образования таких детей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dirty="0"/>
              <a:t>Н</a:t>
            </a:r>
            <a:r>
              <a:rPr lang="ru-RU" sz="2200" dirty="0" smtClean="0"/>
              <a:t>еобходимой </a:t>
            </a:r>
            <a:r>
              <a:rPr lang="ru-RU" sz="2200" dirty="0"/>
              <a:t>становится разработка психолого-педагогической</a:t>
            </a:r>
            <a:br>
              <a:rPr lang="ru-RU" sz="2200" dirty="0"/>
            </a:br>
            <a:r>
              <a:rPr lang="ru-RU" sz="2200" dirty="0"/>
              <a:t>типологии детей каждой нозологической группы и </a:t>
            </a:r>
            <a:r>
              <a:rPr lang="ru-RU" sz="2200" dirty="0">
                <a:solidFill>
                  <a:srgbClr val="FF0000"/>
                </a:solidFill>
              </a:rPr>
              <a:t>развитие понятия «</a:t>
            </a:r>
            <a:r>
              <a:rPr lang="ru-RU" sz="2200" dirty="0" smtClean="0">
                <a:solidFill>
                  <a:srgbClr val="FF0000"/>
                </a:solidFill>
              </a:rPr>
              <a:t>особые образовательные </a:t>
            </a:r>
            <a:r>
              <a:rPr lang="ru-RU" sz="2200" dirty="0">
                <a:solidFill>
                  <a:srgbClr val="FF0000"/>
                </a:solidFill>
              </a:rPr>
              <a:t>потребности»</a:t>
            </a:r>
            <a:r>
              <a:rPr lang="ru-RU" sz="2200" dirty="0"/>
              <a:t> ребенка с определенным </a:t>
            </a:r>
            <a:r>
              <a:rPr lang="ru-RU" sz="2200" dirty="0" smtClean="0"/>
              <a:t>ограничением здоровья </a:t>
            </a:r>
            <a:r>
              <a:rPr lang="ru-RU" sz="2200" dirty="0"/>
              <a:t>и вариантом психического </a:t>
            </a:r>
            <a:r>
              <a:rPr lang="ru-RU" sz="2200" dirty="0" smtClean="0"/>
              <a:t>развития.</a:t>
            </a:r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dirty="0"/>
              <a:t>В Концепции представлена </a:t>
            </a:r>
            <a:r>
              <a:rPr lang="ru-RU" sz="2200" dirty="0">
                <a:solidFill>
                  <a:srgbClr val="FF0000"/>
                </a:solidFill>
              </a:rPr>
              <a:t>необходимость согласованного решения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задач формирования академической и жизненной компетенции ребенка с </a:t>
            </a:r>
            <a:r>
              <a:rPr lang="ru-RU" sz="2200" dirty="0" smtClean="0">
                <a:solidFill>
                  <a:srgbClr val="FF0000"/>
                </a:solidFill>
              </a:rPr>
              <a:t>ОВЗ </a:t>
            </a:r>
            <a:r>
              <a:rPr lang="ru-RU" sz="2200" dirty="0" smtClean="0"/>
              <a:t>на </a:t>
            </a:r>
            <a:r>
              <a:rPr lang="ru-RU" sz="2200" dirty="0"/>
              <a:t>всех этапах взросления и всех уровнях образования. </a:t>
            </a: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2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2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положения Концепции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8533"/>
            <a:ext cx="9158644" cy="4652829"/>
          </a:xfrm>
        </p:spPr>
        <p:txBody>
          <a:bodyPr>
            <a:noAutofit/>
          </a:bodyPr>
          <a:lstStyle/>
          <a:p>
            <a:r>
              <a:rPr lang="ru-RU" sz="2000" dirty="0"/>
              <a:t>Значительно большее, чем обычно, </a:t>
            </a:r>
            <a:r>
              <a:rPr lang="ru-RU" sz="2000" dirty="0">
                <a:solidFill>
                  <a:srgbClr val="FF0000"/>
                </a:solidFill>
              </a:rPr>
              <a:t>внимание Концепция уделяет семье особого ребенка </a:t>
            </a:r>
            <a:r>
              <a:rPr lang="ru-RU" sz="2000" dirty="0"/>
              <a:t>– так реализуется современное научное представление о коллективном субъекте образования, и вытекающее из него представление о необходимости введения понятия «особые образовательные потребности семьи», воспитывающей ребенка с ОВЗ.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dirty="0" smtClean="0"/>
              <a:t>Концепция </a:t>
            </a:r>
            <a:r>
              <a:rPr lang="ru-RU" sz="2000" dirty="0">
                <a:solidFill>
                  <a:srgbClr val="FF0000"/>
                </a:solidFill>
              </a:rPr>
              <a:t>указывает на перспективу будущего качественного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изменения состава группы детей с ОВЗ.</a:t>
            </a:r>
            <a:r>
              <a:rPr lang="ru-RU" sz="2000" dirty="0"/>
              <a:t> Исследования уже существующей</a:t>
            </a:r>
            <a:br>
              <a:rPr lang="ru-RU" sz="2000" dirty="0"/>
            </a:br>
            <a:r>
              <a:rPr lang="ru-RU" sz="2000" dirty="0"/>
              <a:t>новой группы </a:t>
            </a:r>
            <a:r>
              <a:rPr lang="ru-RU" sz="2000" dirty="0">
                <a:solidFill>
                  <a:srgbClr val="FF0000"/>
                </a:solidFill>
              </a:rPr>
              <a:t>имплантированных детей </a:t>
            </a:r>
            <a:r>
              <a:rPr lang="ru-RU" sz="2000" dirty="0"/>
              <a:t>позволяют заключить, что </a:t>
            </a:r>
            <a:r>
              <a:rPr lang="ru-RU" sz="2000" dirty="0" smtClean="0"/>
              <a:t>средствами высокотехнологичной </a:t>
            </a:r>
            <a:r>
              <a:rPr lang="ru-RU" sz="2000" dirty="0"/>
              <a:t>медицины могут быть успешно устранены </a:t>
            </a:r>
            <a:r>
              <a:rPr lang="ru-RU" sz="2000" dirty="0" smtClean="0"/>
              <a:t>первичные нарушения</a:t>
            </a:r>
            <a:r>
              <a:rPr lang="ru-RU" sz="2000" dirty="0"/>
              <a:t>, как биологические предпосылки нарушения </a:t>
            </a:r>
            <a:r>
              <a:rPr lang="ru-RU" sz="2000" dirty="0" smtClean="0"/>
              <a:t>психического развития </a:t>
            </a:r>
            <a:r>
              <a:rPr lang="ru-RU" sz="2000" dirty="0"/>
              <a:t>ребенка.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26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Стратегические цели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9373"/>
            <a:ext cx="8596668" cy="4261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Для всех уровней образования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781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Адресаты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1801"/>
            <a:ext cx="8596668" cy="433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впервые</a:t>
            </a:r>
            <a:r>
              <a:rPr lang="ru-RU" sz="3200" dirty="0" smtClean="0"/>
              <a:t> </a:t>
            </a:r>
            <a:r>
              <a:rPr lang="ru-RU" sz="3200" dirty="0"/>
              <a:t>адресована </a:t>
            </a:r>
            <a:r>
              <a:rPr lang="ru-RU" sz="3200" dirty="0">
                <a:solidFill>
                  <a:srgbClr val="FF0000"/>
                </a:solidFill>
              </a:rPr>
              <a:t>в равной мере </a:t>
            </a:r>
            <a:r>
              <a:rPr lang="ru-RU" sz="3200" dirty="0" smtClean="0">
                <a:solidFill>
                  <a:srgbClr val="FF0000"/>
                </a:solidFill>
              </a:rPr>
              <a:t>специалистами </a:t>
            </a:r>
            <a:r>
              <a:rPr lang="ru-RU" sz="3200" dirty="0">
                <a:solidFill>
                  <a:srgbClr val="FF0000"/>
                </a:solidFill>
              </a:rPr>
              <a:t>родителям </a:t>
            </a:r>
            <a:r>
              <a:rPr lang="ru-RU" sz="3200" dirty="0"/>
              <a:t>– так сможет реализоваться на деле представление о </a:t>
            </a:r>
            <a:r>
              <a:rPr lang="ru-RU" sz="3200" dirty="0" smtClean="0"/>
              <a:t>семье ребенка </a:t>
            </a:r>
            <a:r>
              <a:rPr lang="ru-RU" sz="3200" dirty="0"/>
              <a:t>с ОВЗ как о полноправном субъекте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017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4271"/>
            <a:ext cx="8596668" cy="86497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Письмо Министерства просвещения РФ от 20 февраля 2019 г. № ТС-551/07 “О сопровождении образования обучающихся с ОВЗ и инвалидностью</a:t>
            </a:r>
            <a:r>
              <a:rPr lang="ru-RU" sz="2000" dirty="0" smtClean="0">
                <a:solidFill>
                  <a:srgbClr val="00B0F0"/>
                </a:solidFill>
              </a:rPr>
              <a:t>”</a:t>
            </a:r>
            <a:r>
              <a:rPr lang="ru-RU" sz="2000" dirty="0">
                <a:solidFill>
                  <a:srgbClr val="00B0F0"/>
                </a:solidFill>
              </a:rPr>
              <a:t/>
            </a:r>
            <a:br>
              <a:rPr lang="ru-RU" sz="2000" dirty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3449"/>
            <a:ext cx="8596668" cy="4397913"/>
          </a:xfrm>
        </p:spPr>
        <p:txBody>
          <a:bodyPr/>
          <a:lstStyle/>
          <a:p>
            <a:r>
              <a:rPr lang="ru-RU" dirty="0"/>
              <a:t>Одним из специальных условий для получения образования обучающимися с ограниченными возможностями здоровья является предоставление </a:t>
            </a:r>
            <a:r>
              <a:rPr lang="ru-RU" b="1" dirty="0"/>
              <a:t>услуг ассистента (помощника), оказывающего обучающимся необходимую техническую помощь, и (или) </a:t>
            </a:r>
            <a:r>
              <a:rPr lang="ru-RU" b="1" dirty="0" err="1"/>
              <a:t>тьютора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b="1" dirty="0">
                <a:solidFill>
                  <a:srgbClr val="FF0000"/>
                </a:solidFill>
              </a:rPr>
              <a:t>Должность </a:t>
            </a:r>
            <a:r>
              <a:rPr lang="ru-RU" b="1" dirty="0" err="1">
                <a:solidFill>
                  <a:srgbClr val="FF0000"/>
                </a:solidFill>
              </a:rPr>
              <a:t>тьютора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отнесена к должностям педагогических работников, требования к квалификации - высшее профессиональное образование по направлению подготовки "Образование и педагогика" и стаж педагогической работы не менее 2 лет.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1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 должностным обязанностям </a:t>
            </a:r>
            <a:r>
              <a:rPr lang="ru-RU" sz="2400" dirty="0" err="1"/>
              <a:t>тьютора</a:t>
            </a:r>
            <a:r>
              <a:rPr lang="ru-RU" sz="2400" dirty="0"/>
              <a:t> по сопровождению обучающихся с инвалидностью и ОВЗ относится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2877"/>
            <a:ext cx="8596668" cy="43484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</a:t>
            </a:r>
            <a:r>
              <a:rPr lang="ru-RU" sz="2600" b="1" dirty="0">
                <a:solidFill>
                  <a:srgbClr val="FF0000"/>
                </a:solidFill>
              </a:rPr>
              <a:t>. педагогическое сопровождение реализации индивидуальных образовательных маршрутов обучающихся:</a:t>
            </a:r>
          </a:p>
          <a:p>
            <a:endParaRPr lang="ru-RU" sz="2600" b="1" dirty="0">
              <a:solidFill>
                <a:srgbClr val="FF0000"/>
              </a:solidFill>
            </a:endParaRPr>
          </a:p>
          <a:p>
            <a:r>
              <a:rPr lang="ru-RU" dirty="0"/>
              <a:t>выявление индивидуальных образовательных потребностей обучающихся в процессе образования;</a:t>
            </a:r>
          </a:p>
          <a:p>
            <a:endParaRPr lang="ru-RU" dirty="0"/>
          </a:p>
          <a:p>
            <a:r>
              <a:rPr lang="ru-RU" dirty="0"/>
              <a:t>участие в разработке индивидуальных образовательных маршрутов, учебных планов обучающихся;</a:t>
            </a:r>
          </a:p>
          <a:p>
            <a:endParaRPr lang="ru-RU" dirty="0"/>
          </a:p>
          <a:p>
            <a:r>
              <a:rPr lang="ru-RU" dirty="0"/>
              <a:t>подбор и адаптация педагогических средств индивидуализации образовательного процесса;</a:t>
            </a:r>
          </a:p>
          <a:p>
            <a:endParaRPr lang="ru-RU" dirty="0"/>
          </a:p>
          <a:p>
            <a:r>
              <a:rPr lang="ru-RU" dirty="0"/>
              <a:t>организация процесса индивидуальной работы с обучающимися по выявлению, формированию и развитию их познавательных интересов;</a:t>
            </a:r>
          </a:p>
          <a:p>
            <a:endParaRPr lang="ru-RU" dirty="0"/>
          </a:p>
          <a:p>
            <a:r>
              <a:rPr lang="ru-RU" dirty="0"/>
              <a:t>участие в реализации адаптированных образовательных программ обучающихся;</a:t>
            </a:r>
          </a:p>
          <a:p>
            <a:endParaRPr lang="ru-RU" dirty="0"/>
          </a:p>
          <a:p>
            <a:r>
              <a:rPr lang="ru-RU" dirty="0"/>
              <a:t>организация взаимодействия с родителями (законными представителями) по формированию и развитию познавательных интересов обучающихся, составлению, корректировке индивидуальных учебных планов обучающихся, адаптированных образовательных программ и анализу и обсуждению с ними хода и результатов реализации этих планов, программ;</a:t>
            </a:r>
          </a:p>
        </p:txBody>
      </p:sp>
    </p:spTree>
    <p:extLst>
      <p:ext uri="{BB962C8B-B14F-4D97-AF65-F5344CB8AC3E}">
        <p14:creationId xmlns:p14="http://schemas.microsoft.com/office/powerpoint/2010/main" val="40310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</TotalTime>
  <Words>1468</Words>
  <Application>Microsoft Office PowerPoint</Application>
  <PresentationFormat>Произвольный</PresentationFormat>
  <Paragraphs>124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Грань</vt:lpstr>
      <vt:lpstr>Новое в законодательстве РФ о создании специальных образовательных условий  для детей с ОВЗ</vt:lpstr>
      <vt:lpstr>Новые нормативно-правовые документы</vt:lpstr>
      <vt:lpstr>Новые нормативно-правовые документы</vt:lpstr>
      <vt:lpstr>Основные положения Концепции</vt:lpstr>
      <vt:lpstr>Основные положения Концепции</vt:lpstr>
      <vt:lpstr>Стратегические цели развития</vt:lpstr>
      <vt:lpstr>Адресаты концепции</vt:lpstr>
      <vt:lpstr>Письмо Министерства просвещения РФ от 20 февраля 2019 г. № ТС-551/07 “О сопровождении образования обучающихся с ОВЗ и инвалидностью” </vt:lpstr>
      <vt:lpstr>К должностным обязанностям тьютора по сопровождению обучающихся с инвалидностью и ОВЗ относится: </vt:lpstr>
      <vt:lpstr>Презентация PowerPoint</vt:lpstr>
      <vt:lpstr>Презентация PowerPoint</vt:lpstr>
      <vt:lpstr>Ассистент (помощник)</vt:lpstr>
      <vt:lpstr>К должностным обязанностям ассистента (помощника) по оказанию технической помощи инвалидам и лицам с ОВЗ при нарушении их способности к самообслуживанию, передвижению, ориентации, общению при получении образования относятся:</vt:lpstr>
      <vt:lpstr>Презентация PowerPoint</vt:lpstr>
      <vt:lpstr>Отсутствует в заключении ПМПК рекомендация о тьюторе…</vt:lpstr>
      <vt:lpstr>Изменение условий тьторского сопровождения</vt:lpstr>
      <vt:lpstr>Решение о введении в штатное расписание тьютора и (или) ассистента (помощника) по оказанию технической помощи </vt:lpstr>
      <vt:lpstr>Основание предоставление услуг тьютором или ассистентом</vt:lpstr>
      <vt:lpstr>Рекомендации от 08.02.2019 № ТС-421/07  (О специальных условиях для детей с нарушениями чтения и письма) </vt:lpstr>
      <vt:lpstr>Письмо Минпросвещения РФ "О направление информации" от 01.04.2019 г. (О внесении изменений в порядок организации и осуществления образовательной деятельности по основным общеобразовательным программам   - образовательным программам дошкольного образования в приказ от 30.08.2013г. № 1014)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рекомендации по организации и проведению государственной итоговой аттестации 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детей-инвалидов и инвалидов  в 2019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Министерства просвещения РФ от 2 ноября 2018 г. № ТС-459/07 “О получении общего образования лицами с умственной отсталостью (интеллектуальными нарушениями)”</vt:lpstr>
      <vt:lpstr>Презентация PowerPoint</vt:lpstr>
      <vt:lpstr>Письмо Минпросвещения России от 11.02.2019 № 05-108 (О профессиональном обучении лиц с различными формами УО) </vt:lpstr>
      <vt:lpstr>Презентация PowerPoint</vt:lpstr>
    </vt:vector>
  </TitlesOfParts>
  <Company>ИРО 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Каткова Ирина Геннадьевна</dc:creator>
  <cp:lastModifiedBy>Image&amp;Matros ®</cp:lastModifiedBy>
  <cp:revision>29</cp:revision>
  <dcterms:created xsi:type="dcterms:W3CDTF">2019-08-20T06:49:33Z</dcterms:created>
  <dcterms:modified xsi:type="dcterms:W3CDTF">2019-08-22T19:23:26Z</dcterms:modified>
</cp:coreProperties>
</file>