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1" r:id="rId3"/>
    <p:sldId id="330" r:id="rId4"/>
    <p:sldId id="328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47" r:id="rId15"/>
    <p:sldId id="348" r:id="rId16"/>
    <p:sldId id="349" r:id="rId17"/>
    <p:sldId id="353" r:id="rId18"/>
    <p:sldId id="339" r:id="rId19"/>
    <p:sldId id="341" r:id="rId20"/>
    <p:sldId id="340" r:id="rId21"/>
    <p:sldId id="343" r:id="rId22"/>
    <p:sldId id="350" r:id="rId23"/>
    <p:sldId id="351" r:id="rId24"/>
    <p:sldId id="344" r:id="rId25"/>
    <p:sldId id="352" r:id="rId26"/>
    <p:sldId id="345" r:id="rId2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499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 varScale="1">
        <p:scale>
          <a:sx n="98" d="100"/>
          <a:sy n="98" d="100"/>
        </p:scale>
        <p:origin x="3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sppsk.perm.ru/" TargetMode="External"/><Relationship Id="rId1" Type="http://schemas.openxmlformats.org/officeDocument/2006/relationships/hyperlink" Target="https://juniorskills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15735-245E-4E49-9CB5-E68BDFA5CCF6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0F697-C8D4-40D4-B5B3-01FE82D4F0D4}">
      <dgm:prSet phldrT="[Текст]"/>
      <dgm:spPr/>
      <dgm:t>
        <a:bodyPr/>
        <a:lstStyle/>
        <a:p>
          <a:r>
            <a:rPr lang="ru-RU" dirty="0" smtClean="0"/>
            <a:t>Эксперт-компатриот</a:t>
          </a:r>
          <a:endParaRPr lang="ru-RU" dirty="0"/>
        </a:p>
      </dgm:t>
    </dgm:pt>
    <dgm:pt modelId="{32E9AD59-0143-4DE5-8FE5-BECC86C00E8C}" type="parTrans" cxnId="{7CCE38DE-CEA7-4098-BB36-C214606C91BE}">
      <dgm:prSet/>
      <dgm:spPr/>
      <dgm:t>
        <a:bodyPr/>
        <a:lstStyle/>
        <a:p>
          <a:endParaRPr lang="ru-RU"/>
        </a:p>
      </dgm:t>
    </dgm:pt>
    <dgm:pt modelId="{0F36A45B-D6EB-4E18-A50E-18C6B413837F}" type="sibTrans" cxnId="{7CCE38DE-CEA7-4098-BB36-C214606C91BE}">
      <dgm:prSet/>
      <dgm:spPr/>
      <dgm:t>
        <a:bodyPr/>
        <a:lstStyle/>
        <a:p>
          <a:endParaRPr lang="ru-RU"/>
        </a:p>
      </dgm:t>
    </dgm:pt>
    <dgm:pt modelId="{6557612F-F163-47B2-BC76-3DA44413E815}">
      <dgm:prSet phldrT="[Текст]"/>
      <dgm:spPr/>
      <dgm:t>
        <a:bodyPr/>
        <a:lstStyle/>
        <a:p>
          <a:r>
            <a:rPr lang="ru-RU" dirty="0" smtClean="0"/>
            <a:t>Обучение в Академии </a:t>
          </a:r>
          <a:r>
            <a:rPr lang="en-US" dirty="0" smtClean="0"/>
            <a:t>JuniorSkills</a:t>
          </a:r>
          <a:endParaRPr lang="ru-RU" dirty="0"/>
        </a:p>
      </dgm:t>
    </dgm:pt>
    <dgm:pt modelId="{3835461C-23B3-44EC-AF85-1E7C4ABC2847}" type="parTrans" cxnId="{E5D050E0-516C-498E-87D7-F75FE5EB7A32}">
      <dgm:prSet/>
      <dgm:spPr/>
      <dgm:t>
        <a:bodyPr/>
        <a:lstStyle/>
        <a:p>
          <a:endParaRPr lang="ru-RU"/>
        </a:p>
      </dgm:t>
    </dgm:pt>
    <dgm:pt modelId="{7EC74825-4017-4A23-8AE3-48A55A6D8705}" type="sibTrans" cxnId="{E5D050E0-516C-498E-87D7-F75FE5EB7A32}">
      <dgm:prSet/>
      <dgm:spPr/>
      <dgm:t>
        <a:bodyPr/>
        <a:lstStyle/>
        <a:p>
          <a:endParaRPr lang="ru-RU"/>
        </a:p>
      </dgm:t>
    </dgm:pt>
    <dgm:pt modelId="{8A598535-8FF6-42D1-9078-6D207A14C1E4}">
      <dgm:prSet phldrT="[Текст]"/>
      <dgm:spPr/>
      <dgm:t>
        <a:bodyPr/>
        <a:lstStyle/>
        <a:p>
          <a:r>
            <a:rPr lang="ru-RU" dirty="0" smtClean="0"/>
            <a:t>Эксперт в компетенции</a:t>
          </a:r>
          <a:endParaRPr lang="ru-RU" dirty="0"/>
        </a:p>
      </dgm:t>
    </dgm:pt>
    <dgm:pt modelId="{700A514C-BD5B-4210-BE7B-239A1FB8A383}" type="parTrans" cxnId="{DD8BCC49-F576-4B04-8AAD-C01390E6E2E5}">
      <dgm:prSet/>
      <dgm:spPr/>
      <dgm:t>
        <a:bodyPr/>
        <a:lstStyle/>
        <a:p>
          <a:endParaRPr lang="ru-RU"/>
        </a:p>
      </dgm:t>
    </dgm:pt>
    <dgm:pt modelId="{94C4DA52-57A2-4AB3-84E1-96FC7857BD01}" type="sibTrans" cxnId="{DD8BCC49-F576-4B04-8AAD-C01390E6E2E5}">
      <dgm:prSet/>
      <dgm:spPr/>
      <dgm:t>
        <a:bodyPr/>
        <a:lstStyle/>
        <a:p>
          <a:endParaRPr lang="ru-RU"/>
        </a:p>
      </dgm:t>
    </dgm:pt>
    <dgm:pt modelId="{EF476CB2-5EA9-4E80-A4D0-1C846099DA6D}">
      <dgm:prSet/>
      <dgm:spPr/>
      <dgm:t>
        <a:bodyPr/>
        <a:lstStyle/>
        <a:p>
          <a:r>
            <a:rPr lang="ru-RU" dirty="0" smtClean="0"/>
            <a:t>Сертификация</a:t>
          </a:r>
          <a:endParaRPr lang="ru-RU" dirty="0"/>
        </a:p>
      </dgm:t>
    </dgm:pt>
    <dgm:pt modelId="{003DD70E-029A-4D07-BB37-9DFB4C6E0691}" type="parTrans" cxnId="{B0271C81-60B3-40A5-ADE9-9A33EA0967A7}">
      <dgm:prSet/>
      <dgm:spPr/>
      <dgm:t>
        <a:bodyPr/>
        <a:lstStyle/>
        <a:p>
          <a:endParaRPr lang="ru-RU"/>
        </a:p>
      </dgm:t>
    </dgm:pt>
    <dgm:pt modelId="{19559BD7-566B-46F0-9A0B-5931FFF1F0D8}" type="sibTrans" cxnId="{B0271C81-60B3-40A5-ADE9-9A33EA0967A7}">
      <dgm:prSet/>
      <dgm:spPr/>
      <dgm:t>
        <a:bodyPr/>
        <a:lstStyle/>
        <a:p>
          <a:endParaRPr lang="ru-RU"/>
        </a:p>
      </dgm:t>
    </dgm:pt>
    <dgm:pt modelId="{D5BC131B-90F8-4644-BC73-E7E58D5BC27A}" type="pres">
      <dgm:prSet presAssocID="{A3C15735-245E-4E49-9CB5-E68BDFA5CC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DCEE5F9-99BF-47BA-BB6B-844242E0F39B}" type="pres">
      <dgm:prSet presAssocID="{3A80F697-C8D4-40D4-B5B3-01FE82D4F0D4}" presName="composite" presStyleCnt="0"/>
      <dgm:spPr/>
    </dgm:pt>
    <dgm:pt modelId="{303B956E-7D01-481A-B720-275987DDFD29}" type="pres">
      <dgm:prSet presAssocID="{3A80F697-C8D4-40D4-B5B3-01FE82D4F0D4}" presName="bentUpArrow1" presStyleLbl="alignImgPlace1" presStyleIdx="0" presStyleCnt="3"/>
      <dgm:spPr/>
    </dgm:pt>
    <dgm:pt modelId="{0A552B41-A520-4F6C-B9A0-F7E932BE95F0}" type="pres">
      <dgm:prSet presAssocID="{3A80F697-C8D4-40D4-B5B3-01FE82D4F0D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9597-91AD-431B-878A-3F5A7A791AE5}" type="pres">
      <dgm:prSet presAssocID="{3A80F697-C8D4-40D4-B5B3-01FE82D4F0D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38888-F9AE-4169-9945-D8C0FF2B21EA}" type="pres">
      <dgm:prSet presAssocID="{0F36A45B-D6EB-4E18-A50E-18C6B413837F}" presName="sibTrans" presStyleCnt="0"/>
      <dgm:spPr/>
    </dgm:pt>
    <dgm:pt modelId="{58D6A44D-778E-40C9-BA20-4207EB1A5DF2}" type="pres">
      <dgm:prSet presAssocID="{6557612F-F163-47B2-BC76-3DA44413E815}" presName="composite" presStyleCnt="0"/>
      <dgm:spPr/>
    </dgm:pt>
    <dgm:pt modelId="{B652D33E-E646-4BB3-B9AA-F77D20476EAE}" type="pres">
      <dgm:prSet presAssocID="{6557612F-F163-47B2-BC76-3DA44413E815}" presName="bentUpArrow1" presStyleLbl="alignImgPlace1" presStyleIdx="1" presStyleCnt="3"/>
      <dgm:spPr/>
      <dgm:t>
        <a:bodyPr/>
        <a:lstStyle/>
        <a:p>
          <a:endParaRPr lang="ru-RU"/>
        </a:p>
      </dgm:t>
    </dgm:pt>
    <dgm:pt modelId="{7D09E293-031D-46B1-9BED-6852DFD7EE1F}" type="pres">
      <dgm:prSet presAssocID="{6557612F-F163-47B2-BC76-3DA44413E81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E13F0-2E46-4E69-9344-BC68EBC4A696}" type="pres">
      <dgm:prSet presAssocID="{6557612F-F163-47B2-BC76-3DA44413E81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D94B-4390-4C69-A607-61A343863766}" type="pres">
      <dgm:prSet presAssocID="{7EC74825-4017-4A23-8AE3-48A55A6D8705}" presName="sibTrans" presStyleCnt="0"/>
      <dgm:spPr/>
    </dgm:pt>
    <dgm:pt modelId="{9DD7A6EF-FB9D-4AA4-9014-6188E55A3610}" type="pres">
      <dgm:prSet presAssocID="{8A598535-8FF6-42D1-9078-6D207A14C1E4}" presName="composite" presStyleCnt="0"/>
      <dgm:spPr/>
    </dgm:pt>
    <dgm:pt modelId="{659E77DB-88DB-4D5E-BB33-84A95BD96ADC}" type="pres">
      <dgm:prSet presAssocID="{8A598535-8FF6-42D1-9078-6D207A14C1E4}" presName="bentUpArrow1" presStyleLbl="alignImgPlace1" presStyleIdx="2" presStyleCnt="3"/>
      <dgm:spPr/>
    </dgm:pt>
    <dgm:pt modelId="{FF203399-9DBA-449A-8757-99BC3602E37A}" type="pres">
      <dgm:prSet presAssocID="{8A598535-8FF6-42D1-9078-6D207A14C1E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F87B-7845-48FB-9E2B-A8A622873D48}" type="pres">
      <dgm:prSet presAssocID="{8A598535-8FF6-42D1-9078-6D207A14C1E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77855D6-FEA2-40C2-99EC-211FA7175CDA}" type="pres">
      <dgm:prSet presAssocID="{94C4DA52-57A2-4AB3-84E1-96FC7857BD01}" presName="sibTrans" presStyleCnt="0"/>
      <dgm:spPr/>
    </dgm:pt>
    <dgm:pt modelId="{91BAF060-4862-400D-A6C1-2D81B0173A8F}" type="pres">
      <dgm:prSet presAssocID="{EF476CB2-5EA9-4E80-A4D0-1C846099DA6D}" presName="composite" presStyleCnt="0"/>
      <dgm:spPr/>
    </dgm:pt>
    <dgm:pt modelId="{B9D8FF52-7331-4CBF-821B-D20B94024873}" type="pres">
      <dgm:prSet presAssocID="{EF476CB2-5EA9-4E80-A4D0-1C846099DA6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BCC49-F576-4B04-8AAD-C01390E6E2E5}" srcId="{A3C15735-245E-4E49-9CB5-E68BDFA5CCF6}" destId="{8A598535-8FF6-42D1-9078-6D207A14C1E4}" srcOrd="2" destOrd="0" parTransId="{700A514C-BD5B-4210-BE7B-239A1FB8A383}" sibTransId="{94C4DA52-57A2-4AB3-84E1-96FC7857BD01}"/>
    <dgm:cxn modelId="{E5D050E0-516C-498E-87D7-F75FE5EB7A32}" srcId="{A3C15735-245E-4E49-9CB5-E68BDFA5CCF6}" destId="{6557612F-F163-47B2-BC76-3DA44413E815}" srcOrd="1" destOrd="0" parTransId="{3835461C-23B3-44EC-AF85-1E7C4ABC2847}" sibTransId="{7EC74825-4017-4A23-8AE3-48A55A6D8705}"/>
    <dgm:cxn modelId="{BCEA0DBC-3B8C-477C-BFE1-93690B122056}" type="presOf" srcId="{3A80F697-C8D4-40D4-B5B3-01FE82D4F0D4}" destId="{0A552B41-A520-4F6C-B9A0-F7E932BE95F0}" srcOrd="0" destOrd="0" presId="urn:microsoft.com/office/officeart/2005/8/layout/StepDownProcess"/>
    <dgm:cxn modelId="{B0271C81-60B3-40A5-ADE9-9A33EA0967A7}" srcId="{A3C15735-245E-4E49-9CB5-E68BDFA5CCF6}" destId="{EF476CB2-5EA9-4E80-A4D0-1C846099DA6D}" srcOrd="3" destOrd="0" parTransId="{003DD70E-029A-4D07-BB37-9DFB4C6E0691}" sibTransId="{19559BD7-566B-46F0-9A0B-5931FFF1F0D8}"/>
    <dgm:cxn modelId="{FAC3BF25-3BE0-4D95-8BAE-1929B75DD8BA}" type="presOf" srcId="{8A598535-8FF6-42D1-9078-6D207A14C1E4}" destId="{FF203399-9DBA-449A-8757-99BC3602E37A}" srcOrd="0" destOrd="0" presId="urn:microsoft.com/office/officeart/2005/8/layout/StepDownProcess"/>
    <dgm:cxn modelId="{7CCE38DE-CEA7-4098-BB36-C214606C91BE}" srcId="{A3C15735-245E-4E49-9CB5-E68BDFA5CCF6}" destId="{3A80F697-C8D4-40D4-B5B3-01FE82D4F0D4}" srcOrd="0" destOrd="0" parTransId="{32E9AD59-0143-4DE5-8FE5-BECC86C00E8C}" sibTransId="{0F36A45B-D6EB-4E18-A50E-18C6B413837F}"/>
    <dgm:cxn modelId="{D85657DB-15C6-4B8B-811C-E5F9B458E960}" type="presOf" srcId="{A3C15735-245E-4E49-9CB5-E68BDFA5CCF6}" destId="{D5BC131B-90F8-4644-BC73-E7E58D5BC27A}" srcOrd="0" destOrd="0" presId="urn:microsoft.com/office/officeart/2005/8/layout/StepDownProcess"/>
    <dgm:cxn modelId="{8E941066-52CD-4A5E-BFD6-D6E2D20576F3}" type="presOf" srcId="{EF476CB2-5EA9-4E80-A4D0-1C846099DA6D}" destId="{B9D8FF52-7331-4CBF-821B-D20B94024873}" srcOrd="0" destOrd="0" presId="urn:microsoft.com/office/officeart/2005/8/layout/StepDownProcess"/>
    <dgm:cxn modelId="{786AACEA-30D7-4BA8-A6A9-29B957C96828}" type="presOf" srcId="{6557612F-F163-47B2-BC76-3DA44413E815}" destId="{7D09E293-031D-46B1-9BED-6852DFD7EE1F}" srcOrd="0" destOrd="0" presId="urn:microsoft.com/office/officeart/2005/8/layout/StepDownProcess"/>
    <dgm:cxn modelId="{9D06A65A-68C8-4DBE-A2A1-129CA8CB3B32}" type="presParOf" srcId="{D5BC131B-90F8-4644-BC73-E7E58D5BC27A}" destId="{3DCEE5F9-99BF-47BA-BB6B-844242E0F39B}" srcOrd="0" destOrd="0" presId="urn:microsoft.com/office/officeart/2005/8/layout/StepDownProcess"/>
    <dgm:cxn modelId="{7244AEA8-9518-4BB3-BB5A-18710F94B860}" type="presParOf" srcId="{3DCEE5F9-99BF-47BA-BB6B-844242E0F39B}" destId="{303B956E-7D01-481A-B720-275987DDFD29}" srcOrd="0" destOrd="0" presId="urn:microsoft.com/office/officeart/2005/8/layout/StepDownProcess"/>
    <dgm:cxn modelId="{CC49B3B0-B79D-4FD4-9E62-42C5AF7577DA}" type="presParOf" srcId="{3DCEE5F9-99BF-47BA-BB6B-844242E0F39B}" destId="{0A552B41-A520-4F6C-B9A0-F7E932BE95F0}" srcOrd="1" destOrd="0" presId="urn:microsoft.com/office/officeart/2005/8/layout/StepDownProcess"/>
    <dgm:cxn modelId="{9E9970BA-017A-4B1E-8263-76F21A08918E}" type="presParOf" srcId="{3DCEE5F9-99BF-47BA-BB6B-844242E0F39B}" destId="{ED8C9597-91AD-431B-878A-3F5A7A791AE5}" srcOrd="2" destOrd="0" presId="urn:microsoft.com/office/officeart/2005/8/layout/StepDownProcess"/>
    <dgm:cxn modelId="{FBCD3FFB-B719-43D4-BDA9-ACCC93E0FFBC}" type="presParOf" srcId="{D5BC131B-90F8-4644-BC73-E7E58D5BC27A}" destId="{3E938888-F9AE-4169-9945-D8C0FF2B21EA}" srcOrd="1" destOrd="0" presId="urn:microsoft.com/office/officeart/2005/8/layout/StepDownProcess"/>
    <dgm:cxn modelId="{77301FAE-8EB7-4FDE-9283-A2563766142B}" type="presParOf" srcId="{D5BC131B-90F8-4644-BC73-E7E58D5BC27A}" destId="{58D6A44D-778E-40C9-BA20-4207EB1A5DF2}" srcOrd="2" destOrd="0" presId="urn:microsoft.com/office/officeart/2005/8/layout/StepDownProcess"/>
    <dgm:cxn modelId="{159AF0DE-1927-408A-9BC3-7DAA2DF1B3CF}" type="presParOf" srcId="{58D6A44D-778E-40C9-BA20-4207EB1A5DF2}" destId="{B652D33E-E646-4BB3-B9AA-F77D20476EAE}" srcOrd="0" destOrd="0" presId="urn:microsoft.com/office/officeart/2005/8/layout/StepDownProcess"/>
    <dgm:cxn modelId="{6393DCB3-8643-400D-B2C8-BC980A7D3E85}" type="presParOf" srcId="{58D6A44D-778E-40C9-BA20-4207EB1A5DF2}" destId="{7D09E293-031D-46B1-9BED-6852DFD7EE1F}" srcOrd="1" destOrd="0" presId="urn:microsoft.com/office/officeart/2005/8/layout/StepDownProcess"/>
    <dgm:cxn modelId="{6FCC4986-908B-49AE-AC88-4005C5882FA0}" type="presParOf" srcId="{58D6A44D-778E-40C9-BA20-4207EB1A5DF2}" destId="{7A1E13F0-2E46-4E69-9344-BC68EBC4A696}" srcOrd="2" destOrd="0" presId="urn:microsoft.com/office/officeart/2005/8/layout/StepDownProcess"/>
    <dgm:cxn modelId="{C8424248-A47B-42F5-BAAD-1E95BB23E962}" type="presParOf" srcId="{D5BC131B-90F8-4644-BC73-E7E58D5BC27A}" destId="{02BBD94B-4390-4C69-A607-61A343863766}" srcOrd="3" destOrd="0" presId="urn:microsoft.com/office/officeart/2005/8/layout/StepDownProcess"/>
    <dgm:cxn modelId="{408FBA12-210B-43C6-BF72-B30739540FB4}" type="presParOf" srcId="{D5BC131B-90F8-4644-BC73-E7E58D5BC27A}" destId="{9DD7A6EF-FB9D-4AA4-9014-6188E55A3610}" srcOrd="4" destOrd="0" presId="urn:microsoft.com/office/officeart/2005/8/layout/StepDownProcess"/>
    <dgm:cxn modelId="{6D860EEC-7971-447C-A7C5-B8BABF1CFDC0}" type="presParOf" srcId="{9DD7A6EF-FB9D-4AA4-9014-6188E55A3610}" destId="{659E77DB-88DB-4D5E-BB33-84A95BD96ADC}" srcOrd="0" destOrd="0" presId="urn:microsoft.com/office/officeart/2005/8/layout/StepDownProcess"/>
    <dgm:cxn modelId="{AD7E61E9-8E1B-49BF-8AD2-BAE802D06726}" type="presParOf" srcId="{9DD7A6EF-FB9D-4AA4-9014-6188E55A3610}" destId="{FF203399-9DBA-449A-8757-99BC3602E37A}" srcOrd="1" destOrd="0" presId="urn:microsoft.com/office/officeart/2005/8/layout/StepDownProcess"/>
    <dgm:cxn modelId="{C3F88A81-FFDB-4561-8068-CEA819761BFC}" type="presParOf" srcId="{9DD7A6EF-FB9D-4AA4-9014-6188E55A3610}" destId="{127CF87B-7845-48FB-9E2B-A8A622873D48}" srcOrd="2" destOrd="0" presId="urn:microsoft.com/office/officeart/2005/8/layout/StepDownProcess"/>
    <dgm:cxn modelId="{3BFEC9A5-B0A9-4989-AE37-D16B10972455}" type="presParOf" srcId="{D5BC131B-90F8-4644-BC73-E7E58D5BC27A}" destId="{377855D6-FEA2-40C2-99EC-211FA7175CDA}" srcOrd="5" destOrd="0" presId="urn:microsoft.com/office/officeart/2005/8/layout/StepDownProcess"/>
    <dgm:cxn modelId="{D3B1AA65-0E05-4351-858E-7D784D30B9EF}" type="presParOf" srcId="{D5BC131B-90F8-4644-BC73-E7E58D5BC27A}" destId="{91BAF060-4862-400D-A6C1-2D81B0173A8F}" srcOrd="6" destOrd="0" presId="urn:microsoft.com/office/officeart/2005/8/layout/StepDownProcess"/>
    <dgm:cxn modelId="{F914F3CD-96A3-4D43-A7CD-4CC313281F90}" type="presParOf" srcId="{91BAF060-4862-400D-A6C1-2D81B0173A8F}" destId="{B9D8FF52-7331-4CBF-821B-D20B940248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90FDC-8FEB-42C1-A70A-A80E51B13F5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5641C4-DA5F-4381-A596-765BA503F63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cs typeface="Arial" charset="0"/>
            </a:rPr>
            <a:t>Познакомиться с информацией о компетенциях </a:t>
          </a:r>
          <a:r>
            <a:rPr lang="en-US" sz="1400" b="1" dirty="0" smtClean="0">
              <a:solidFill>
                <a:schemeClr val="tx1"/>
              </a:solidFill>
              <a:cs typeface="Arial" charset="0"/>
            </a:rPr>
            <a:t>JuniorSkills </a:t>
          </a:r>
          <a:r>
            <a:rPr lang="ru-RU" sz="1400" b="1" dirty="0" smtClean="0">
              <a:solidFill>
                <a:schemeClr val="tx1"/>
              </a:solidFill>
              <a:cs typeface="Arial" charset="0"/>
            </a:rPr>
            <a:t> на официальных сайтах: </a:t>
          </a:r>
          <a:r>
            <a:rPr lang="en-US" sz="1400" dirty="0" smtClean="0">
              <a:cs typeface="Arial" charset="0"/>
              <a:hlinkClick xmlns:r="http://schemas.openxmlformats.org/officeDocument/2006/relationships" r:id="rId1"/>
            </a:rPr>
            <a:t>https://juniorskills.ru</a:t>
          </a:r>
          <a:r>
            <a:rPr lang="ru-RU" sz="1400" dirty="0" smtClean="0">
              <a:cs typeface="Arial" charset="0"/>
            </a:rPr>
            <a:t>        </a:t>
          </a:r>
          <a:r>
            <a:rPr lang="ru-RU" sz="1400" dirty="0" smtClean="0">
              <a:cs typeface="Arial" charset="0"/>
              <a:hlinkClick xmlns:r="http://schemas.openxmlformats.org/officeDocument/2006/relationships" r:id="rId2"/>
            </a:rPr>
            <a:t>http://sppsk.perm.ru</a:t>
          </a:r>
          <a:endParaRPr lang="ru-RU" sz="1400" dirty="0"/>
        </a:p>
      </dgm:t>
    </dgm:pt>
    <dgm:pt modelId="{8C3F1CD1-71C8-42D2-AFF1-50B590178716}" type="parTrans" cxnId="{D607A72C-0098-4105-ACAF-A91B3D79BD16}">
      <dgm:prSet/>
      <dgm:spPr/>
      <dgm:t>
        <a:bodyPr/>
        <a:lstStyle/>
        <a:p>
          <a:endParaRPr lang="ru-RU"/>
        </a:p>
      </dgm:t>
    </dgm:pt>
    <dgm:pt modelId="{06FC8421-A71D-45C0-8EB4-FF336D3505AF}" type="sibTrans" cxnId="{D607A72C-0098-4105-ACAF-A91B3D79BD16}">
      <dgm:prSet/>
      <dgm:spPr/>
      <dgm:t>
        <a:bodyPr/>
        <a:lstStyle/>
        <a:p>
          <a:endParaRPr lang="ru-RU"/>
        </a:p>
      </dgm:t>
    </dgm:pt>
    <dgm:pt modelId="{CBEA1658-8D00-4B04-B973-50EAE89B578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cs typeface="Arial" charset="0"/>
            </a:rPr>
            <a:t>Оценить материально-техническую базу и направления дополнительного образования школьников, соотнести их с компетенциями </a:t>
          </a:r>
          <a:r>
            <a:rPr lang="en-US" sz="1400" b="1" dirty="0" smtClean="0">
              <a:solidFill>
                <a:schemeClr val="tx1"/>
              </a:solidFill>
              <a:cs typeface="Arial" charset="0"/>
            </a:rPr>
            <a:t>JuniorSkills</a:t>
          </a:r>
          <a:r>
            <a:rPr lang="ru-RU" sz="1400" b="1" dirty="0" smtClean="0">
              <a:solidFill>
                <a:schemeClr val="tx1"/>
              </a:solidFill>
              <a:cs typeface="Arial" charset="0"/>
            </a:rPr>
            <a:t>.</a:t>
          </a:r>
          <a:endParaRPr lang="ru-RU" sz="1400" b="1" dirty="0">
            <a:solidFill>
              <a:schemeClr val="tx1"/>
            </a:solidFill>
          </a:endParaRPr>
        </a:p>
      </dgm:t>
    </dgm:pt>
    <dgm:pt modelId="{F833C9DB-1AAD-4B6F-9901-957AF7ED7E97}" type="parTrans" cxnId="{F997729F-D61D-42A1-BEF5-B3E45CCDAE0B}">
      <dgm:prSet/>
      <dgm:spPr/>
      <dgm:t>
        <a:bodyPr/>
        <a:lstStyle/>
        <a:p>
          <a:endParaRPr lang="ru-RU"/>
        </a:p>
      </dgm:t>
    </dgm:pt>
    <dgm:pt modelId="{72EF6114-B3A4-4ED5-8D59-69C6CA6DA62D}" type="sibTrans" cxnId="{F997729F-D61D-42A1-BEF5-B3E45CCDAE0B}">
      <dgm:prSet/>
      <dgm:spPr/>
      <dgm:t>
        <a:bodyPr/>
        <a:lstStyle/>
        <a:p>
          <a:endParaRPr lang="ru-RU"/>
        </a:p>
      </dgm:t>
    </dgm:pt>
    <dgm:pt modelId="{96032819-6CED-49B9-A412-12177D7447D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cs typeface="Arial" charset="0"/>
            </a:rPr>
            <a:t>Заключить договор сетевого взаимодействия  с СЦК о проведении профориентационных мероприятий.</a:t>
          </a:r>
          <a:endParaRPr lang="ru-RU" sz="1400" b="1" dirty="0">
            <a:solidFill>
              <a:schemeClr val="tx1"/>
            </a:solidFill>
          </a:endParaRPr>
        </a:p>
      </dgm:t>
    </dgm:pt>
    <dgm:pt modelId="{5F247A4E-0B5A-4CA1-91FA-1ED66DA7EE67}" type="parTrans" cxnId="{70B7B6DE-E511-4451-82F4-E5071ACD8D66}">
      <dgm:prSet/>
      <dgm:spPr/>
      <dgm:t>
        <a:bodyPr/>
        <a:lstStyle/>
        <a:p>
          <a:endParaRPr lang="ru-RU"/>
        </a:p>
      </dgm:t>
    </dgm:pt>
    <dgm:pt modelId="{0195AB07-768A-4D8F-9605-848FD51C15BE}" type="sibTrans" cxnId="{70B7B6DE-E511-4451-82F4-E5071ACD8D66}">
      <dgm:prSet/>
      <dgm:spPr/>
      <dgm:t>
        <a:bodyPr/>
        <a:lstStyle/>
        <a:p>
          <a:endParaRPr lang="ru-RU"/>
        </a:p>
      </dgm:t>
    </dgm:pt>
    <dgm:pt modelId="{F1ED6227-1047-4D1E-A224-7362B5A50CF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cs typeface="Arial" charset="0"/>
            </a:rPr>
            <a:t>Назначить по каждой выбранной компетенции наставника, который будет взаимодействовать с СЦК и руководить подготовкой участников чемпионатов. </a:t>
          </a:r>
          <a:br>
            <a:rPr lang="ru-RU" sz="1400" b="1" dirty="0" smtClean="0">
              <a:solidFill>
                <a:schemeClr val="tx1"/>
              </a:solidFill>
              <a:cs typeface="Arial" charset="0"/>
            </a:rPr>
          </a:br>
          <a:endParaRPr lang="ru-RU" sz="1400" b="1" dirty="0">
            <a:solidFill>
              <a:schemeClr val="tx1"/>
            </a:solidFill>
          </a:endParaRPr>
        </a:p>
      </dgm:t>
    </dgm:pt>
    <dgm:pt modelId="{5149847F-DB20-4AB0-80B0-021B15557472}" type="parTrans" cxnId="{577C39B9-751A-4AD0-9924-7C6700096053}">
      <dgm:prSet/>
      <dgm:spPr/>
      <dgm:t>
        <a:bodyPr/>
        <a:lstStyle/>
        <a:p>
          <a:endParaRPr lang="ru-RU"/>
        </a:p>
      </dgm:t>
    </dgm:pt>
    <dgm:pt modelId="{FF6BCE01-4CB8-465B-B1F3-01EDF42BD899}" type="sibTrans" cxnId="{577C39B9-751A-4AD0-9924-7C6700096053}">
      <dgm:prSet/>
      <dgm:spPr/>
      <dgm:t>
        <a:bodyPr/>
        <a:lstStyle/>
        <a:p>
          <a:endParaRPr lang="ru-RU"/>
        </a:p>
      </dgm:t>
    </dgm:pt>
    <dgm:pt modelId="{0E76154B-CC78-409A-9317-A788DEC7B30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cs typeface="Arial" charset="0"/>
            </a:rPr>
            <a:t>Направить заявку от школы или организации дополнительного образования для участия в региональном чемпионата </a:t>
          </a:r>
          <a:r>
            <a:rPr lang="en-US" sz="1400" b="1" dirty="0" smtClean="0">
              <a:solidFill>
                <a:schemeClr val="tx1"/>
              </a:solidFill>
              <a:cs typeface="Arial" charset="0"/>
            </a:rPr>
            <a:t>JuniorSkills</a:t>
          </a:r>
          <a:r>
            <a:rPr lang="ru-RU" sz="1400" b="1" dirty="0" smtClean="0">
              <a:solidFill>
                <a:schemeClr val="tx1"/>
              </a:solidFill>
              <a:cs typeface="Arial" charset="0"/>
            </a:rPr>
            <a:t>.</a:t>
          </a:r>
          <a:endParaRPr lang="ru-RU" sz="1400" b="1" dirty="0">
            <a:solidFill>
              <a:schemeClr val="tx1"/>
            </a:solidFill>
          </a:endParaRPr>
        </a:p>
      </dgm:t>
    </dgm:pt>
    <dgm:pt modelId="{4CC03DC8-7DFD-46F0-BFCF-1C39914D1B4D}" type="parTrans" cxnId="{A3E5518B-6539-483D-848B-8A75708066F8}">
      <dgm:prSet/>
      <dgm:spPr/>
      <dgm:t>
        <a:bodyPr/>
        <a:lstStyle/>
        <a:p>
          <a:endParaRPr lang="ru-RU"/>
        </a:p>
      </dgm:t>
    </dgm:pt>
    <dgm:pt modelId="{5813A233-86BA-44FD-8E93-94C03219C250}" type="sibTrans" cxnId="{A3E5518B-6539-483D-848B-8A75708066F8}">
      <dgm:prSet/>
      <dgm:spPr/>
      <dgm:t>
        <a:bodyPr/>
        <a:lstStyle/>
        <a:p>
          <a:endParaRPr lang="ru-RU"/>
        </a:p>
      </dgm:t>
    </dgm:pt>
    <dgm:pt modelId="{87943BB9-5FF7-4929-B0D4-7A3514AA6090}" type="pres">
      <dgm:prSet presAssocID="{F6090FDC-8FEB-42C1-A70A-A80E51B13F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A8185-8FF8-40B1-9C00-FF95AD4897EC}" type="pres">
      <dgm:prSet presAssocID="{D75641C4-DA5F-4381-A596-765BA503F630}" presName="node" presStyleLbl="node1" presStyleIdx="0" presStyleCnt="5" custScaleX="143336" custScaleY="14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737E-8E5D-4E0E-91B5-EB33ABDE4DDD}" type="pres">
      <dgm:prSet presAssocID="{06FC8421-A71D-45C0-8EB4-FF336D3505A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CDF5B03-99C0-4003-82BC-1319D6D64391}" type="pres">
      <dgm:prSet presAssocID="{06FC8421-A71D-45C0-8EB4-FF336D3505A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1EAA6D7-E5F6-4C39-A6F1-DEEB88D78A99}" type="pres">
      <dgm:prSet presAssocID="{CBEA1658-8D00-4B04-B973-50EAE89B5781}" presName="node" presStyleLbl="node1" presStyleIdx="1" presStyleCnt="5" custScaleX="140401" custScaleY="14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CDD24-C555-420F-9579-2CCC8BCD194B}" type="pres">
      <dgm:prSet presAssocID="{72EF6114-B3A4-4ED5-8D59-69C6CA6DA62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3C31EA0-1446-40A2-B384-86E879D5D547}" type="pres">
      <dgm:prSet presAssocID="{72EF6114-B3A4-4ED5-8D59-69C6CA6DA62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766400E-B028-4AC6-B0EC-050B3D8D6F17}" type="pres">
      <dgm:prSet presAssocID="{96032819-6CED-49B9-A412-12177D7447DC}" presName="node" presStyleLbl="node1" presStyleIdx="2" presStyleCnt="5" custScaleX="142263" custScaleY="142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87753-5B11-4F67-B858-A9D979DDA686}" type="pres">
      <dgm:prSet presAssocID="{0195AB07-768A-4D8F-9605-848FD51C15B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CDF6FB3-E0CD-4A3D-BE79-4DD68241358D}" type="pres">
      <dgm:prSet presAssocID="{0195AB07-768A-4D8F-9605-848FD51C15B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AF671BE-F0E0-4139-874B-66A125116C4B}" type="pres">
      <dgm:prSet presAssocID="{F1ED6227-1047-4D1E-A224-7362B5A50CFA}" presName="node" presStyleLbl="node1" presStyleIdx="3" presStyleCnt="5" custScaleX="134436" custScaleY="150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1493D-53DF-4B02-AC96-4EAE4438265A}" type="pres">
      <dgm:prSet presAssocID="{FF6BCE01-4CB8-465B-B1F3-01EDF42BD89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93F84602-C1F2-4C9E-9EF6-CFF181800961}" type="pres">
      <dgm:prSet presAssocID="{FF6BCE01-4CB8-465B-B1F3-01EDF42BD89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270FB6D-867B-4BBD-B314-02BE7C4F4316}" type="pres">
      <dgm:prSet presAssocID="{0E76154B-CC78-409A-9317-A788DEC7B303}" presName="node" presStyleLbl="node1" presStyleIdx="4" presStyleCnt="5" custScaleX="150969" custScaleY="15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C39B9-751A-4AD0-9924-7C6700096053}" srcId="{F6090FDC-8FEB-42C1-A70A-A80E51B13F5D}" destId="{F1ED6227-1047-4D1E-A224-7362B5A50CFA}" srcOrd="3" destOrd="0" parTransId="{5149847F-DB20-4AB0-80B0-021B15557472}" sibTransId="{FF6BCE01-4CB8-465B-B1F3-01EDF42BD899}"/>
    <dgm:cxn modelId="{D607A72C-0098-4105-ACAF-A91B3D79BD16}" srcId="{F6090FDC-8FEB-42C1-A70A-A80E51B13F5D}" destId="{D75641C4-DA5F-4381-A596-765BA503F630}" srcOrd="0" destOrd="0" parTransId="{8C3F1CD1-71C8-42D2-AFF1-50B590178716}" sibTransId="{06FC8421-A71D-45C0-8EB4-FF336D3505AF}"/>
    <dgm:cxn modelId="{F997729F-D61D-42A1-BEF5-B3E45CCDAE0B}" srcId="{F6090FDC-8FEB-42C1-A70A-A80E51B13F5D}" destId="{CBEA1658-8D00-4B04-B973-50EAE89B5781}" srcOrd="1" destOrd="0" parTransId="{F833C9DB-1AAD-4B6F-9901-957AF7ED7E97}" sibTransId="{72EF6114-B3A4-4ED5-8D59-69C6CA6DA62D}"/>
    <dgm:cxn modelId="{1207129D-AE02-44FE-92B1-5DD1EE79EF1B}" type="presOf" srcId="{FF6BCE01-4CB8-465B-B1F3-01EDF42BD899}" destId="{9A51493D-53DF-4B02-AC96-4EAE4438265A}" srcOrd="0" destOrd="0" presId="urn:microsoft.com/office/officeart/2005/8/layout/process5"/>
    <dgm:cxn modelId="{AC184E43-FB4D-446C-B33C-194853B5C327}" type="presOf" srcId="{96032819-6CED-49B9-A412-12177D7447DC}" destId="{B766400E-B028-4AC6-B0EC-050B3D8D6F17}" srcOrd="0" destOrd="0" presId="urn:microsoft.com/office/officeart/2005/8/layout/process5"/>
    <dgm:cxn modelId="{0E1EB870-6E3F-48A4-86D3-C259375ECAA6}" type="presOf" srcId="{F6090FDC-8FEB-42C1-A70A-A80E51B13F5D}" destId="{87943BB9-5FF7-4929-B0D4-7A3514AA6090}" srcOrd="0" destOrd="0" presId="urn:microsoft.com/office/officeart/2005/8/layout/process5"/>
    <dgm:cxn modelId="{E5CF26E8-A082-467E-B7DC-C0939E14D893}" type="presOf" srcId="{06FC8421-A71D-45C0-8EB4-FF336D3505AF}" destId="{3CDF5B03-99C0-4003-82BC-1319D6D64391}" srcOrd="1" destOrd="0" presId="urn:microsoft.com/office/officeart/2005/8/layout/process5"/>
    <dgm:cxn modelId="{8D28D7A4-9516-4DD7-8BB2-D7B833327234}" type="presOf" srcId="{0195AB07-768A-4D8F-9605-848FD51C15BE}" destId="{4CDF6FB3-E0CD-4A3D-BE79-4DD68241358D}" srcOrd="1" destOrd="0" presId="urn:microsoft.com/office/officeart/2005/8/layout/process5"/>
    <dgm:cxn modelId="{88628DDB-441E-44DF-B2E1-816BDBA66E07}" type="presOf" srcId="{06FC8421-A71D-45C0-8EB4-FF336D3505AF}" destId="{2C64737E-8E5D-4E0E-91B5-EB33ABDE4DDD}" srcOrd="0" destOrd="0" presId="urn:microsoft.com/office/officeart/2005/8/layout/process5"/>
    <dgm:cxn modelId="{A3E5518B-6539-483D-848B-8A75708066F8}" srcId="{F6090FDC-8FEB-42C1-A70A-A80E51B13F5D}" destId="{0E76154B-CC78-409A-9317-A788DEC7B303}" srcOrd="4" destOrd="0" parTransId="{4CC03DC8-7DFD-46F0-BFCF-1C39914D1B4D}" sibTransId="{5813A233-86BA-44FD-8E93-94C03219C250}"/>
    <dgm:cxn modelId="{9B99336B-8999-4136-AFD4-5A4A78D85E7B}" type="presOf" srcId="{72EF6114-B3A4-4ED5-8D59-69C6CA6DA62D}" destId="{13C31EA0-1446-40A2-B384-86E879D5D547}" srcOrd="1" destOrd="0" presId="urn:microsoft.com/office/officeart/2005/8/layout/process5"/>
    <dgm:cxn modelId="{B343B42B-88F9-4975-9A69-E8E5C6771644}" type="presOf" srcId="{D75641C4-DA5F-4381-A596-765BA503F630}" destId="{F35A8185-8FF8-40B1-9C00-FF95AD4897EC}" srcOrd="0" destOrd="0" presId="urn:microsoft.com/office/officeart/2005/8/layout/process5"/>
    <dgm:cxn modelId="{7A3F07CC-659C-4900-AA57-2B83DEC5FE25}" type="presOf" srcId="{0E76154B-CC78-409A-9317-A788DEC7B303}" destId="{F270FB6D-867B-4BBD-B314-02BE7C4F4316}" srcOrd="0" destOrd="0" presId="urn:microsoft.com/office/officeart/2005/8/layout/process5"/>
    <dgm:cxn modelId="{C203B5A4-2714-484D-9BB1-870EB77A39D4}" type="presOf" srcId="{72EF6114-B3A4-4ED5-8D59-69C6CA6DA62D}" destId="{F49CDD24-C555-420F-9579-2CCC8BCD194B}" srcOrd="0" destOrd="0" presId="urn:microsoft.com/office/officeart/2005/8/layout/process5"/>
    <dgm:cxn modelId="{AC929121-9106-4FC4-8B5B-3FB9BCC2DE09}" type="presOf" srcId="{FF6BCE01-4CB8-465B-B1F3-01EDF42BD899}" destId="{93F84602-C1F2-4C9E-9EF6-CFF181800961}" srcOrd="1" destOrd="0" presId="urn:microsoft.com/office/officeart/2005/8/layout/process5"/>
    <dgm:cxn modelId="{DC4DBADA-2255-4A7B-BA73-A9A0E3693010}" type="presOf" srcId="{CBEA1658-8D00-4B04-B973-50EAE89B5781}" destId="{21EAA6D7-E5F6-4C39-A6F1-DEEB88D78A99}" srcOrd="0" destOrd="0" presId="urn:microsoft.com/office/officeart/2005/8/layout/process5"/>
    <dgm:cxn modelId="{0EC59148-D48F-4809-8088-6D1F91F15600}" type="presOf" srcId="{F1ED6227-1047-4D1E-A224-7362B5A50CFA}" destId="{DAF671BE-F0E0-4139-874B-66A125116C4B}" srcOrd="0" destOrd="0" presId="urn:microsoft.com/office/officeart/2005/8/layout/process5"/>
    <dgm:cxn modelId="{70B7B6DE-E511-4451-82F4-E5071ACD8D66}" srcId="{F6090FDC-8FEB-42C1-A70A-A80E51B13F5D}" destId="{96032819-6CED-49B9-A412-12177D7447DC}" srcOrd="2" destOrd="0" parTransId="{5F247A4E-0B5A-4CA1-91FA-1ED66DA7EE67}" sibTransId="{0195AB07-768A-4D8F-9605-848FD51C15BE}"/>
    <dgm:cxn modelId="{0C1BB75B-812A-4FFD-ABD2-EC9E77DEC0FB}" type="presOf" srcId="{0195AB07-768A-4D8F-9605-848FD51C15BE}" destId="{AAB87753-5B11-4F67-B858-A9D979DDA686}" srcOrd="0" destOrd="0" presId="urn:microsoft.com/office/officeart/2005/8/layout/process5"/>
    <dgm:cxn modelId="{512CB812-14B4-4818-9033-2C0063C9E230}" type="presParOf" srcId="{87943BB9-5FF7-4929-B0D4-7A3514AA6090}" destId="{F35A8185-8FF8-40B1-9C00-FF95AD4897EC}" srcOrd="0" destOrd="0" presId="urn:microsoft.com/office/officeart/2005/8/layout/process5"/>
    <dgm:cxn modelId="{5EBA8484-55A7-4CE0-A24B-E5C41801D967}" type="presParOf" srcId="{87943BB9-5FF7-4929-B0D4-7A3514AA6090}" destId="{2C64737E-8E5D-4E0E-91B5-EB33ABDE4DDD}" srcOrd="1" destOrd="0" presId="urn:microsoft.com/office/officeart/2005/8/layout/process5"/>
    <dgm:cxn modelId="{FABC67F9-81C9-4608-8FD6-E339E902C7C3}" type="presParOf" srcId="{2C64737E-8E5D-4E0E-91B5-EB33ABDE4DDD}" destId="{3CDF5B03-99C0-4003-82BC-1319D6D64391}" srcOrd="0" destOrd="0" presId="urn:microsoft.com/office/officeart/2005/8/layout/process5"/>
    <dgm:cxn modelId="{B6E39D9A-7907-40CB-9E73-7970BC9016A1}" type="presParOf" srcId="{87943BB9-5FF7-4929-B0D4-7A3514AA6090}" destId="{21EAA6D7-E5F6-4C39-A6F1-DEEB88D78A99}" srcOrd="2" destOrd="0" presId="urn:microsoft.com/office/officeart/2005/8/layout/process5"/>
    <dgm:cxn modelId="{EE4DEA85-CBA2-423B-BB4E-CFDC4D7DE742}" type="presParOf" srcId="{87943BB9-5FF7-4929-B0D4-7A3514AA6090}" destId="{F49CDD24-C555-420F-9579-2CCC8BCD194B}" srcOrd="3" destOrd="0" presId="urn:microsoft.com/office/officeart/2005/8/layout/process5"/>
    <dgm:cxn modelId="{F103C720-CF61-4B89-AB5A-1A6C092B4A0B}" type="presParOf" srcId="{F49CDD24-C555-420F-9579-2CCC8BCD194B}" destId="{13C31EA0-1446-40A2-B384-86E879D5D547}" srcOrd="0" destOrd="0" presId="urn:microsoft.com/office/officeart/2005/8/layout/process5"/>
    <dgm:cxn modelId="{6833DD05-2C41-4F58-A892-3AD9AA37BF50}" type="presParOf" srcId="{87943BB9-5FF7-4929-B0D4-7A3514AA6090}" destId="{B766400E-B028-4AC6-B0EC-050B3D8D6F17}" srcOrd="4" destOrd="0" presId="urn:microsoft.com/office/officeart/2005/8/layout/process5"/>
    <dgm:cxn modelId="{4BB1AFCD-AEF4-404B-8F05-26296012CC6A}" type="presParOf" srcId="{87943BB9-5FF7-4929-B0D4-7A3514AA6090}" destId="{AAB87753-5B11-4F67-B858-A9D979DDA686}" srcOrd="5" destOrd="0" presId="urn:microsoft.com/office/officeart/2005/8/layout/process5"/>
    <dgm:cxn modelId="{D5A5CA91-27E3-497C-976E-7759995F87F7}" type="presParOf" srcId="{AAB87753-5B11-4F67-B858-A9D979DDA686}" destId="{4CDF6FB3-E0CD-4A3D-BE79-4DD68241358D}" srcOrd="0" destOrd="0" presId="urn:microsoft.com/office/officeart/2005/8/layout/process5"/>
    <dgm:cxn modelId="{25E9D53A-D9FE-40CC-B3A2-1B9875D6700E}" type="presParOf" srcId="{87943BB9-5FF7-4929-B0D4-7A3514AA6090}" destId="{DAF671BE-F0E0-4139-874B-66A125116C4B}" srcOrd="6" destOrd="0" presId="urn:microsoft.com/office/officeart/2005/8/layout/process5"/>
    <dgm:cxn modelId="{87E7A2BA-08A8-4367-AE62-77FAE6818C57}" type="presParOf" srcId="{87943BB9-5FF7-4929-B0D4-7A3514AA6090}" destId="{9A51493D-53DF-4B02-AC96-4EAE4438265A}" srcOrd="7" destOrd="0" presId="urn:microsoft.com/office/officeart/2005/8/layout/process5"/>
    <dgm:cxn modelId="{CCE013D5-E9B9-4F10-B9DB-C348F37982C5}" type="presParOf" srcId="{9A51493D-53DF-4B02-AC96-4EAE4438265A}" destId="{93F84602-C1F2-4C9E-9EF6-CFF181800961}" srcOrd="0" destOrd="0" presId="urn:microsoft.com/office/officeart/2005/8/layout/process5"/>
    <dgm:cxn modelId="{96081B76-DB10-46B6-AF23-7C2E861EEB12}" type="presParOf" srcId="{87943BB9-5FF7-4929-B0D4-7A3514AA6090}" destId="{F270FB6D-867B-4BBD-B314-02BE7C4F431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BD5433DC-8303-4C3A-B1FC-A8D9E049BE64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0351DEA4-FC1E-48CC-8D18-7796B570C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3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 smtClean="0"/>
            </a:lvl1pPr>
          </a:lstStyle>
          <a:p>
            <a:pPr>
              <a:defRPr/>
            </a:pPr>
            <a:fld id="{6CEA1D0D-DE6A-4B02-AD29-75A0F48F4B71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39" y="4722493"/>
            <a:ext cx="5409887" cy="4474531"/>
          </a:xfrm>
          <a:prstGeom prst="rect">
            <a:avLst/>
          </a:prstGeom>
        </p:spPr>
        <p:txBody>
          <a:bodyPr vert="horz" lIns="91998" tIns="45999" rIns="91998" bIns="4599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E3939C-34BA-4D50-86AC-16A63538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6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3939C-34BA-4D50-86AC-16A63538124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5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98" tIns="45999" rIns="91998" bIns="45999" anchor="b"/>
          <a:lstStyle/>
          <a:p>
            <a:pPr algn="r"/>
            <a:fld id="{748B5DEC-40C6-4F27-8E81-F87CAD920DF8}" type="slidenum">
              <a:rPr lang="ru-RU" sz="1200"/>
              <a:pPr algn="r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77615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98" tIns="45999" rIns="91998" bIns="45999" anchor="b"/>
          <a:lstStyle/>
          <a:p>
            <a:pPr algn="r"/>
            <a:fld id="{D8106172-CDBC-42E5-BEED-F193A8978DFF}" type="slidenum">
              <a:rPr lang="ru-RU" sz="1200"/>
              <a:pPr algn="r"/>
              <a:t>23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3487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378C2-3910-4C36-A2C7-759E29DECC2C}" type="slidenum">
              <a:rPr lang="ru-RU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0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722313"/>
            <a:ext cx="4530725" cy="3398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74780-69E9-4600-B258-289EA85CA4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6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Красным цветом обозначены компетенции, которые развиваются в Пермском крае с 2016 года, зеленым – компетенции, не представленные в Пермском крае, но развиваются Дирекцией </a:t>
            </a:r>
            <a:r>
              <a:rPr lang="en-US" smtClean="0"/>
              <a:t>JS/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CC733-6A6F-4271-A112-3FEE43B5DD25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1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В Пермском крае подготовка участников и развитие компетенций </a:t>
            </a:r>
            <a:r>
              <a:rPr lang="en-US" smtClean="0"/>
              <a:t>JuniorSkills</a:t>
            </a:r>
            <a:r>
              <a:rPr lang="ru-RU" smtClean="0"/>
              <a:t> осуществляется в действующих специализированных центрах компетенций </a:t>
            </a:r>
            <a:r>
              <a:rPr kumimoji="1" lang="ru-RU" smtClean="0">
                <a:cs typeface="Arial" charset="0"/>
              </a:rPr>
              <a:t>WorldSkills </a:t>
            </a:r>
            <a:r>
              <a:rPr lang="ru-RU" smtClean="0"/>
              <a:t>(СЦК)</a:t>
            </a:r>
            <a:r>
              <a:rPr kumimoji="1" lang="ru-RU" smtClean="0">
                <a:cs typeface="Arial" charset="0"/>
              </a:rPr>
              <a:t> </a:t>
            </a:r>
            <a:r>
              <a:rPr lang="ru-RU" smtClean="0"/>
              <a:t>, созданных на базе организаций среднего профессионального образования (СПО).</a:t>
            </a:r>
          </a:p>
          <a:p>
            <a:pPr algn="just">
              <a:spcBef>
                <a:spcPct val="0"/>
              </a:spcBef>
            </a:pPr>
            <a:endParaRPr lang="ru-RU" smtClean="0"/>
          </a:p>
          <a:p>
            <a:pPr algn="just">
              <a:spcBef>
                <a:spcPct val="0"/>
              </a:spcBef>
            </a:pPr>
            <a:r>
              <a:rPr lang="ru-RU" smtClean="0"/>
              <a:t>Для тренировки участников </a:t>
            </a:r>
            <a:r>
              <a:rPr lang="en-US" smtClean="0"/>
              <a:t>JuniorSkills</a:t>
            </a:r>
            <a:r>
              <a:rPr lang="ru-RU" smtClean="0"/>
              <a:t> используются учебные мастерские и кабинеты технологии и информатики образовательных организаций (СОШ и ДО) – участников движения, а также  учебные и производственные площадки СЦК и предприятий.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E98844-E47A-40C0-81D8-03761AF6DD15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7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911E5-727D-4CC1-A58C-B4F844B2C768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4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3939C-34BA-4D50-86AC-16A6353812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2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74223-4C1F-433A-8702-AD4D3ED5610D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9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98" tIns="45999" rIns="91998" bIns="45999" anchor="b"/>
          <a:lstStyle/>
          <a:p>
            <a:pPr algn="r"/>
            <a:fld id="{748B5DEC-40C6-4F27-8E81-F87CAD920DF8}" type="slidenum">
              <a:rPr lang="ru-RU" sz="1200"/>
              <a:pPr algn="r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5143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43228-4EAC-4505-9D49-CE7C1904D352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3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548F-ED82-4264-B52D-262FA8B9ED1F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9D57-503B-41C5-B387-03297945F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4DD9-D8F0-4560-B58B-A2A4E122BA2A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2B16-878B-4A06-9BB1-19512573F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5CE0-69BE-435A-B0E7-C760B2E4C22E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8DAC-A08E-44F5-A907-621C62C5C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CA4B-C752-412A-9B3B-09FF29F3ACCC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B60F-C97C-4D74-AA31-96549B140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779F-32EB-40C4-A3FB-E378C5C28CB8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BE4D-A792-469C-AE31-EBDEB9E10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11F9-4FCF-457D-A856-E1686157F4A3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9DAD-B161-4F4B-9255-85D6D649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4750-1809-4D0D-9680-236BF80845C5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A826-59BC-4835-8FDB-23DBB294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D7B6-C4F9-4CFE-97C7-6C2A2D53C694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82DA-9026-4AEF-937B-E74D1A41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D037-AC0E-4E37-BCFB-399663F8F00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EB5B-47A8-43E4-BE09-FE3D98EE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2DA2-30BE-4C98-B1BE-BC0E8D26377F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261A-33AE-45AD-95A3-F12D7F6D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94E1-2C27-44E1-96BF-5DB95D631231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3C52-8AB5-476E-9CD5-31FAFF1F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2A991-037C-4DB1-963A-4DA0C518A46D}" type="datetimeFigureOut">
              <a:rPr lang="ru-RU"/>
              <a:pPr>
                <a:defRPr/>
              </a:pPr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FDBCC6-7F25-4638-B66E-50F4E4417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ppsk.perm.ru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juniorskills.ru/" TargetMode="External"/><Relationship Id="rId2" Type="http://schemas.openxmlformats.org/officeDocument/2006/relationships/hyperlink" Target="https://twitter.com/WSR_Per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public139500719/" TargetMode="External"/><Relationship Id="rId5" Type="http://schemas.openxmlformats.org/officeDocument/2006/relationships/hyperlink" Target="https://www.facebook.com/groups/202880573528863/" TargetMode="External"/><Relationship Id="rId4" Type="http://schemas.openxmlformats.org/officeDocument/2006/relationships/hyperlink" Target="https://ok.ru/group/5445947018467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portfolio-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azum1978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75" y="2928938"/>
            <a:ext cx="5033963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«Профессионалы будущего»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</a:rPr>
              <a:t>JuniorSkills</a:t>
            </a:r>
            <a:r>
              <a:rPr lang="ru-RU" sz="4000" b="1" dirty="0" smtClean="0">
                <a:solidFill>
                  <a:srgbClr val="FF0000"/>
                </a:solidFill>
              </a:rPr>
              <a:t>)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pic>
        <p:nvPicPr>
          <p:cNvPr id="14338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worldskills.ru/wp-content/uploads/revslider/mainmarch15/volnoe-delo_sl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6632"/>
            <a:ext cx="1892175" cy="13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1"/>
          <a:stretch/>
        </p:blipFill>
        <p:spPr>
          <a:xfrm>
            <a:off x="4211961" y="1894959"/>
            <a:ext cx="4896544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63"/>
            <a:ext cx="6011863" cy="5786437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en-US" sz="2400" b="1" smtClean="0">
                <a:solidFill>
                  <a:schemeClr val="bg1"/>
                </a:solidFill>
              </a:rPr>
              <a:t>I</a:t>
            </a:r>
            <a:r>
              <a:rPr lang="ru-RU" sz="2400" b="1" smtClean="0">
                <a:solidFill>
                  <a:schemeClr val="bg1"/>
                </a:solidFill>
              </a:rPr>
              <a:t> Региональный чемпионат </a:t>
            </a:r>
            <a:r>
              <a:rPr lang="en-US" sz="2400" b="1" smtClean="0">
                <a:solidFill>
                  <a:schemeClr val="bg1"/>
                </a:solidFill>
              </a:rPr>
              <a:t>JuniorSkills</a:t>
            </a:r>
            <a:r>
              <a:rPr lang="ru-RU" sz="2400" b="1" smtClean="0">
                <a:solidFill>
                  <a:schemeClr val="bg1"/>
                </a:solidFill>
              </a:rPr>
              <a:t> Пермского края, февраль 2017 г.</a:t>
            </a:r>
            <a:endParaRPr kumimoji="1"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4580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0"/>
          <p:cNvSpPr>
            <a:spLocks noChangeArrowheads="1"/>
          </p:cNvSpPr>
          <p:nvPr/>
        </p:nvSpPr>
        <p:spPr bwMode="auto">
          <a:xfrm>
            <a:off x="6107113" y="1484313"/>
            <a:ext cx="2857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7</a:t>
            </a:r>
            <a:r>
              <a:rPr lang="ru-RU" b="1">
                <a:solidFill>
                  <a:srgbClr val="499B91"/>
                </a:solidFill>
              </a:rPr>
              <a:t> </a:t>
            </a:r>
            <a:r>
              <a:rPr lang="ru-RU" b="1"/>
              <a:t>компетенций</a:t>
            </a:r>
          </a:p>
          <a:p>
            <a:endParaRPr lang="ru-RU" b="1">
              <a:solidFill>
                <a:srgbClr val="499B91"/>
              </a:solidFill>
            </a:endParaRPr>
          </a:p>
          <a:p>
            <a:r>
              <a:rPr lang="ru-RU" sz="3600" b="1">
                <a:solidFill>
                  <a:srgbClr val="FF0000"/>
                </a:solidFill>
              </a:rPr>
              <a:t>43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/>
              <a:t>команды </a:t>
            </a:r>
            <a:br>
              <a:rPr lang="ru-RU" b="1"/>
            </a:br>
            <a:r>
              <a:rPr lang="ru-RU" b="1"/>
              <a:t>из 21 образовательной организации </a:t>
            </a:r>
            <a:br>
              <a:rPr lang="ru-RU" b="1"/>
            </a:br>
            <a:r>
              <a:rPr lang="ru-RU" b="1"/>
              <a:t>Пермского края</a:t>
            </a:r>
          </a:p>
          <a:p>
            <a:endParaRPr lang="ru-RU" b="1">
              <a:solidFill>
                <a:srgbClr val="499B91"/>
              </a:solidFill>
            </a:endParaRPr>
          </a:p>
          <a:p>
            <a:r>
              <a:rPr lang="ru-RU" sz="3600" b="1">
                <a:solidFill>
                  <a:srgbClr val="FF0000"/>
                </a:solidFill>
              </a:rPr>
              <a:t>86</a:t>
            </a:r>
            <a:r>
              <a:rPr lang="ru-RU" b="1">
                <a:solidFill>
                  <a:srgbClr val="499B91"/>
                </a:solidFill>
              </a:rPr>
              <a:t> </a:t>
            </a:r>
            <a:r>
              <a:rPr lang="ru-RU" b="1"/>
              <a:t>школьников</a:t>
            </a:r>
          </a:p>
          <a:p>
            <a:endParaRPr lang="ru-RU" b="1">
              <a:solidFill>
                <a:srgbClr val="499B91"/>
              </a:solidFill>
            </a:endParaRPr>
          </a:p>
          <a:p>
            <a:r>
              <a:rPr lang="ru-RU" sz="3600" b="1">
                <a:solidFill>
                  <a:srgbClr val="FF0000"/>
                </a:solidFill>
              </a:rPr>
              <a:t>45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/>
              <a:t>экспертов </a:t>
            </a:r>
            <a:r>
              <a:rPr lang="en-US" b="1"/>
              <a:t>JuniorSkills</a:t>
            </a:r>
            <a:endParaRPr lang="ru-RU" b="1"/>
          </a:p>
          <a:p>
            <a:endParaRPr lang="ru-RU" b="1">
              <a:solidFill>
                <a:srgbClr val="499B91"/>
              </a:solidFill>
            </a:endParaRPr>
          </a:p>
          <a:p>
            <a:endParaRPr lang="ru-RU" b="1">
              <a:solidFill>
                <a:srgbClr val="499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Участие в финале </a:t>
            </a:r>
            <a:r>
              <a:rPr lang="en-US" sz="2400" b="1" smtClean="0">
                <a:solidFill>
                  <a:schemeClr val="bg1"/>
                </a:solidFill>
              </a:rPr>
              <a:t>III</a:t>
            </a:r>
            <a:r>
              <a:rPr lang="ru-RU" sz="2400" b="1" smtClean="0">
                <a:solidFill>
                  <a:schemeClr val="bg1"/>
                </a:solidFill>
              </a:rPr>
              <a:t> Национального чемпионата </a:t>
            </a:r>
            <a:r>
              <a:rPr lang="en-US" sz="2400" b="1" smtClean="0">
                <a:solidFill>
                  <a:schemeClr val="bg1"/>
                </a:solidFill>
              </a:rPr>
              <a:t>JuniorSkills</a:t>
            </a:r>
            <a:r>
              <a:rPr lang="ru-RU" sz="2400" b="1" smtClean="0">
                <a:solidFill>
                  <a:schemeClr val="bg1"/>
                </a:solidFill>
              </a:rPr>
              <a:t>,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май 2017 г., Краснодар</a:t>
            </a:r>
            <a:endParaRPr kumimoji="1"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7651" name="Picture 2" descr="https://pp.userapi.com/c638220/v638220603/4acaf/sFHXw0Sl7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071938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s://pp.userapi.com/c638220/v638220400/34040/jiA6F3YmC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s://pp.userapi.com/c639821/v639821364/1dfe8/09vaDPL_m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2144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s://pp.userapi.com/c638220/v638220420/43699/I_n9znp043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0719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Итоги участия в финале </a:t>
            </a:r>
            <a:r>
              <a:rPr lang="en-US" sz="2400" b="1" smtClean="0">
                <a:solidFill>
                  <a:schemeClr val="bg1"/>
                </a:solidFill>
              </a:rPr>
              <a:t>III</a:t>
            </a:r>
            <a:r>
              <a:rPr lang="ru-RU" sz="2400" b="1" smtClean="0">
                <a:solidFill>
                  <a:schemeClr val="bg1"/>
                </a:solidFill>
              </a:rPr>
              <a:t> Национального чемпионата </a:t>
            </a:r>
            <a:r>
              <a:rPr lang="en-US" sz="2400" b="1" smtClean="0">
                <a:solidFill>
                  <a:schemeClr val="bg1"/>
                </a:solidFill>
              </a:rPr>
              <a:t>JuniorSkills</a:t>
            </a:r>
            <a:r>
              <a:rPr lang="ru-RU" sz="2400" b="1" smtClean="0">
                <a:solidFill>
                  <a:schemeClr val="bg1"/>
                </a:solidFill>
              </a:rPr>
              <a:t>, май 2017 г., Краснодар</a:t>
            </a:r>
            <a:endParaRPr kumimoji="1"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675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85938"/>
          <a:ext cx="8215370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2071702"/>
                <a:gridCol w="4500594"/>
                <a:gridCol w="114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Компетенции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JS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Кровельные работы по металлу, 14+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Лапченко Даниил, Хомяков Даниил,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МАОУ «СОШ № 129»,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 Новые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Ляды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Сетевое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системное администрирование, 14+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Сергеев Вячеслав, Черемных Дмитрий,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МАОУ «СОШ № 146»,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Пермь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Инженерный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дизайн С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10+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Тучков Михаил, МАОУ «Лицей №4», 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Власовских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Дарья, МАОУ «СОШ № 93», 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Пермь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 Региональный чемпионат </a:t>
            </a:r>
            <a:r>
              <a:rPr lang="en-US" sz="2400" b="1" dirty="0" err="1" smtClean="0">
                <a:solidFill>
                  <a:schemeClr val="bg1"/>
                </a:solidFill>
              </a:rPr>
              <a:t>JuniorSkills</a:t>
            </a:r>
            <a:r>
              <a:rPr lang="ru-RU" sz="2400" b="1" dirty="0" smtClean="0">
                <a:solidFill>
                  <a:schemeClr val="bg1"/>
                </a:solidFill>
              </a:rPr>
              <a:t> Пермского края, январь 2018 г.</a:t>
            </a:r>
            <a:endParaRPr kumimoji="1" lang="ru-RU" sz="2400" b="1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4580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0"/>
          <p:cNvSpPr>
            <a:spLocks noChangeArrowheads="1"/>
          </p:cNvSpPr>
          <p:nvPr/>
        </p:nvSpPr>
        <p:spPr bwMode="auto">
          <a:xfrm>
            <a:off x="6107113" y="1484313"/>
            <a:ext cx="2857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r>
              <a:rPr lang="ru-RU" b="1" dirty="0" smtClean="0">
                <a:solidFill>
                  <a:srgbClr val="499B91"/>
                </a:solidFill>
              </a:rPr>
              <a:t> </a:t>
            </a:r>
            <a:r>
              <a:rPr lang="ru-RU" b="1" dirty="0"/>
              <a:t>компетенций</a:t>
            </a:r>
          </a:p>
          <a:p>
            <a:endParaRPr lang="ru-RU" b="1" dirty="0">
              <a:solidFill>
                <a:srgbClr val="499B91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61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команды </a:t>
            </a:r>
            <a:br>
              <a:rPr lang="ru-RU" b="1" dirty="0"/>
            </a:br>
            <a:r>
              <a:rPr lang="ru-RU" b="1" dirty="0"/>
              <a:t>из </a:t>
            </a:r>
            <a:r>
              <a:rPr lang="ru-RU" b="1" dirty="0" smtClean="0"/>
              <a:t>29 образовательной </a:t>
            </a:r>
            <a:r>
              <a:rPr lang="ru-RU" b="1" dirty="0"/>
              <a:t>организации </a:t>
            </a:r>
            <a:br>
              <a:rPr lang="ru-RU" b="1" dirty="0"/>
            </a:br>
            <a:r>
              <a:rPr lang="ru-RU" b="1" dirty="0"/>
              <a:t>Пермского края</a:t>
            </a:r>
          </a:p>
          <a:p>
            <a:endParaRPr lang="ru-RU" b="1" dirty="0">
              <a:solidFill>
                <a:srgbClr val="499B91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122</a:t>
            </a:r>
            <a:r>
              <a:rPr lang="ru-RU" b="1" dirty="0" smtClean="0">
                <a:solidFill>
                  <a:srgbClr val="499B91"/>
                </a:solidFill>
              </a:rPr>
              <a:t> </a:t>
            </a:r>
            <a:r>
              <a:rPr lang="ru-RU" b="1" dirty="0" smtClean="0"/>
              <a:t>школьника</a:t>
            </a:r>
            <a:endParaRPr lang="ru-RU" b="1" dirty="0"/>
          </a:p>
          <a:p>
            <a:endParaRPr lang="ru-RU" b="1" dirty="0">
              <a:solidFill>
                <a:srgbClr val="499B91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экспертов </a:t>
            </a:r>
            <a:r>
              <a:rPr lang="en-US" b="1" dirty="0" err="1"/>
              <a:t>JuniorSkills</a:t>
            </a:r>
            <a:endParaRPr lang="ru-RU" b="1" dirty="0"/>
          </a:p>
          <a:p>
            <a:endParaRPr lang="ru-RU" b="1" dirty="0">
              <a:solidFill>
                <a:srgbClr val="499B91"/>
              </a:solidFill>
            </a:endParaRPr>
          </a:p>
          <a:p>
            <a:endParaRPr lang="ru-RU" b="1" dirty="0">
              <a:solidFill>
                <a:srgbClr val="499B91"/>
              </a:solidFill>
            </a:endParaRPr>
          </a:p>
        </p:txBody>
      </p:sp>
      <p:pic>
        <p:nvPicPr>
          <p:cNvPr id="8" name="Содержимое 7" descr="Токарные фрезерные работы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5949800" cy="4464496"/>
          </a:xfrm>
        </p:spPr>
      </p:pic>
    </p:spTree>
    <p:extLst>
      <p:ext uri="{BB962C8B-B14F-4D97-AF65-F5344CB8AC3E}">
        <p14:creationId xmlns:p14="http://schemas.microsoft.com/office/powerpoint/2010/main" val="8374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Образовательные организации, принявшие участие в Региональном чемпионате  </a:t>
            </a: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JuniorSkills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2018</a:t>
            </a:r>
            <a:endParaRPr kumimoji="1" lang="ru-RU" sz="24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sz="half" idx="1"/>
          </p:nvPr>
        </p:nvSpPr>
        <p:spPr>
          <a:xfrm>
            <a:off x="1043609" y="1196975"/>
            <a:ext cx="7632848" cy="5543550"/>
          </a:xfrm>
        </p:spPr>
        <p:txBody>
          <a:bodyPr numCol="2"/>
          <a:lstStyle/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146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74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37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3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«ТОЧКА»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10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76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19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129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145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77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108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140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9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93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16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135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«МАСТЕРГРАД»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«ДУПЛЕКС»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42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ГИМНАЗИЯ 5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82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СОШ 112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ЦДТ «ШАНС»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ДЮЦ «ИМПУЛЬС»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ЦНТРИ «ФОКУС»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err="1" smtClean="0">
                <a:cs typeface="Arial" charset="0"/>
              </a:rPr>
              <a:t>Нижнемуллинская</a:t>
            </a:r>
            <a:r>
              <a:rPr lang="ru-RU" sz="1800" b="1" dirty="0" smtClean="0">
                <a:cs typeface="Arial" charset="0"/>
              </a:rPr>
              <a:t> СОШ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err="1" smtClean="0">
                <a:cs typeface="Arial" charset="0"/>
              </a:rPr>
              <a:t>Лобановская</a:t>
            </a:r>
            <a:r>
              <a:rPr lang="ru-RU" sz="1800" b="1" dirty="0" smtClean="0">
                <a:cs typeface="Arial" charset="0"/>
              </a:rPr>
              <a:t> СОШ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cs typeface="Arial" charset="0"/>
              </a:rPr>
              <a:t>ДОД «Школа технического резерва» г.Добрянка</a:t>
            </a:r>
          </a:p>
        </p:txBody>
      </p:sp>
    </p:spTree>
    <p:extLst>
      <p:ext uri="{BB962C8B-B14F-4D97-AF65-F5344CB8AC3E}">
        <p14:creationId xmlns:p14="http://schemas.microsoft.com/office/powerpoint/2010/main" val="29864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cs typeface="Arial" charset="0"/>
              </a:rPr>
              <a:t>ТОП-5 по количеству участников </a:t>
            </a:r>
            <a:endParaRPr kumimoji="1" lang="ru-RU" sz="4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143000"/>
            <a:ext cx="8353425" cy="5543550"/>
          </a:xfrm>
        </p:spPr>
        <p:txBody>
          <a:bodyPr>
            <a:noAutofit/>
          </a:bodyPr>
          <a:lstStyle/>
          <a:p>
            <a:pPr eaLnBrk="1" hangingPunct="1"/>
            <a:endParaRPr lang="ru-RU" sz="1600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25400" y="6249988"/>
            <a:ext cx="23637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r" defTabSz="912813">
              <a:buFont typeface="Arial" charset="0"/>
              <a:buNone/>
            </a:pPr>
            <a:endParaRPr lang="ru-RU" altLang="en-US" sz="17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1397000"/>
          <a:ext cx="8352927" cy="462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2160240"/>
                <a:gridCol w="2016223"/>
              </a:tblGrid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компетенций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участников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«Средняя общеобразовательная школа № 3»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16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«Средняя общеобразовательная школа № 129»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«Средняя общеобразовательная школа</a:t>
                      </a:r>
                      <a:r>
                        <a:rPr lang="ru-RU" baseline="0" dirty="0" smtClean="0"/>
                        <a:t> № 93»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«Школа дизайна «Точка»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 научно-технического развития и инноваций «Фокус»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cs typeface="Arial" charset="0"/>
              </a:rPr>
              <a:t>ТОП-5 по призовым местам </a:t>
            </a:r>
            <a:endParaRPr kumimoji="1" lang="ru-RU" sz="40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143000"/>
            <a:ext cx="8353425" cy="5543550"/>
          </a:xfrm>
        </p:spPr>
        <p:txBody>
          <a:bodyPr>
            <a:noAutofit/>
          </a:bodyPr>
          <a:lstStyle/>
          <a:p>
            <a:pPr eaLnBrk="1" hangingPunct="1"/>
            <a:endParaRPr lang="ru-RU" sz="1600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25400" y="6249988"/>
            <a:ext cx="23637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r" defTabSz="912813">
              <a:buFont typeface="Arial" charset="0"/>
              <a:buNone/>
            </a:pPr>
            <a:endParaRPr lang="ru-RU" altLang="en-US" sz="17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1397000"/>
          <a:ext cx="8352927" cy="476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440160"/>
                <a:gridCol w="1368152"/>
                <a:gridCol w="1368151"/>
              </a:tblGrid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1 место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2 место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3 место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Центр научно-технического развития и инноваций «Фокус» г. Пермь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«Средняя общеобразовательная школа № 129»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r>
                        <a:rPr lang="ru-RU" dirty="0" smtClean="0"/>
                        <a:t>МАОУ «Средняя общеобразовательная школа</a:t>
                      </a:r>
                      <a:r>
                        <a:rPr lang="ru-RU" baseline="0" dirty="0" smtClean="0"/>
                        <a:t> № 3»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МАОУ «Средняя общеобразовательная школа</a:t>
                      </a:r>
                      <a:r>
                        <a:rPr lang="ru-RU" baseline="0" dirty="0" smtClean="0"/>
                        <a:t> № 93»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МАОУ «Средняя общеобразовательная школа</a:t>
                      </a:r>
                      <a:r>
                        <a:rPr lang="ru-RU" baseline="0" dirty="0" smtClean="0"/>
                        <a:t> № 146» г.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5"/>
          <p:cNvSpPr>
            <a:spLocks noChangeArrowheads="1"/>
          </p:cNvSpPr>
          <p:nvPr/>
        </p:nvSpPr>
        <p:spPr bwMode="auto">
          <a:xfrm>
            <a:off x="0" y="196157"/>
            <a:ext cx="9144000" cy="6464330"/>
          </a:xfrm>
          <a:prstGeom prst="rect">
            <a:avLst/>
          </a:prstGeom>
          <a:solidFill>
            <a:srgbClr val="F2F2F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2051" name="Прямоугольник1"/>
          <p:cNvSpPr>
            <a:spLocks noChangeArrowheads="1"/>
          </p:cNvSpPr>
          <p:nvPr/>
        </p:nvSpPr>
        <p:spPr bwMode="auto">
          <a:xfrm>
            <a:off x="0" y="196156"/>
            <a:ext cx="9144000" cy="140092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2052" name="Прямоугольник1"/>
          <p:cNvSpPr>
            <a:spLocks noChangeArrowheads="1"/>
          </p:cNvSpPr>
          <p:nvPr/>
        </p:nvSpPr>
        <p:spPr bwMode="auto">
          <a:xfrm>
            <a:off x="0" y="6554603"/>
            <a:ext cx="9144000" cy="10724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2053" name="Овал 12"/>
          <p:cNvSpPr>
            <a:spLocks noChangeArrowheads="1"/>
          </p:cNvSpPr>
          <p:nvPr/>
        </p:nvSpPr>
        <p:spPr bwMode="auto">
          <a:xfrm>
            <a:off x="8435395" y="6114779"/>
            <a:ext cx="306791" cy="308149"/>
          </a:xfrm>
          <a:prstGeom prst="ellipse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5AD3290-E05F-4074-8813-4E22B50B5111}" type="slidenum">
              <a:rPr lang="ru-RU" sz="1112">
                <a:solidFill>
                  <a:schemeClr val="bg1"/>
                </a:solidFill>
              </a:rPr>
              <a:pPr algn="ctr"/>
              <a:t>17</a:t>
            </a:fld>
            <a:endParaRPr lang="ru-RU" sz="1112">
              <a:solidFill>
                <a:schemeClr val="bg1"/>
              </a:solidFill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0" y="433716"/>
            <a:ext cx="1601829" cy="9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БлокТекста1"/>
          <p:cNvSpPr txBox="1">
            <a:spLocks noChangeArrowheads="1"/>
          </p:cNvSpPr>
          <p:nvPr/>
        </p:nvSpPr>
        <p:spPr bwMode="auto">
          <a:xfrm>
            <a:off x="1816311" y="255886"/>
            <a:ext cx="5636266" cy="134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907" b="1" dirty="0">
                <a:solidFill>
                  <a:schemeClr val="bg1"/>
                </a:solidFill>
              </a:rPr>
              <a:t>«Профессионалы будущего» (</a:t>
            </a:r>
            <a:r>
              <a:rPr lang="en-US" sz="2907" b="1" dirty="0">
                <a:solidFill>
                  <a:schemeClr val="bg1"/>
                </a:solidFill>
              </a:rPr>
              <a:t>JuniorSkills)</a:t>
            </a:r>
          </a:p>
          <a:p>
            <a:pPr algn="ctr"/>
            <a:r>
              <a:rPr lang="ru-RU" sz="2907" b="1" dirty="0" smtClean="0">
                <a:solidFill>
                  <a:schemeClr val="bg1"/>
                </a:solidFill>
              </a:rPr>
              <a:t>Национальный чемпионат</a:t>
            </a:r>
            <a:endParaRPr lang="ru-RU" sz="1197" b="1" dirty="0">
              <a:solidFill>
                <a:schemeClr val="bg1"/>
              </a:solidFill>
            </a:endParaRPr>
          </a:p>
        </p:txBody>
      </p:sp>
      <p:pic>
        <p:nvPicPr>
          <p:cNvPr id="2056" name="Рисунок 11" descr="IMG_41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8" y="1768121"/>
            <a:ext cx="8666166" cy="45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2" descr="Белый фо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90" y="-69910"/>
            <a:ext cx="1734862" cy="17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Итоги участия в финале </a:t>
            </a:r>
            <a:r>
              <a:rPr lang="en-US" sz="2400" b="1" dirty="0" smtClean="0">
                <a:solidFill>
                  <a:schemeClr val="bg1"/>
                </a:solidFill>
              </a:rPr>
              <a:t>IV</a:t>
            </a:r>
            <a:r>
              <a:rPr lang="ru-RU" sz="2400" b="1" dirty="0" smtClean="0">
                <a:solidFill>
                  <a:schemeClr val="bg1"/>
                </a:solidFill>
              </a:rPr>
              <a:t> Национального чемпионата «Профессионалы будущего» (по методике </a:t>
            </a:r>
            <a:r>
              <a:rPr lang="en-US" sz="2400" b="1" dirty="0" err="1" smtClean="0">
                <a:solidFill>
                  <a:schemeClr val="bg1"/>
                </a:solidFill>
              </a:rPr>
              <a:t>JuniorSkills</a:t>
            </a:r>
            <a:r>
              <a:rPr lang="ru-RU" sz="2400" b="1" dirty="0" smtClean="0">
                <a:solidFill>
                  <a:schemeClr val="bg1"/>
                </a:solidFill>
              </a:rPr>
              <a:t>), март 2018 г., Москва</a:t>
            </a:r>
            <a:endParaRPr kumimoji="1" lang="ru-RU" sz="2400" b="1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8675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85938"/>
          <a:ext cx="8215370" cy="402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2071702"/>
                <a:gridCol w="4500594"/>
                <a:gridCol w="1143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Компетенции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JS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Кровельные работы по металлу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Кротов Максим,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СОШ № 42, 8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Ратовский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Лев Константинович, Гимназия № 5, 7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г. Пермь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Лабораторный химический анализ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Минеева Наталья, СОШ № 3, 10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Кротова Елизавета, СОШ № 3, 10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Пермь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57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Инженерный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дизайн С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Захаров Василий, Лицей № 6, 6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Тучков Михаил, лицей № 6, 6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Пермь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 вещей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Травкин Никита, СОШ № 37, 10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Захарова Елизавета,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СОШ № 37, 10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Пермь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5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верх стрелка 11"/>
          <p:cNvSpPr/>
          <p:nvPr/>
        </p:nvSpPr>
        <p:spPr>
          <a:xfrm>
            <a:off x="5786438" y="2214563"/>
            <a:ext cx="2143125" cy="107156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500438" y="2143125"/>
            <a:ext cx="2143125" cy="1143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Как стать участником движения</a:t>
            </a:r>
          </a:p>
          <a:p>
            <a:pPr algn="ctr">
              <a:defRPr/>
            </a:pPr>
            <a:r>
              <a:rPr lang="ru-RU" sz="2400" b="1" dirty="0" smtClean="0"/>
              <a:t> «Профессионалы будущего» (</a:t>
            </a:r>
            <a:r>
              <a:rPr lang="en-US" sz="2400" b="1" dirty="0" err="1" smtClean="0"/>
              <a:t>JuniorSkills</a:t>
            </a:r>
            <a:r>
              <a:rPr lang="ru-RU" sz="2400" b="1" dirty="0" smtClean="0"/>
              <a:t>)?</a:t>
            </a:r>
            <a:endParaRPr lang="ru-RU" sz="24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357438" y="3214688"/>
            <a:ext cx="2143125" cy="207168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99B91"/>
                </a:solidFill>
                <a:cs typeface="Arial" pitchFamily="34" charset="0"/>
              </a:rPr>
              <a:t>Отборочный этап регионального Чемпионата</a:t>
            </a:r>
            <a:r>
              <a:rPr lang="en-US" sz="1600" b="1" dirty="0">
                <a:solidFill>
                  <a:srgbClr val="499B91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499B91"/>
                </a:solidFill>
                <a:cs typeface="Arial" pitchFamily="34" charset="0"/>
              </a:rPr>
              <a:t>JuniorSkills</a:t>
            </a:r>
            <a:r>
              <a:rPr lang="ru-RU" sz="1600" b="1" dirty="0">
                <a:solidFill>
                  <a:srgbClr val="499B9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3214688"/>
            <a:ext cx="2143125" cy="207168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99B91"/>
                </a:solidFill>
                <a:latin typeface="+mj-lt"/>
                <a:cs typeface="Arial" pitchFamily="34" charset="0"/>
              </a:rPr>
              <a:t>Региональный Чемпионат</a:t>
            </a:r>
            <a:r>
              <a:rPr lang="en-US" sz="1600" b="1" dirty="0">
                <a:solidFill>
                  <a:srgbClr val="499B91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499B91"/>
                </a:solidFill>
                <a:latin typeface="+mj-lt"/>
                <a:cs typeface="Arial" pitchFamily="34" charset="0"/>
              </a:rPr>
              <a:t>JuniorSkills</a:t>
            </a:r>
            <a:r>
              <a:rPr lang="ru-RU" sz="1600" b="1" dirty="0">
                <a:solidFill>
                  <a:srgbClr val="499B9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786563" y="3214688"/>
            <a:ext cx="2143125" cy="207168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499B91"/>
                </a:solidFill>
                <a:cs typeface="Arial" pitchFamily="34" charset="0"/>
              </a:rPr>
              <a:t>Национальный</a:t>
            </a:r>
            <a:r>
              <a:rPr lang="ru-RU" sz="1600" b="1" dirty="0">
                <a:solidFill>
                  <a:srgbClr val="499B91"/>
                </a:solidFill>
                <a:cs typeface="Arial" pitchFamily="34" charset="0"/>
              </a:rPr>
              <a:t> чемпионат</a:t>
            </a:r>
            <a:r>
              <a:rPr lang="en-US" sz="1600" b="1" dirty="0">
                <a:solidFill>
                  <a:srgbClr val="499B91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499B91"/>
                </a:solidFill>
                <a:cs typeface="Arial" pitchFamily="34" charset="0"/>
              </a:rPr>
              <a:t>JuniorSkills</a:t>
            </a:r>
            <a:r>
              <a:rPr lang="ru-RU" sz="1600" b="1" dirty="0">
                <a:solidFill>
                  <a:srgbClr val="499B9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214438" y="2214563"/>
            <a:ext cx="2071687" cy="107156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42875" y="3143250"/>
            <a:ext cx="2143125" cy="214312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99B91"/>
                </a:solidFill>
                <a:cs typeface="Arial" pitchFamily="34" charset="0"/>
              </a:rPr>
              <a:t>Подготовка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499B91"/>
                </a:solidFill>
                <a:cs typeface="Arial" pitchFamily="34" charset="0"/>
              </a:rPr>
              <a:t>участников и экспертов-компатриотов из числа учителей школ</a:t>
            </a:r>
            <a:endParaRPr lang="ru-RU" sz="1600" b="1" dirty="0">
              <a:solidFill>
                <a:srgbClr val="499B91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6020" y="2500313"/>
            <a:ext cx="1238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команды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99B91"/>
                </a:solidFill>
                <a:latin typeface="+mn-lt"/>
                <a:cs typeface="Arial" pitchFamily="34" charset="0"/>
              </a:rPr>
              <a:t>школ или ДО</a:t>
            </a:r>
            <a:endParaRPr lang="ru-RU" sz="1200" b="1" dirty="0">
              <a:solidFill>
                <a:srgbClr val="499B9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Пермского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края</a:t>
            </a:r>
            <a:endParaRPr lang="ru-RU" sz="1200" b="1" dirty="0">
              <a:solidFill>
                <a:srgbClr val="499B9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63" y="2428875"/>
            <a:ext cx="1127125" cy="10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5 команд  -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 победителей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отборочных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чемпионатов</a:t>
            </a:r>
          </a:p>
          <a:p>
            <a:pPr algn="ctr">
              <a:defRPr/>
            </a:pPr>
            <a:endParaRPr lang="ru-RU" sz="1400" b="1" dirty="0">
              <a:solidFill>
                <a:srgbClr val="499B9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88" y="2286000"/>
            <a:ext cx="1428750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Команда,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набравшая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максимальный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балл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во всероссийском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499B91"/>
                </a:solidFill>
                <a:latin typeface="+mn-lt"/>
                <a:cs typeface="Arial" pitchFamily="34" charset="0"/>
              </a:rPr>
              <a:t>рейтинге</a:t>
            </a:r>
          </a:p>
          <a:p>
            <a:pPr algn="ctr">
              <a:defRPr/>
            </a:pPr>
            <a:endParaRPr lang="ru-RU" sz="1400" b="1" dirty="0">
              <a:solidFill>
                <a:srgbClr val="499B91"/>
              </a:solidFill>
              <a:latin typeface="+mn-lt"/>
            </a:endParaRPr>
          </a:p>
        </p:txBody>
      </p:sp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2455863" y="5516563"/>
            <a:ext cx="1806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при необходимости</a:t>
            </a:r>
          </a:p>
          <a:p>
            <a:pPr algn="ctr"/>
            <a:r>
              <a:rPr lang="ru-RU" sz="1400">
                <a:cs typeface="Arial" charset="0"/>
              </a:rPr>
              <a:t>(СЦК)</a:t>
            </a:r>
          </a:p>
        </p:txBody>
      </p:sp>
      <p:sp>
        <p:nvSpPr>
          <p:cNvPr id="30733" name="Прямоугольник 16"/>
          <p:cNvSpPr>
            <a:spLocks noChangeArrowheads="1"/>
          </p:cNvSpPr>
          <p:nvPr/>
        </p:nvSpPr>
        <p:spPr bwMode="auto">
          <a:xfrm>
            <a:off x="4826241" y="5429250"/>
            <a:ext cx="15981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cs typeface="Arial" charset="0"/>
              </a:rPr>
              <a:t>Январь-февраль</a:t>
            </a:r>
            <a:endParaRPr lang="ru-RU" sz="1400" dirty="0">
              <a:cs typeface="Arial" charset="0"/>
            </a:endParaRPr>
          </a:p>
          <a:p>
            <a:pPr algn="ctr"/>
            <a:r>
              <a:rPr lang="ru-RU" sz="1400" dirty="0" smtClean="0">
                <a:cs typeface="Arial" charset="0"/>
              </a:rPr>
              <a:t>2019 </a:t>
            </a:r>
            <a:r>
              <a:rPr lang="ru-RU" sz="1400" dirty="0">
                <a:cs typeface="Arial" charset="0"/>
              </a:rPr>
              <a:t>г.</a:t>
            </a:r>
          </a:p>
          <a:p>
            <a:pPr algn="ctr"/>
            <a:endParaRPr lang="ru-RU" sz="1400" dirty="0">
              <a:cs typeface="Arial" charset="0"/>
            </a:endParaRPr>
          </a:p>
        </p:txBody>
      </p:sp>
      <p:sp>
        <p:nvSpPr>
          <p:cNvPr id="30734" name="Прямоугольник 17"/>
          <p:cNvSpPr>
            <a:spLocks noChangeArrowheads="1"/>
          </p:cNvSpPr>
          <p:nvPr/>
        </p:nvSpPr>
        <p:spPr bwMode="auto">
          <a:xfrm>
            <a:off x="7198592" y="5516563"/>
            <a:ext cx="1258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cs typeface="Arial" charset="0"/>
              </a:rPr>
              <a:t>Март-апрель</a:t>
            </a:r>
            <a:endParaRPr lang="ru-RU" sz="1400" dirty="0">
              <a:cs typeface="Arial" charset="0"/>
            </a:endParaRPr>
          </a:p>
          <a:p>
            <a:pPr algn="ctr"/>
            <a:r>
              <a:rPr lang="ru-RU" sz="1400" dirty="0" smtClean="0">
                <a:cs typeface="Arial" charset="0"/>
              </a:rPr>
              <a:t>2019 </a:t>
            </a:r>
            <a:r>
              <a:rPr lang="ru-RU" sz="1400" dirty="0">
                <a:cs typeface="Arial" charset="0"/>
              </a:rPr>
              <a:t>г</a:t>
            </a:r>
            <a:r>
              <a:rPr lang="ru-RU" sz="1400" dirty="0" smtClean="0">
                <a:cs typeface="Arial" charset="0"/>
              </a:rPr>
              <a:t>.</a:t>
            </a:r>
            <a:endParaRPr lang="ru-RU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Путин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4448175" cy="5715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JuniorSkills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программа профессиональной подготовки и профориентации школьников 10-17 лет</a:t>
            </a:r>
            <a:endParaRPr kumimoji="1" lang="ru-RU" sz="24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1747838"/>
            <a:ext cx="4248150" cy="4994275"/>
          </a:xfrm>
        </p:spPr>
        <p:txBody>
          <a:bodyPr>
            <a:noAutofit/>
          </a:bodyPr>
          <a:lstStyle/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lang="ru-RU" sz="1600" b="1" smtClean="0">
                <a:solidFill>
                  <a:srgbClr val="FF0000"/>
                </a:solidFill>
              </a:rPr>
              <a:t>Программа JuniorSkills </a:t>
            </a: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lang="ru-RU" sz="1600" b="1" smtClean="0">
                <a:solidFill>
                  <a:srgbClr val="FF0000"/>
                </a:solidFill>
              </a:rPr>
              <a:t>инициирована в 2014 году Фондом Олега Дерипаска «Вольное Дело»</a:t>
            </a:r>
            <a:r>
              <a:rPr lang="ru-RU" sz="1600" smtClean="0"/>
              <a:t> </a:t>
            </a: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lang="ru-RU" sz="1600" smtClean="0"/>
              <a:t>при поддержке </a:t>
            </a: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lang="ru-RU" sz="1600" smtClean="0"/>
              <a:t>Агентства стратегических инициатив, движения WorldSkills Russia, </a:t>
            </a: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lang="ru-RU" sz="1600" smtClean="0"/>
              <a:t>Министерства образования и науки РФ, Министерства промышленности и торговли Российской Федерации</a:t>
            </a:r>
            <a:endParaRPr lang="ru-RU" sz="1600" smtClean="0">
              <a:cs typeface="Arial" charset="0"/>
            </a:endParaRP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endParaRPr kumimoji="1" lang="ru-RU" sz="1600" smtClean="0">
              <a:cs typeface="Arial" charset="0"/>
            </a:endParaRPr>
          </a:p>
          <a:p>
            <a:pPr marL="0" lvl="1" indent="-2508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kumimoji="1" lang="ru-RU" sz="1600" smtClean="0">
                <a:cs typeface="Arial" charset="0"/>
              </a:rPr>
              <a:t> Поручением Президента РФ от 21.09.15 г. программа JuniorSkills включена </a:t>
            </a:r>
          </a:p>
          <a:p>
            <a:pPr marL="0" lvl="1" indent="-2508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r>
              <a:rPr kumimoji="1" lang="ru-RU" sz="1600" b="1" smtClean="0">
                <a:solidFill>
                  <a:srgbClr val="FF0000"/>
                </a:solidFill>
                <a:cs typeface="Arial" charset="0"/>
              </a:rPr>
              <a:t>«Новую модель системы дополнительного образования детей»</a:t>
            </a:r>
            <a:endParaRPr kumimoji="1" lang="ru-RU" sz="1600" b="1" smtClean="0">
              <a:solidFill>
                <a:srgbClr val="499B91"/>
              </a:solidFill>
              <a:cs typeface="Arial" charset="0"/>
            </a:endParaRPr>
          </a:p>
          <a:p>
            <a:pPr marL="0" lvl="2" indent="-200025" algn="ctr" defTabSz="393700">
              <a:spcBef>
                <a:spcPct val="0"/>
              </a:spcBef>
              <a:buClr>
                <a:srgbClr val="008B7C"/>
              </a:buClr>
              <a:buFont typeface="Arial" charset="0"/>
              <a:buNone/>
            </a:pPr>
            <a:endParaRPr kumimoji="1" lang="ru-RU" sz="1600" smtClean="0">
              <a:cs typeface="Arial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876925"/>
            <a:ext cx="1244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949950"/>
            <a:ext cx="13731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bezymyanny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58769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Что приобретает </a:t>
            </a:r>
            <a:r>
              <a:rPr lang="ru-RU" sz="2400" b="1" dirty="0" smtClean="0"/>
              <a:t>образовательная организация,</a:t>
            </a:r>
          </a:p>
          <a:p>
            <a:pPr algn="ctr"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включаясь в движение </a:t>
            </a:r>
            <a:r>
              <a:rPr lang="ru-RU" sz="2400" b="1" dirty="0" smtClean="0"/>
              <a:t>«Профессионалы будущего» (</a:t>
            </a:r>
            <a:r>
              <a:rPr lang="en-US" sz="2400" b="1" dirty="0" err="1" smtClean="0"/>
              <a:t>JuniorSkills</a:t>
            </a:r>
            <a:r>
              <a:rPr lang="ru-RU" sz="2400" b="1" dirty="0" smtClean="0"/>
              <a:t>)?</a:t>
            </a:r>
            <a:endParaRPr lang="ru-RU" sz="2400" dirty="0"/>
          </a:p>
        </p:txBody>
      </p:sp>
      <p:sp>
        <p:nvSpPr>
          <p:cNvPr id="52227" name="Прямоугольник 8"/>
          <p:cNvSpPr>
            <a:spLocks noChangeArrowheads="1"/>
          </p:cNvSpPr>
          <p:nvPr/>
        </p:nvSpPr>
        <p:spPr bwMode="auto">
          <a:xfrm>
            <a:off x="571500" y="1285875"/>
            <a:ext cx="82867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/>
              <a:t>Участие школьников в престижном конкурсе профессионального мастерства на региональном и национальном уровне;</a:t>
            </a: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rgbClr val="499B9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/>
              <a:t>Новый уровень профориентационной работы;</a:t>
            </a:r>
          </a:p>
          <a:p>
            <a:endParaRPr lang="ru-RU" sz="1600"/>
          </a:p>
          <a:p>
            <a:pPr>
              <a:buFont typeface="Wingdings" pitchFamily="2" charset="2"/>
              <a:buChar char="ü"/>
            </a:pPr>
            <a:r>
              <a:rPr lang="ru-RU" sz="1600"/>
              <a:t>Повышение конкурентоспособности образовательной организации;</a:t>
            </a:r>
          </a:p>
          <a:p>
            <a:endParaRPr lang="ru-RU" sz="1600"/>
          </a:p>
          <a:p>
            <a:pPr algn="just">
              <a:buFont typeface="Wingdings" pitchFamily="2" charset="2"/>
              <a:buChar char="ü"/>
            </a:pPr>
            <a:r>
              <a:rPr lang="ru-RU" sz="1600"/>
              <a:t>Использование материально-технической базы СЦК для проведения профориентации обучающихся;</a:t>
            </a:r>
          </a:p>
          <a:p>
            <a:pPr algn="just"/>
            <a:endParaRPr lang="ru-RU" sz="1600"/>
          </a:p>
          <a:p>
            <a:pPr algn="just">
              <a:buFont typeface="Wingdings" pitchFamily="2" charset="2"/>
              <a:buChar char="ü"/>
            </a:pPr>
            <a:r>
              <a:rPr lang="ru-RU" sz="1600"/>
              <a:t>Возможность актуализации разделов рабочих программ по предметам технология, информатика, вариативных программ, программ дополнительного образования </a:t>
            </a:r>
            <a:br>
              <a:rPr lang="ru-RU" sz="1600"/>
            </a:br>
            <a:r>
              <a:rPr lang="ru-RU" sz="1600"/>
              <a:t>с учетом стандартов </a:t>
            </a:r>
            <a:r>
              <a:rPr lang="en-US" sz="1600"/>
              <a:t>JuniorSkills</a:t>
            </a:r>
            <a:r>
              <a:rPr lang="ru-RU" sz="1600"/>
              <a:t>;</a:t>
            </a:r>
          </a:p>
          <a:p>
            <a:endParaRPr lang="ru-RU" sz="1600"/>
          </a:p>
          <a:p>
            <a:pPr algn="just">
              <a:buFont typeface="Wingdings" pitchFamily="2" charset="2"/>
              <a:buChar char="ü"/>
            </a:pPr>
            <a:r>
              <a:rPr lang="ru-RU" sz="1600"/>
              <a:t>Повышение квалификации педагогов, в том числе в рамках деловой программы регионального Чемпионата;</a:t>
            </a:r>
          </a:p>
          <a:p>
            <a:pPr algn="just"/>
            <a:endParaRPr lang="ru-RU" sz="1600"/>
          </a:p>
          <a:p>
            <a:pPr algn="just">
              <a:buFont typeface="Wingdings" pitchFamily="2" charset="2"/>
              <a:buChar char="ü"/>
            </a:pPr>
            <a:r>
              <a:rPr lang="ru-RU" sz="1600"/>
              <a:t>Взаимодействие с предприятиями-партнерами движения </a:t>
            </a:r>
            <a:r>
              <a:rPr lang="en-US" sz="1600"/>
              <a:t>JuniorSkills</a:t>
            </a:r>
            <a:endParaRPr lang="ru-RU" sz="1600"/>
          </a:p>
          <a:p>
            <a:pPr algn="just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9359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Создание экспертного сообщества (Академия </a:t>
            </a:r>
            <a:r>
              <a:rPr lang="en-US" sz="2400" b="1">
                <a:solidFill>
                  <a:srgbClr val="FFFFFF"/>
                </a:solidFill>
              </a:rPr>
              <a:t>JuniorSkills</a:t>
            </a:r>
            <a:r>
              <a:rPr lang="ru-RU" sz="2400" b="1">
                <a:solidFill>
                  <a:srgbClr val="FFFFFF"/>
                </a:solidFill>
              </a:rPr>
              <a:t>)</a:t>
            </a:r>
            <a:endParaRPr lang="ru-RU" sz="240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484313"/>
          <a:ext cx="8786874" cy="35404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00198"/>
                <a:gridCol w="7286676"/>
              </a:tblGrid>
              <a:tr h="10715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Экспертное сообщество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объединение экспертов, обеспечивающее методическое сопровождение движения </a:t>
                      </a:r>
                      <a:r>
                        <a:rPr lang="en-US" sz="1400" b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JuniorSkills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 компетенции, включая разработку методического пакета, подготовку конкурсных заданий и проведение соревнований, оценку работы участников соревнований.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</a:tr>
              <a:tr h="56157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лицо, обладающее достаточной знаниями и опытом по определенной профессии для оценки результатов работы конкурсантов и разработки методического пакета, прошедший обучение в Академии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JuniorSkills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Экспертом может стать: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представитель предприятия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педагог профессиональной образовательной организаций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учитель общеобразовательной организации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77" name="Прямоугольник 4"/>
          <p:cNvSpPr>
            <a:spLocks noChangeArrowheads="1"/>
          </p:cNvSpPr>
          <p:nvPr/>
        </p:nvSpPr>
        <p:spPr bwMode="auto">
          <a:xfrm>
            <a:off x="571500" y="5445125"/>
            <a:ext cx="7858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Семинары и курсы Академии </a:t>
            </a:r>
            <a:r>
              <a:rPr lang="ru-RU" sz="1600" b="1" dirty="0" err="1">
                <a:solidFill>
                  <a:srgbClr val="002060"/>
                </a:solidFill>
              </a:rPr>
              <a:t>JuniorSkills</a:t>
            </a:r>
            <a:r>
              <a:rPr lang="ru-RU" sz="1600" b="1" dirty="0">
                <a:solidFill>
                  <a:srgbClr val="002060"/>
                </a:solidFill>
              </a:rPr>
              <a:t> проводятся в разных регионах РФ на базе активных участников программы на платной основе.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Заявки направляются в Дирекцию </a:t>
            </a:r>
            <a:r>
              <a:rPr lang="ru-RU" sz="1600" b="1" dirty="0" err="1">
                <a:solidFill>
                  <a:srgbClr val="002060"/>
                </a:solidFill>
              </a:rPr>
              <a:t>JuniorSkills</a:t>
            </a:r>
            <a:r>
              <a:rPr lang="ru-RU" sz="1600" b="1" dirty="0">
                <a:solidFill>
                  <a:srgbClr val="002060"/>
                </a:solidFill>
              </a:rPr>
              <a:t> через </a:t>
            </a:r>
            <a:r>
              <a:rPr lang="ru-RU" sz="1600" b="1" dirty="0" smtClean="0">
                <a:solidFill>
                  <a:srgbClr val="002060"/>
                </a:solidFill>
              </a:rPr>
              <a:t>РКЦ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Экспертное сообщество в движении </a:t>
            </a:r>
          </a:p>
          <a:p>
            <a:pPr algn="ctr">
              <a:defRPr/>
            </a:pPr>
            <a:r>
              <a:rPr lang="ru-RU" sz="2400" b="1" dirty="0" smtClean="0"/>
              <a:t>«Профессионалы будущего» (</a:t>
            </a:r>
            <a:r>
              <a:rPr lang="en-US" sz="2400" b="1" dirty="0" smtClean="0"/>
              <a:t>JuniorSkills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52227" name="Прямоугольник 8"/>
          <p:cNvSpPr>
            <a:spLocks noChangeArrowheads="1"/>
          </p:cNvSpPr>
          <p:nvPr/>
        </p:nvSpPr>
        <p:spPr bwMode="auto">
          <a:xfrm>
            <a:off x="571500" y="1285875"/>
            <a:ext cx="8286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5088786"/>
              </p:ext>
            </p:extLst>
          </p:nvPr>
        </p:nvGraphicFramePr>
        <p:xfrm>
          <a:off x="179512" y="1412776"/>
          <a:ext cx="867873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7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Порядок действий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1631055"/>
              </p:ext>
            </p:extLst>
          </p:nvPr>
        </p:nvGraphicFramePr>
        <p:xfrm>
          <a:off x="251520" y="1340768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6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Kirpa-AA\Desktop\1454257418_77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6573" r="83784" b="24400"/>
          <a:stretch>
            <a:fillRect/>
          </a:stretch>
        </p:blipFill>
        <p:spPr bwMode="auto">
          <a:xfrm>
            <a:off x="468313" y="2143125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C:\Users\Kirpa-AA\Desktop\1454257418_778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 l="17567" t="10413" r="67754" b="30261"/>
          <a:stretch>
            <a:fillRect/>
          </a:stretch>
        </p:blipFill>
        <p:spPr bwMode="auto">
          <a:xfrm>
            <a:off x="2339975" y="2214563"/>
            <a:ext cx="14398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C:\Users\Kirpa-AA\Desktop\1454257418_778.png">
            <a:hlinkClick r:id="rId5"/>
          </p:cNvPr>
          <p:cNvPicPr>
            <a:picLocks noChangeAspect="1" noChangeArrowheads="1"/>
          </p:cNvPicPr>
          <p:nvPr/>
        </p:nvPicPr>
        <p:blipFill>
          <a:blip r:embed="rId3" cstate="print"/>
          <a:srcRect l="50000" t="7269" r="33783" b="23705"/>
          <a:stretch>
            <a:fillRect/>
          </a:stretch>
        </p:blipFill>
        <p:spPr bwMode="auto">
          <a:xfrm>
            <a:off x="3995738" y="22145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C:\Users\Kirpa-AA\Desktop\1454257418_778.png">
            <a:hlinkClick r:id="rId6"/>
          </p:cNvPr>
          <p:cNvPicPr>
            <a:picLocks noChangeAspect="1" noChangeArrowheads="1"/>
          </p:cNvPicPr>
          <p:nvPr/>
        </p:nvPicPr>
        <p:blipFill>
          <a:blip r:embed="rId3" cstate="print"/>
          <a:srcRect l="66989" t="10579" r="18333" b="26955"/>
          <a:stretch>
            <a:fillRect/>
          </a:stretch>
        </p:blipFill>
        <p:spPr bwMode="auto">
          <a:xfrm>
            <a:off x="5795963" y="2287588"/>
            <a:ext cx="13684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642938" y="4071938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hlinkClick r:id="rId4"/>
              </a:rPr>
              <a:t>Группа «Молодые профессионалы - </a:t>
            </a:r>
            <a:r>
              <a:rPr lang="ru-RU" sz="2000" dirty="0" smtClean="0">
                <a:hlinkClick r:id="rId4"/>
              </a:rPr>
              <a:t>2018»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ИНТЕРНЕТ-РЕСУРСЫ</a:t>
            </a:r>
            <a:endParaRPr lang="ru-RU" sz="2400" dirty="0"/>
          </a:p>
        </p:txBody>
      </p:sp>
      <p:sp>
        <p:nvSpPr>
          <p:cNvPr id="43016" name="Прямоугольник 8"/>
          <p:cNvSpPr>
            <a:spLocks noChangeArrowheads="1"/>
          </p:cNvSpPr>
          <p:nvPr/>
        </p:nvSpPr>
        <p:spPr bwMode="auto">
          <a:xfrm>
            <a:off x="642938" y="4929188"/>
            <a:ext cx="81758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Официальные сайты: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Официальный сайт</a:t>
            </a:r>
            <a:r>
              <a:rPr lang="ru-RU" sz="3200" dirty="0" smtClean="0"/>
              <a:t>  </a:t>
            </a:r>
            <a:r>
              <a:rPr lang="en-US" sz="3200" dirty="0" smtClean="0">
                <a:cs typeface="Arial" charset="0"/>
                <a:hlinkClick r:id="rId7"/>
              </a:rPr>
              <a:t>https://juniorskills.ru/</a:t>
            </a:r>
            <a:endParaRPr lang="ru-RU" sz="3200" dirty="0" smtClean="0">
              <a:solidFill>
                <a:srgbClr val="499B91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Портал </a:t>
            </a:r>
            <a:r>
              <a:rPr lang="ru-RU" sz="2400" b="1" dirty="0">
                <a:solidFill>
                  <a:srgbClr val="FF0000"/>
                </a:solidFill>
              </a:rPr>
              <a:t>Пермского края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499B91"/>
                </a:solidFill>
                <a:hlinkClick r:id="rId8"/>
              </a:rPr>
              <a:t>http://</a:t>
            </a:r>
            <a:r>
              <a:rPr lang="ru-RU" sz="2400" dirty="0" smtClean="0">
                <a:solidFill>
                  <a:srgbClr val="499B91"/>
                </a:solidFill>
                <a:hlinkClick r:id="rId8"/>
              </a:rPr>
              <a:t>sppsk.perm.ru</a:t>
            </a:r>
            <a:r>
              <a:rPr lang="en-US" sz="2400" dirty="0" smtClean="0">
                <a:solidFill>
                  <a:srgbClr val="499B91"/>
                </a:solidFill>
              </a:rPr>
              <a:t>  </a:t>
            </a:r>
          </a:p>
          <a:p>
            <a:r>
              <a:rPr lang="en-US" sz="2400" dirty="0">
                <a:solidFill>
                  <a:srgbClr val="499B91"/>
                </a:solidFill>
              </a:rPr>
              <a:t> </a:t>
            </a:r>
            <a:r>
              <a:rPr lang="en-US" sz="2400" dirty="0" smtClean="0">
                <a:solidFill>
                  <a:srgbClr val="499B91"/>
                </a:solidFill>
              </a:rPr>
              <a:t>                                           </a:t>
            </a:r>
            <a:r>
              <a:rPr lang="ru-RU" sz="2400" dirty="0" smtClean="0">
                <a:solidFill>
                  <a:srgbClr val="499B91"/>
                </a:solidFill>
              </a:rPr>
              <a:t>вкладка </a:t>
            </a:r>
            <a:r>
              <a:rPr lang="en-US" sz="2400" dirty="0" smtClean="0">
                <a:solidFill>
                  <a:srgbClr val="499B91"/>
                </a:solidFill>
              </a:rPr>
              <a:t>JuniorSkills</a:t>
            </a:r>
            <a:endParaRPr lang="ru-RU" sz="2400" dirty="0">
              <a:solidFill>
                <a:srgbClr val="499B91"/>
              </a:solidFill>
            </a:endParaRPr>
          </a:p>
          <a:p>
            <a:endParaRPr lang="ru-RU" sz="2000" b="1" dirty="0">
              <a:solidFill>
                <a:srgbClr val="499B91"/>
              </a:solidFill>
            </a:endParaRPr>
          </a:p>
          <a:p>
            <a:endParaRPr lang="ru-RU" sz="2000" dirty="0">
              <a:solidFill>
                <a:srgbClr val="499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ИНТЕРНЕТ-РЕСУРСЫ</a:t>
            </a:r>
            <a:endParaRPr lang="ru-RU" sz="2400" dirty="0"/>
          </a:p>
        </p:txBody>
      </p:sp>
      <p:sp>
        <p:nvSpPr>
          <p:cNvPr id="43016" name="Прямоугольник 8"/>
          <p:cNvSpPr>
            <a:spLocks noChangeArrowheads="1"/>
          </p:cNvSpPr>
          <p:nvPr/>
        </p:nvSpPr>
        <p:spPr bwMode="auto">
          <a:xfrm>
            <a:off x="3131840" y="4293096"/>
            <a:ext cx="5616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Раздел «ФОРУМ» – «Профессионалы будущего» (</a:t>
            </a:r>
            <a:r>
              <a:rPr lang="en-US" sz="2000" dirty="0" smtClean="0"/>
              <a:t>JuniorSkills) </a:t>
            </a:r>
            <a:r>
              <a:rPr lang="ru-RU" sz="2000" dirty="0" smtClean="0"/>
              <a:t> в вопросах и ответах»</a:t>
            </a:r>
          </a:p>
          <a:p>
            <a:endParaRPr lang="ru-RU" sz="2000" dirty="0">
              <a:solidFill>
                <a:srgbClr val="499B91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Доступ к группе через регистрацию на портале </a:t>
            </a:r>
            <a:r>
              <a:rPr lang="en-US" sz="2000" dirty="0" smtClean="0">
                <a:solidFill>
                  <a:srgbClr val="499B91"/>
                </a:solidFill>
                <a:hlinkClick r:id="rId2"/>
              </a:rPr>
              <a:t>www.portfolio-edu.ru</a:t>
            </a:r>
            <a:r>
              <a:rPr lang="en-US" sz="2000" dirty="0" smtClean="0">
                <a:solidFill>
                  <a:srgbClr val="499B91"/>
                </a:solidFill>
              </a:rPr>
              <a:t> </a:t>
            </a:r>
            <a:endParaRPr lang="ru-RU" sz="2000" dirty="0">
              <a:solidFill>
                <a:srgbClr val="499B91"/>
              </a:solidFill>
            </a:endParaRPr>
          </a:p>
          <a:p>
            <a:endParaRPr lang="ru-RU" sz="2000" b="1" dirty="0">
              <a:solidFill>
                <a:srgbClr val="499B91"/>
              </a:solidFill>
            </a:endParaRPr>
          </a:p>
          <a:p>
            <a:endParaRPr lang="ru-RU" sz="2000" dirty="0">
              <a:solidFill>
                <a:srgbClr val="499B9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6551"/>
            <a:ext cx="2304256" cy="32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/>
            <a:r>
              <a:rPr lang="ru-RU" sz="3600" b="1" dirty="0">
                <a:cs typeface="Arial" charset="0"/>
              </a:rPr>
              <a:t>Контактная информация: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268760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endParaRPr lang="ru-RU" sz="1600" dirty="0" smtClean="0">
              <a:cs typeface="Arial" charset="0"/>
            </a:endParaRPr>
          </a:p>
          <a:p>
            <a:pPr marL="457200" indent="-45720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Клюева Галина Анатольевна</a:t>
            </a:r>
            <a:r>
              <a:rPr lang="ru-RU" sz="2400" dirty="0" smtClean="0">
                <a:cs typeface="Arial" charset="0"/>
              </a:rPr>
              <a:t>, руководитель РКЦ Пермского края</a:t>
            </a:r>
          </a:p>
          <a:p>
            <a:pPr marL="457200" indent="-457200" algn="ctr"/>
            <a:r>
              <a:rPr lang="ru-RU" sz="2400" dirty="0" smtClean="0">
                <a:cs typeface="Arial" charset="0"/>
              </a:rPr>
              <a:t>(342) 242-40-10</a:t>
            </a:r>
          </a:p>
          <a:p>
            <a:pPr marL="457200" indent="-457200" algn="ctr"/>
            <a:endParaRPr lang="ru-RU" sz="2400" dirty="0" smtClean="0">
              <a:cs typeface="Arial" charset="0"/>
            </a:endParaRPr>
          </a:p>
          <a:p>
            <a:pPr marL="457200" indent="-45720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Разумов Сергей Владимирович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ctr"/>
            <a:r>
              <a:rPr lang="ru-RU" sz="2400" dirty="0" smtClean="0"/>
              <a:t>координатор чемпионатного движения </a:t>
            </a:r>
          </a:p>
          <a:p>
            <a:pPr marL="457200" indent="-457200" algn="ctr"/>
            <a:r>
              <a:rPr lang="ru-RU" sz="2400" dirty="0" smtClean="0"/>
              <a:t>«Профессионалы будущего» (</a:t>
            </a:r>
            <a:r>
              <a:rPr lang="en-US" sz="2400" dirty="0" err="1" smtClean="0"/>
              <a:t>JuniorSkills</a:t>
            </a:r>
            <a:r>
              <a:rPr lang="en-US" sz="2400" dirty="0" smtClean="0"/>
              <a:t>) </a:t>
            </a:r>
            <a:endParaRPr lang="ru-RU" sz="2400" dirty="0" smtClean="0"/>
          </a:p>
          <a:p>
            <a:pPr marL="457200" indent="-457200" algn="ctr"/>
            <a:r>
              <a:rPr lang="ru-RU" sz="2400" dirty="0" smtClean="0"/>
              <a:t>в Пермском крае</a:t>
            </a:r>
          </a:p>
          <a:p>
            <a:pPr marL="457200" indent="-457200" algn="ctr"/>
            <a:r>
              <a:rPr lang="ru-RU" sz="2400" dirty="0" smtClean="0"/>
              <a:t> </a:t>
            </a:r>
          </a:p>
          <a:p>
            <a:pPr marL="457200" indent="-457200" algn="ctr"/>
            <a:r>
              <a:rPr lang="ru-RU" sz="2400" dirty="0" smtClean="0"/>
              <a:t>тел</a:t>
            </a:r>
            <a:r>
              <a:rPr lang="ru-RU" sz="2400" dirty="0"/>
              <a:t>. </a:t>
            </a:r>
            <a:r>
              <a:rPr lang="ru-RU" sz="2400" dirty="0" smtClean="0"/>
              <a:t>258- 47- 88 </a:t>
            </a:r>
            <a:r>
              <a:rPr lang="en-US" sz="2400" dirty="0" smtClean="0">
                <a:hlinkClick r:id="rId3"/>
              </a:rPr>
              <a:t>razum1978@gmail.com</a:t>
            </a:r>
            <a:r>
              <a:rPr lang="en-US" sz="2400" dirty="0" smtClean="0"/>
              <a:t> </a:t>
            </a:r>
            <a:endParaRPr lang="ru-RU" sz="2400" dirty="0"/>
          </a:p>
          <a:p>
            <a:pPr marL="457200" indent="-457200" algn="ctr"/>
            <a:endParaRPr lang="ru-RU" sz="2000" b="1" dirty="0">
              <a:solidFill>
                <a:srgbClr val="499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smtClean="0">
                <a:solidFill>
                  <a:schemeClr val="bg1"/>
                </a:solidFill>
                <a:cs typeface="Arial" charset="0"/>
              </a:rPr>
              <a:t>Цель программы </a:t>
            </a:r>
            <a:r>
              <a:rPr lang="en-US" sz="2400" b="1" smtClean="0">
                <a:solidFill>
                  <a:schemeClr val="bg1"/>
                </a:solidFill>
                <a:cs typeface="Arial" charset="0"/>
              </a:rPr>
              <a:t>JuniorSkills</a:t>
            </a:r>
            <a:endParaRPr kumimoji="1" lang="ru-RU" sz="24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sz="half" idx="1"/>
          </p:nvPr>
        </p:nvSpPr>
        <p:spPr>
          <a:xfrm>
            <a:off x="4427538" y="1196975"/>
            <a:ext cx="4465637" cy="55435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0000"/>
                </a:solidFill>
                <a:cs typeface="Arial" charset="0"/>
              </a:rPr>
              <a:t>Цель программы</a:t>
            </a:r>
            <a:r>
              <a:rPr lang="ru-RU" sz="1800" smtClean="0">
                <a:cs typeface="Arial" charset="0"/>
              </a:rPr>
              <a:t/>
            </a:r>
            <a:br>
              <a:rPr lang="ru-RU" sz="1800" smtClean="0">
                <a:cs typeface="Arial" charset="0"/>
              </a:rPr>
            </a:br>
            <a:r>
              <a:rPr lang="ru-RU" sz="1800" smtClean="0"/>
              <a:t>Создание новых возможностей освоения школьниками современных и будущих профессий</a:t>
            </a:r>
          </a:p>
          <a:p>
            <a:pPr eaLnBrk="1" hangingPunct="1"/>
            <a:r>
              <a:rPr lang="ru-RU" sz="1800" b="1" smtClean="0">
                <a:solidFill>
                  <a:srgbClr val="FF0000"/>
                </a:solidFill>
              </a:rPr>
              <a:t>Миссия программы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Создание нового поколения профессионалов, способных решать прорывные задачи инновационного развития России 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  <a:cs typeface="Arial" charset="0"/>
              </a:rPr>
              <a:t>Видение программы</a:t>
            </a:r>
            <a:r>
              <a:rPr lang="ru-RU" sz="1800" smtClean="0">
                <a:cs typeface="Arial" charset="0"/>
              </a:rPr>
              <a:t/>
            </a:r>
            <a:br>
              <a:rPr lang="ru-RU" sz="1800" smtClean="0">
                <a:cs typeface="Arial" charset="0"/>
              </a:rPr>
            </a:br>
            <a:r>
              <a:rPr lang="ru-RU" sz="1800" smtClean="0">
                <a:cs typeface="Arial" charset="0"/>
              </a:rPr>
              <a:t>Каждый школьник имеет возможность попробовать себя в разных профессиях и сферах, в т.ч. профессиях будущего, обучаясь у профессионалов; а также углубленно освоить и даже получить  к окончанию школы профессию</a:t>
            </a:r>
          </a:p>
          <a:p>
            <a:pPr eaLnBrk="1" hangingPunct="1">
              <a:buFont typeface="Arial" charset="0"/>
              <a:buNone/>
            </a:pPr>
            <a:endParaRPr lang="ru-RU" sz="1600" smtClean="0">
              <a:cs typeface="Arial" charset="0"/>
            </a:endParaRPr>
          </a:p>
        </p:txBody>
      </p:sp>
      <p:pic>
        <p:nvPicPr>
          <p:cNvPr id="16389" name="Picture 2" descr="C:\Users\USER207\Desktop\JS\Фото\AzZCMWDnj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4287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Users\USER207\Desktop\JS\Фото\3lgjgdCPb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2088"/>
            <a:ext cx="42862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0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5"/>
          <p:cNvSpPr>
            <a:spLocks noChangeArrowheads="1"/>
          </p:cNvSpPr>
          <p:nvPr/>
        </p:nvSpPr>
        <p:spPr bwMode="auto">
          <a:xfrm>
            <a:off x="0" y="196157"/>
            <a:ext cx="9144000" cy="6464330"/>
          </a:xfrm>
          <a:prstGeom prst="rect">
            <a:avLst/>
          </a:prstGeom>
          <a:solidFill>
            <a:srgbClr val="F2F2F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/>
              <a:t>За время благотворительной деятельности Олег Дерипаска направил свыше 8,5 млрд рублей на реализацию более чем 400 благотворительных программ в 40 регионах России. </a:t>
            </a:r>
          </a:p>
        </p:txBody>
      </p:sp>
      <p:sp>
        <p:nvSpPr>
          <p:cNvPr id="16387" name="Прямоугольник1"/>
          <p:cNvSpPr>
            <a:spLocks noChangeArrowheads="1"/>
          </p:cNvSpPr>
          <p:nvPr/>
        </p:nvSpPr>
        <p:spPr bwMode="auto">
          <a:xfrm>
            <a:off x="0" y="196156"/>
            <a:ext cx="9144000" cy="140092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6388" name="Прямоугольник1"/>
          <p:cNvSpPr>
            <a:spLocks noChangeArrowheads="1"/>
          </p:cNvSpPr>
          <p:nvPr/>
        </p:nvSpPr>
        <p:spPr bwMode="auto">
          <a:xfrm>
            <a:off x="0" y="6554603"/>
            <a:ext cx="9144000" cy="10724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6389" name="Rectangle 4"/>
          <p:cNvSpPr txBox="1">
            <a:spLocks noChangeArrowheads="1"/>
          </p:cNvSpPr>
          <p:nvPr/>
        </p:nvSpPr>
        <p:spPr bwMode="auto">
          <a:xfrm>
            <a:off x="3837603" y="1241418"/>
            <a:ext cx="5306397" cy="51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</a:pPr>
            <a:endParaRPr lang="ru-RU" sz="2052">
              <a:solidFill>
                <a:srgbClr val="499B91"/>
              </a:solidFill>
              <a:latin typeface="Tahoma" panose="020B0604030504040204" pitchFamily="34" charset="0"/>
            </a:endParaRP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Новое содержание образования, в т.ч. через включенность в международное движение </a:t>
            </a:r>
            <a:r>
              <a:rPr lang="en-US" sz="2052">
                <a:solidFill>
                  <a:srgbClr val="499B91"/>
                </a:solidFill>
                <a:latin typeface="Tahoma" panose="020B0604030504040204" pitchFamily="34" charset="0"/>
              </a:rPr>
              <a:t>WorldSkills</a:t>
            </a:r>
            <a:endParaRPr lang="ru-RU" sz="2052">
              <a:solidFill>
                <a:srgbClr val="499B91"/>
              </a:solidFill>
              <a:latin typeface="Tahoma" panose="020B0604030504040204" pitchFamily="34" charset="0"/>
            </a:endParaRP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Межсекторное партнерство: школа-ПОО-ВПО-бизнес-власть-общество.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Экспертные сообщества</a:t>
            </a:r>
            <a:endParaRPr lang="en-US" sz="2052">
              <a:solidFill>
                <a:srgbClr val="499B91"/>
              </a:solidFill>
              <a:latin typeface="Tahoma" panose="020B0604030504040204" pitchFamily="34" charset="0"/>
            </a:endParaRP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Новые роли педагога: организатор, тьютор, мастер, профессионал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Практико-ориентированная, трудовая, игровая, состязательная, событийная, мотивирующая педагогика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Личностный рост школьника: профессионализм, поиск призвания, разные культурные практики 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Охват «трудных детей»</a:t>
            </a:r>
          </a:p>
        </p:txBody>
      </p:sp>
      <p:sp>
        <p:nvSpPr>
          <p:cNvPr id="16390" name="Овал 12"/>
          <p:cNvSpPr>
            <a:spLocks noChangeArrowheads="1"/>
          </p:cNvSpPr>
          <p:nvPr/>
        </p:nvSpPr>
        <p:spPr bwMode="auto">
          <a:xfrm>
            <a:off x="8594220" y="6289895"/>
            <a:ext cx="473761" cy="393670"/>
          </a:xfrm>
          <a:prstGeom prst="ellipse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DD2444DA-259B-49E7-8207-B8936D62002A}" type="slidenum">
              <a:rPr lang="ru-RU" sz="1112">
                <a:solidFill>
                  <a:schemeClr val="bg1"/>
                </a:solidFill>
              </a:rPr>
              <a:pPr algn="ctr"/>
              <a:t>4</a:t>
            </a:fld>
            <a:endParaRPr lang="ru-RU" sz="1112">
              <a:solidFill>
                <a:schemeClr val="bg1"/>
              </a:solidFill>
            </a:endParaRPr>
          </a:p>
        </p:txBody>
      </p:sp>
      <p:sp>
        <p:nvSpPr>
          <p:cNvPr id="16391" name="БлокТекста1"/>
          <p:cNvSpPr txBox="1">
            <a:spLocks noChangeArrowheads="1"/>
          </p:cNvSpPr>
          <p:nvPr/>
        </p:nvSpPr>
        <p:spPr bwMode="auto">
          <a:xfrm>
            <a:off x="2457043" y="373987"/>
            <a:ext cx="6412746" cy="7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394" b="1">
                <a:solidFill>
                  <a:schemeClr val="bg1"/>
                </a:solidFill>
              </a:rPr>
              <a:t>Ключевые характеристики программы – ресурс для модернизации образования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" y="5184904"/>
            <a:ext cx="1734862" cy="10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8" y="1857715"/>
            <a:ext cx="3891902" cy="29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5" y="-212408"/>
            <a:ext cx="2218049" cy="22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5"/>
          <p:cNvSpPr>
            <a:spLocks noChangeArrowheads="1"/>
          </p:cNvSpPr>
          <p:nvPr/>
        </p:nvSpPr>
        <p:spPr bwMode="auto">
          <a:xfrm>
            <a:off x="0" y="196157"/>
            <a:ext cx="9144000" cy="6464330"/>
          </a:xfrm>
          <a:prstGeom prst="rect">
            <a:avLst/>
          </a:prstGeom>
          <a:solidFill>
            <a:srgbClr val="F2F2F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/>
              <a:t>За время благотворительной деятельности Олег Дерипаска направил свыше 8,5 млрд рублей на реализацию более чем 400 благотворительных программ в 40 регионах России. </a:t>
            </a:r>
          </a:p>
        </p:txBody>
      </p:sp>
      <p:sp>
        <p:nvSpPr>
          <p:cNvPr id="17411" name="Прямоугольник1"/>
          <p:cNvSpPr>
            <a:spLocks noChangeArrowheads="1"/>
          </p:cNvSpPr>
          <p:nvPr/>
        </p:nvSpPr>
        <p:spPr bwMode="auto">
          <a:xfrm>
            <a:off x="0" y="196156"/>
            <a:ext cx="9144000" cy="140092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7412" name="Прямоугольник1"/>
          <p:cNvSpPr>
            <a:spLocks noChangeArrowheads="1"/>
          </p:cNvSpPr>
          <p:nvPr/>
        </p:nvSpPr>
        <p:spPr bwMode="auto">
          <a:xfrm>
            <a:off x="0" y="6554603"/>
            <a:ext cx="9144000" cy="107242"/>
          </a:xfrm>
          <a:prstGeom prst="rect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7413" name="Rectangle 4"/>
          <p:cNvSpPr txBox="1">
            <a:spLocks noChangeArrowheads="1"/>
          </p:cNvSpPr>
          <p:nvPr/>
        </p:nvSpPr>
        <p:spPr bwMode="auto">
          <a:xfrm>
            <a:off x="3742579" y="1405674"/>
            <a:ext cx="5458435" cy="48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</a:pPr>
            <a:endParaRPr lang="ru-RU" sz="2052">
              <a:solidFill>
                <a:srgbClr val="499B91"/>
              </a:solidFill>
              <a:latin typeface="Tahoma" panose="020B0604030504040204" pitchFamily="34" charset="0"/>
            </a:endParaRP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Мощная программа профориентации,  привлечения школьников, их </a:t>
            </a:r>
            <a:r>
              <a:rPr lang="en-US" sz="2052">
                <a:solidFill>
                  <a:srgbClr val="499B91"/>
                </a:solidFill>
                <a:latin typeface="Tahoma" panose="020B0604030504040204" pitchFamily="34" charset="0"/>
              </a:rPr>
              <a:t>[</a:t>
            </a: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пред</a:t>
            </a:r>
            <a:r>
              <a:rPr lang="en-US" sz="2052">
                <a:solidFill>
                  <a:srgbClr val="499B91"/>
                </a:solidFill>
                <a:latin typeface="Tahoma" panose="020B0604030504040204" pitchFamily="34" charset="0"/>
              </a:rPr>
              <a:t>]</a:t>
            </a: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профессиональной подготовки 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Комплексное развитие специализированных центров компетенций, включая </a:t>
            </a:r>
            <a:r>
              <a:rPr lang="en-US" sz="2052">
                <a:solidFill>
                  <a:srgbClr val="499B91"/>
                </a:solidFill>
                <a:latin typeface="Tahoma" panose="020B0604030504040204" pitchFamily="34" charset="0"/>
              </a:rPr>
              <a:t>JuniorSkills</a:t>
            </a:r>
            <a:endParaRPr lang="ru-RU" sz="2052">
              <a:solidFill>
                <a:srgbClr val="499B91"/>
              </a:solidFill>
              <a:latin typeface="Tahoma" panose="020B0604030504040204" pitchFamily="34" charset="0"/>
            </a:endParaRP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Развитие педагогов: включение в экспертные сообщества, новые форматы работы, международный опыт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Развитие студентов через обучение других и организацию мероприятий программы</a:t>
            </a:r>
          </a:p>
          <a:p>
            <a:pPr lvl="1">
              <a:lnSpc>
                <a:spcPts val="2138"/>
              </a:lnSpc>
              <a:spcBef>
                <a:spcPts val="941"/>
              </a:spcBef>
              <a:buClr>
                <a:srgbClr val="008B7C"/>
              </a:buClr>
              <a:buFont typeface="Wingdings" panose="05000000000000000000" pitchFamily="2" charset="2"/>
              <a:buChar char="q"/>
            </a:pPr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 Участие в инновационном проекте на самом старте – ресурс развития всей организации</a:t>
            </a:r>
          </a:p>
        </p:txBody>
      </p:sp>
      <p:sp>
        <p:nvSpPr>
          <p:cNvPr id="17414" name="Овал 12"/>
          <p:cNvSpPr>
            <a:spLocks noChangeArrowheads="1"/>
          </p:cNvSpPr>
          <p:nvPr/>
        </p:nvSpPr>
        <p:spPr bwMode="auto">
          <a:xfrm>
            <a:off x="8594220" y="6289895"/>
            <a:ext cx="473761" cy="393670"/>
          </a:xfrm>
          <a:prstGeom prst="ellipse">
            <a:avLst/>
          </a:prstGeom>
          <a:solidFill>
            <a:srgbClr val="499B91"/>
          </a:solidFill>
          <a:ln>
            <a:noFill/>
          </a:ln>
          <a:extLst>
            <a:ext uri="{91240B29-F687-4F45-9708-019B960494DF}">
              <a14:hiddenLine xmlns:a14="http://schemas.microsoft.com/office/drawing/2010/main" w="63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E0B3AB8-A368-4B01-A596-8D018D80CD16}" type="slidenum">
              <a:rPr lang="ru-RU" sz="1112">
                <a:solidFill>
                  <a:schemeClr val="bg1"/>
                </a:solidFill>
              </a:rPr>
              <a:pPr algn="ctr"/>
              <a:t>5</a:t>
            </a:fld>
            <a:endParaRPr lang="ru-RU" sz="1112">
              <a:solidFill>
                <a:schemeClr val="bg1"/>
              </a:solidFill>
            </a:endParaRPr>
          </a:p>
        </p:txBody>
      </p:sp>
      <p:sp>
        <p:nvSpPr>
          <p:cNvPr id="17415" name="БлокТекста1"/>
          <p:cNvSpPr txBox="1">
            <a:spLocks noChangeArrowheads="1"/>
          </p:cNvSpPr>
          <p:nvPr/>
        </p:nvSpPr>
        <p:spPr bwMode="auto">
          <a:xfrm>
            <a:off x="2876505" y="373987"/>
            <a:ext cx="5993283" cy="7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394" b="1">
                <a:solidFill>
                  <a:schemeClr val="bg1"/>
                </a:solidFill>
              </a:rPr>
              <a:t>Программа </a:t>
            </a:r>
            <a:r>
              <a:rPr lang="en-US" sz="2394" b="1">
                <a:solidFill>
                  <a:schemeClr val="bg1"/>
                </a:solidFill>
              </a:rPr>
              <a:t>JuniorSkills </a:t>
            </a:r>
            <a:r>
              <a:rPr lang="ru-RU" sz="2394" b="1">
                <a:solidFill>
                  <a:schemeClr val="bg1"/>
                </a:solidFill>
              </a:rPr>
              <a:t>– ресурс </a:t>
            </a:r>
            <a:endParaRPr lang="en-US" sz="2394" b="1">
              <a:solidFill>
                <a:schemeClr val="bg1"/>
              </a:solidFill>
            </a:endParaRPr>
          </a:p>
          <a:p>
            <a:r>
              <a:rPr lang="ru-RU" sz="2394" b="1">
                <a:solidFill>
                  <a:schemeClr val="bg1"/>
                </a:solidFill>
              </a:rPr>
              <a:t>для колледжей и университетов</a:t>
            </a: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3" y="293895"/>
            <a:ext cx="2112242" cy="11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Участники Программы Рабочие нового поко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7" y="1719252"/>
            <a:ext cx="3738506" cy="28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БлокТекста1"/>
          <p:cNvSpPr txBox="1">
            <a:spLocks noChangeArrowheads="1"/>
          </p:cNvSpPr>
          <p:nvPr/>
        </p:nvSpPr>
        <p:spPr bwMode="auto">
          <a:xfrm>
            <a:off x="219912" y="4633766"/>
            <a:ext cx="3819955" cy="18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Колледж и университет – новый центр предпрофессиональной подготовки школьников, </a:t>
            </a:r>
          </a:p>
          <a:p>
            <a:r>
              <a:rPr lang="ru-RU" sz="2052">
                <a:solidFill>
                  <a:srgbClr val="499B91"/>
                </a:solidFill>
                <a:latin typeface="Tahoma" panose="020B0604030504040204" pitchFamily="34" charset="0"/>
              </a:rPr>
              <a:t>лидер модернизации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806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Система чемпионатов «Профессионалы будущего» (</a:t>
            </a:r>
            <a:r>
              <a:rPr lang="en-US" sz="2400" b="1" dirty="0" err="1" smtClean="0">
                <a:solidFill>
                  <a:schemeClr val="bg1"/>
                </a:solidFill>
                <a:cs typeface="Arial" charset="0"/>
              </a:rPr>
              <a:t>JuniorSkills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)</a:t>
            </a:r>
            <a:endParaRPr kumimoji="1" lang="ru-RU" sz="24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143000"/>
            <a:ext cx="8353425" cy="5543550"/>
          </a:xfrm>
        </p:spPr>
        <p:txBody>
          <a:bodyPr>
            <a:noAutofit/>
          </a:bodyPr>
          <a:lstStyle/>
          <a:p>
            <a:pPr eaLnBrk="1" hangingPunct="1"/>
            <a:endParaRPr lang="ru-RU" sz="1600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Arial" charset="0"/>
              </a:rPr>
              <a:t>Движение «Профессионалы будущего» (</a:t>
            </a:r>
            <a:r>
              <a:rPr lang="en-US" sz="1800" b="1" dirty="0" err="1" smtClean="0">
                <a:solidFill>
                  <a:srgbClr val="FF0000"/>
                </a:solidFill>
                <a:cs typeface="Arial" charset="0"/>
              </a:rPr>
              <a:t>JuniorSkills</a:t>
            </a:r>
            <a:r>
              <a:rPr lang="ru-RU" sz="1800" b="1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1800" dirty="0" smtClean="0">
                <a:cs typeface="Arial" charset="0"/>
              </a:rPr>
              <a:t>реализуется через проведение региональных, национальных и международных конкурсов профессионального мастерства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 Открытый формат мероприятий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 Публичное выполнение заданий (при зрителях)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 Длительность чемпионатов от 2 до 4 дней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dirty="0" smtClean="0"/>
              <a:t> Сложная система выявления победителей </a:t>
            </a:r>
            <a:br>
              <a:rPr lang="ru-RU" sz="1800" dirty="0" smtClean="0"/>
            </a:br>
            <a:r>
              <a:rPr lang="ru-RU" sz="1800" dirty="0" smtClean="0"/>
              <a:t>        (объективные и субъективные оценки)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Arial" charset="0"/>
              </a:rPr>
              <a:t>Возрастные группы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Arial" charset="0"/>
              </a:rPr>
              <a:t>10+  и 14+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Arial" charset="0"/>
              </a:rPr>
              <a:t>Состав команды – 2 человека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1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dirty="0" smtClean="0">
              <a:cs typeface="Arial" charset="0"/>
            </a:endParaRPr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25400" y="6249988"/>
            <a:ext cx="23637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r" defTabSz="912813">
              <a:buFont typeface="Arial" charset="0"/>
              <a:buNone/>
            </a:pPr>
            <a:endParaRPr lang="ru-RU" altLang="en-US" sz="17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63"/>
            <a:ext cx="16446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57290" y="5057800"/>
            <a:ext cx="2051720" cy="1800200"/>
          </a:xfrm>
          <a:prstGeom prst="rect">
            <a:avLst/>
          </a:prstGeom>
          <a:blipFill>
            <a:blip r:embed="rId4" cstate="print">
              <a:extLst/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3357554" y="5057800"/>
            <a:ext cx="2088232" cy="1800200"/>
          </a:xfrm>
          <a:prstGeom prst="rect">
            <a:avLst/>
          </a:prstGeom>
          <a:blipFill>
            <a:blip r:embed="rId5" cstate="print">
              <a:extLst/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74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5070475"/>
            <a:ext cx="16430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57818" y="5057800"/>
            <a:ext cx="2231108" cy="1800200"/>
          </a:xfrm>
          <a:prstGeom prst="rect">
            <a:avLst/>
          </a:prstGeom>
          <a:blipFill>
            <a:blip r:embed="rId7" cstate="print">
              <a:extLst/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2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</a:rPr>
              <a:t>Компетенции «Профессионалы будущего» (</a:t>
            </a:r>
            <a:r>
              <a:rPr lang="en-US" sz="2400" b="1" dirty="0" err="1" smtClean="0">
                <a:solidFill>
                  <a:schemeClr val="bg1"/>
                </a:solidFill>
              </a:rPr>
              <a:t>JuniorSkills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483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10"/>
          <p:cNvSpPr>
            <a:spLocks noChangeArrowheads="1"/>
          </p:cNvSpPr>
          <p:nvPr/>
        </p:nvSpPr>
        <p:spPr bwMode="auto">
          <a:xfrm>
            <a:off x="4284663" y="1557338"/>
            <a:ext cx="4286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/>
          </a:p>
          <a:p>
            <a:pPr algn="just"/>
            <a:endParaRPr lang="ru-RU"/>
          </a:p>
          <a:p>
            <a:endParaRPr lang="ru-RU" b="1"/>
          </a:p>
          <a:p>
            <a:endParaRPr lang="ru-RU" b="1">
              <a:solidFill>
                <a:srgbClr val="499B91"/>
              </a:solidFill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4427538" y="1287463"/>
            <a:ext cx="47164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Кровельные работы по металлу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Лабораторный химический анализ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Сетевое и системное администрирование 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Инженерный дизайн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 err="1">
                <a:solidFill>
                  <a:srgbClr val="FF0000"/>
                </a:solidFill>
                <a:cs typeface="Arial" charset="0"/>
              </a:rPr>
              <a:t>Прототипирование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Мобильная робототехника</a:t>
            </a: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 err="1">
                <a:solidFill>
                  <a:srgbClr val="FF0000"/>
                </a:solidFill>
                <a:cs typeface="Arial" charset="0"/>
              </a:rPr>
              <a:t>Веб-дизайн</a:t>
            </a:r>
            <a:r>
              <a:rPr lang="ru-RU" sz="1600" dirty="0">
                <a:solidFill>
                  <a:srgbClr val="FF0000"/>
                </a:solidFill>
                <a:cs typeface="Arial" charset="0"/>
              </a:rPr>
              <a:t> (презентационная)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Фрезерные работы на станках с ЧПУ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Токарные работы на станках с ЧПУ</a:t>
            </a: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>
                <a:solidFill>
                  <a:srgbClr val="FF0000"/>
                </a:solidFill>
                <a:cs typeface="Arial" charset="0"/>
              </a:rPr>
              <a:t>Интернет вещей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Электромонтажные работы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Лазерные работы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 err="1">
                <a:solidFill>
                  <a:srgbClr val="7030A0"/>
                </a:solidFill>
                <a:cs typeface="Arial" charset="0"/>
              </a:rPr>
              <a:t>Мехатроника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Электроника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Аэрокосмическая инженерия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Кулинарное дело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 err="1">
                <a:solidFill>
                  <a:srgbClr val="7030A0"/>
                </a:solidFill>
                <a:cs typeface="Arial" charset="0"/>
              </a:rPr>
              <a:t>Нейротехнологии</a:t>
            </a:r>
            <a:endParaRPr lang="ru-RU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 smtClean="0">
                <a:solidFill>
                  <a:srgbClr val="7030A0"/>
                </a:solidFill>
                <a:cs typeface="Arial" charset="0"/>
              </a:rPr>
              <a:t>Графический  </a:t>
            </a: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дизайн</a:t>
            </a: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 smtClean="0">
                <a:solidFill>
                  <a:srgbClr val="7030A0"/>
                </a:solidFill>
                <a:cs typeface="Arial" charset="0"/>
              </a:rPr>
              <a:t>Агрономия</a:t>
            </a:r>
            <a:endParaRPr lang="en-US" sz="1600" i="1" dirty="0">
              <a:solidFill>
                <a:srgbClr val="7030A0"/>
              </a:solidFill>
              <a:cs typeface="Arial" charset="0"/>
            </a:endParaRP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i="1" dirty="0">
                <a:solidFill>
                  <a:srgbClr val="7030A0"/>
                </a:solidFill>
                <a:cs typeface="Arial" charset="0"/>
              </a:rPr>
              <a:t>Мультимедийная </a:t>
            </a:r>
            <a:r>
              <a:rPr lang="ru-RU" sz="1600" i="1" dirty="0" smtClean="0">
                <a:solidFill>
                  <a:srgbClr val="7030A0"/>
                </a:solidFill>
                <a:cs typeface="Arial" charset="0"/>
              </a:rPr>
              <a:t>журналистика</a:t>
            </a:r>
          </a:p>
          <a:p>
            <a:pPr marL="0" lvl="2" indent="-300038" defTabSz="393700" eaLnBrk="0" hangingPunct="0">
              <a:buClr>
                <a:srgbClr val="008B7C"/>
              </a:buClr>
              <a:buFont typeface="Wingdings" pitchFamily="2" charset="2"/>
              <a:buAutoNum type="arabicPeriod"/>
            </a:pPr>
            <a:r>
              <a:rPr lang="ru-RU" sz="1600" dirty="0" smtClean="0">
                <a:solidFill>
                  <a:srgbClr val="C00000"/>
                </a:solidFill>
                <a:cs typeface="Arial" charset="0"/>
              </a:rPr>
              <a:t>Сити-фермерство</a:t>
            </a:r>
            <a:endParaRPr lang="ru-RU" sz="1600" dirty="0">
              <a:solidFill>
                <a:srgbClr val="C00000"/>
              </a:solidFill>
              <a:cs typeface="Arial" charset="0"/>
            </a:endParaRPr>
          </a:p>
          <a:p>
            <a:pPr defTabSz="393700"/>
            <a:endParaRPr lang="ru-RU" b="1" dirty="0">
              <a:cs typeface="Arial" charset="0"/>
            </a:endParaRPr>
          </a:p>
          <a:p>
            <a:pPr defTabSz="393700"/>
            <a:endParaRPr lang="ru-RU" b="1" dirty="0">
              <a:cs typeface="Arial" charset="0"/>
            </a:endParaRPr>
          </a:p>
        </p:txBody>
      </p:sp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99573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4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ppsk.perm.ru/WorldSkills/foto17/DocLib1/DSC_0315.JPG"/>
          <p:cNvPicPr>
            <a:picLocks noChangeAspect="1" noChangeArrowheads="1"/>
          </p:cNvPicPr>
          <p:nvPr/>
        </p:nvPicPr>
        <p:blipFill>
          <a:blip r:embed="rId3" cstate="print"/>
          <a:srcRect l="21458" r="34966"/>
          <a:stretch>
            <a:fillRect/>
          </a:stretch>
        </p:blipFill>
        <p:spPr bwMode="auto">
          <a:xfrm>
            <a:off x="0" y="1125538"/>
            <a:ext cx="37449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99B91"/>
          </a:solidFill>
          <a:ln>
            <a:solidFill>
              <a:srgbClr val="499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937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Движение </a:t>
            </a:r>
            <a:r>
              <a:rPr lang="en-US" sz="2400" b="1" smtClean="0">
                <a:solidFill>
                  <a:schemeClr val="bg1"/>
                </a:solidFill>
              </a:rPr>
              <a:t>JuniorSkills </a:t>
            </a:r>
            <a:r>
              <a:rPr lang="ru-RU" sz="2400" b="1" smtClean="0">
                <a:solidFill>
                  <a:schemeClr val="bg1"/>
                </a:solidFill>
              </a:rPr>
              <a:t>в Пермском крае</a:t>
            </a:r>
          </a:p>
        </p:txBody>
      </p:sp>
      <p:pic>
        <p:nvPicPr>
          <p:cNvPr id="18436" name="Picture 2" descr="http://worldskills.ru/wp-content/uploads/2014/11/juniorskills_logo-300x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6110288"/>
            <a:ext cx="12017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4284663" y="1557338"/>
            <a:ext cx="4286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/>
          </a:p>
          <a:p>
            <a:pPr algn="just"/>
            <a:endParaRPr lang="ru-RU"/>
          </a:p>
          <a:p>
            <a:endParaRPr lang="ru-RU" b="1"/>
          </a:p>
          <a:p>
            <a:endParaRPr lang="ru-RU" b="1">
              <a:solidFill>
                <a:srgbClr val="499B91"/>
              </a:solidFill>
            </a:endParaRP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995738" y="1700213"/>
            <a:ext cx="50403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cs typeface="Arial" charset="0"/>
              </a:rPr>
              <a:t>Региональный координационный </a:t>
            </a:r>
            <a:br>
              <a:rPr lang="ru-RU" b="1" dirty="0">
                <a:solidFill>
                  <a:srgbClr val="FF0000"/>
                </a:solidFill>
                <a:cs typeface="Arial" charset="0"/>
              </a:rPr>
            </a:br>
            <a:r>
              <a:rPr lang="ru-RU" b="1" dirty="0">
                <a:solidFill>
                  <a:srgbClr val="FF0000"/>
                </a:solidFill>
                <a:cs typeface="Arial" charset="0"/>
              </a:rPr>
              <a:t>центр (РКЦ) </a:t>
            </a:r>
          </a:p>
          <a:p>
            <a:r>
              <a:rPr lang="ru-RU" dirty="0">
                <a:cs typeface="Arial" charset="0"/>
              </a:rPr>
              <a:t>отдел профессионального образования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и профессиональной ориентации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ГАУ ДПО «Институт развития образования Пермского края»</a:t>
            </a:r>
          </a:p>
          <a:p>
            <a:endParaRPr lang="ru-RU" b="1" dirty="0">
              <a:cs typeface="Arial" charset="0"/>
            </a:endParaRPr>
          </a:p>
          <a:p>
            <a:r>
              <a:rPr lang="ru-RU" b="1" dirty="0">
                <a:solidFill>
                  <a:srgbClr val="FF0000"/>
                </a:solidFill>
                <a:cs typeface="Arial" charset="0"/>
              </a:rPr>
              <a:t>Специализированные центры компетенции (СЦК) </a:t>
            </a:r>
          </a:p>
          <a:p>
            <a:r>
              <a:rPr lang="ru-RU" dirty="0">
                <a:cs typeface="Arial" charset="0"/>
              </a:rPr>
              <a:t>на базе профессиональных образовательных организаций Пермского </a:t>
            </a:r>
            <a:r>
              <a:rPr lang="ru-RU" dirty="0" smtClean="0">
                <a:cs typeface="Arial" charset="0"/>
              </a:rPr>
              <a:t>края и ГУ ДО «Пермский краевой центр «Муравейник»</a:t>
            </a:r>
            <a:endParaRPr lang="ru-RU" dirty="0">
              <a:cs typeface="Arial" charset="0"/>
            </a:endParaRPr>
          </a:p>
          <a:p>
            <a:endParaRPr lang="ru-RU" b="1" dirty="0">
              <a:cs typeface="Arial" charset="0"/>
            </a:endParaRPr>
          </a:p>
          <a:p>
            <a:endParaRPr lang="ru-RU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49275"/>
          </a:xfrm>
        </p:spPr>
        <p:txBody>
          <a:bodyPr/>
          <a:lstStyle/>
          <a:p>
            <a:pPr defTabSz="393700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СЦК «Профессионалы будущего» (</a:t>
            </a:r>
            <a:r>
              <a:rPr lang="en-US" sz="24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JuniorSkill</a:t>
            </a:r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в Пермском крае</a:t>
            </a:r>
            <a:endParaRPr kumimoji="1" lang="ru-RU" sz="2400" b="1" dirty="0" smtClean="0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graphicFrame>
        <p:nvGraphicFramePr>
          <p:cNvPr id="22601" name="Group 73"/>
          <p:cNvGraphicFramePr>
            <a:graphicFrameLocks noGrp="1"/>
          </p:cNvGraphicFramePr>
          <p:nvPr/>
        </p:nvGraphicFramePr>
        <p:xfrm>
          <a:off x="285750" y="857250"/>
          <a:ext cx="8712200" cy="5227321"/>
        </p:xfrm>
        <a:graphic>
          <a:graphicData uri="http://schemas.openxmlformats.org/drawingml/2006/table">
            <a:tbl>
              <a:tblPr/>
              <a:tblGrid>
                <a:gridCol w="369888"/>
                <a:gridCol w="2119312"/>
                <a:gridCol w="1317625"/>
                <a:gridCol w="1377950"/>
                <a:gridCol w="3527425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Компетенция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Возрастные группы</a:t>
                      </a:r>
                    </a:p>
                  </a:txBody>
                  <a:tcPr marL="63944" marR="639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Предметная область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Специализированные центры компетенций (СЦК)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Кровельные работы по металлу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технология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КГАПОУ "Пермский строительный колледж"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Лабораторный химический анализ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химия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ГБПОУ «Краевой индустриальный техникум»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Сетевое и системное администрирование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КГАПОУ «Пермский радиотехнический колледж им. А.С.Попова»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Интернет вещей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Инженерный дизайн 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дизайн 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ГБПОУ «Пермский машиностроительный колледж»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Прототипирование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робототехника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ГУ ДО «Пермский краевой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центр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«Муравейник»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Мобильная робототехника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робототехника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Веб-дизайн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КГАПОУ «Пермский авиационный техникум им. А.Д. Швецова»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Токарные работы на станках с ЧПУ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технология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Фрезерные работы на станках с ЧПУ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14+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технология</a:t>
                      </a:r>
                    </a:p>
                  </a:txBody>
                  <a:tcPr marL="63944" marR="639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2118</TotalTime>
  <Words>1561</Words>
  <Application>Microsoft Office PowerPoint</Application>
  <PresentationFormat>Экран (4:3)</PresentationFormat>
  <Paragraphs>385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Тема Office</vt:lpstr>
      <vt:lpstr> «Профессионалы будущего»  (JuniorSkills)   </vt:lpstr>
      <vt:lpstr>JuniorSkills - программа профессиональной подготовки и профориентации школьников 10-17 лет</vt:lpstr>
      <vt:lpstr>Цель программы JuniorSkills</vt:lpstr>
      <vt:lpstr>Презентация PowerPoint</vt:lpstr>
      <vt:lpstr>Презентация PowerPoint</vt:lpstr>
      <vt:lpstr>Система чемпионатов «Профессионалы будущего» (JuniorSkills)</vt:lpstr>
      <vt:lpstr>Компетенции «Профессионалы будущего» (JuniorSkills)</vt:lpstr>
      <vt:lpstr>Движение JuniorSkills в Пермском крае</vt:lpstr>
      <vt:lpstr>СЦК «Профессионалы будущего» (JuniorSkill)  в Пермском крае</vt:lpstr>
      <vt:lpstr>I Региональный чемпионат JuniorSkills Пермского края, февраль 2017 г.</vt:lpstr>
      <vt:lpstr>Участие в финале III Национального чемпионата JuniorSkills, май 2017 г., Краснодар</vt:lpstr>
      <vt:lpstr>Итоги участия в финале III Национального чемпионата JuniorSkills, май 2017 г., Краснодар</vt:lpstr>
      <vt:lpstr>II Региональный чемпионат JuniorSkills Пермского края, январь 2018 г.</vt:lpstr>
      <vt:lpstr>Образовательные организации, принявшие участие в Региональном чемпионате  JuniorSkills 2018</vt:lpstr>
      <vt:lpstr>ТОП-5 по количеству участников </vt:lpstr>
      <vt:lpstr>ТОП-5 по призовым местам </vt:lpstr>
      <vt:lpstr>Презентация PowerPoint</vt:lpstr>
      <vt:lpstr>Итоги участия в финале IV Национального чемпионата «Профессионалы будущего» (по методике JuniorSkills), март 2018 г.,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инструменты и интерактивные приемы в обучении</dc:title>
  <dc:creator>Елена</dc:creator>
  <cp:lastModifiedBy>Сергей Разумов</cp:lastModifiedBy>
  <cp:revision>203</cp:revision>
  <cp:lastPrinted>2018-06-18T18:08:19Z</cp:lastPrinted>
  <dcterms:created xsi:type="dcterms:W3CDTF">2016-11-04T04:06:29Z</dcterms:created>
  <dcterms:modified xsi:type="dcterms:W3CDTF">2018-06-18T18:10:22Z</dcterms:modified>
</cp:coreProperties>
</file>