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07" r:id="rId1"/>
  </p:sldMasterIdLst>
  <p:notesMasterIdLst>
    <p:notesMasterId r:id="rId21"/>
  </p:notesMasterIdLst>
  <p:sldIdLst>
    <p:sldId id="864" r:id="rId2"/>
    <p:sldId id="865" r:id="rId3"/>
    <p:sldId id="882" r:id="rId4"/>
    <p:sldId id="883" r:id="rId5"/>
    <p:sldId id="884" r:id="rId6"/>
    <p:sldId id="885" r:id="rId7"/>
    <p:sldId id="886" r:id="rId8"/>
    <p:sldId id="887" r:id="rId9"/>
    <p:sldId id="878" r:id="rId10"/>
    <p:sldId id="860" r:id="rId11"/>
    <p:sldId id="879" r:id="rId12"/>
    <p:sldId id="871" r:id="rId13"/>
    <p:sldId id="873" r:id="rId14"/>
    <p:sldId id="874" r:id="rId15"/>
    <p:sldId id="875" r:id="rId16"/>
    <p:sldId id="876" r:id="rId17"/>
    <p:sldId id="877" r:id="rId18"/>
    <p:sldId id="840" r:id="rId19"/>
    <p:sldId id="881" r:id="rId20"/>
  </p:sldIdLst>
  <p:sldSz cx="12192000" cy="6858000"/>
  <p:notesSz cx="6858000" cy="9144000"/>
  <p:embeddedFontLst>
    <p:embeddedFont>
      <p:font typeface="Golos Text" panose="020B0604020202020204" charset="0"/>
      <p:regular r:id="rId22"/>
      <p:bold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Arial Black" panose="020B0A04020102020204" pitchFamily="34" charset="0"/>
      <p:bold r:id="rId28"/>
    </p:embeddedFont>
    <p:embeddedFont>
      <p:font typeface="Golos Text Medium" panose="020B0604020202020204" charset="0"/>
      <p:regular r:id="rId29"/>
    </p:embeddedFont>
    <p:embeddedFont>
      <p:font typeface="Calibri Light" panose="020F0302020204030204" pitchFamily="34" charset="0"/>
      <p:regular r:id="rId30"/>
      <p:italic r:id="rId31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74" userDrawn="1">
          <p15:clr>
            <a:srgbClr val="A4A3A4"/>
          </p15:clr>
        </p15:guide>
        <p15:guide id="2" pos="347" userDrawn="1">
          <p15:clr>
            <a:srgbClr val="A4A3A4"/>
          </p15:clr>
        </p15:guide>
        <p15:guide id="3" orient="horz" pos="459" userDrawn="1">
          <p15:clr>
            <a:srgbClr val="A4A3A4"/>
          </p15:clr>
        </p15:guide>
        <p15:guide id="4" pos="7333" userDrawn="1">
          <p15:clr>
            <a:srgbClr val="A4A3A4"/>
          </p15:clr>
        </p15:guide>
        <p15:guide id="5" pos="3840" userDrawn="1">
          <p15:clr>
            <a:srgbClr val="A4A3A4"/>
          </p15:clr>
        </p15:guide>
        <p15:guide id="6" pos="824" userDrawn="1">
          <p15:clr>
            <a:srgbClr val="A4A3A4"/>
          </p15:clr>
        </p15:guide>
        <p15:guide id="7" orient="horz" pos="2160" userDrawn="1">
          <p15:clr>
            <a:srgbClr val="A4A3A4"/>
          </p15:clr>
        </p15:guide>
        <p15:guide id="8" orient="horz" pos="867" userDrawn="1">
          <p15:clr>
            <a:srgbClr val="A4A3A4"/>
          </p15:clr>
        </p15:guide>
        <p15:guide id="9" pos="429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E00"/>
    <a:srgbClr val="7154C6"/>
    <a:srgbClr val="E6E6E6"/>
    <a:srgbClr val="463B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>
        <p:guide orient="horz" pos="3974"/>
        <p:guide pos="347"/>
        <p:guide orient="horz" pos="459"/>
        <p:guide pos="7333"/>
        <p:guide pos="3840"/>
        <p:guide pos="824"/>
        <p:guide orient="horz" pos="2160"/>
        <p:guide orient="horz" pos="867"/>
        <p:guide pos="429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7B8983-7A29-41A3-95D0-47FC23D6AE72}" type="datetimeFigureOut">
              <a:rPr lang="ru-RU" smtClean="0"/>
              <a:t>10.10.2024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19C8F0-A855-425F-9B68-94EAD3EF2A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95594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9C8F0-A855-425F-9B68-94EAD3EF2AB6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8437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D65A8-702F-4595-BC66-FD7CE2FC536B}" type="datetimeFigureOut">
              <a:rPr lang="ru-RU" smtClean="0"/>
              <a:t>10.10.2024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3D04A-7E89-402A-874E-77D553104B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2048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D65A8-702F-4595-BC66-FD7CE2FC536B}" type="datetimeFigureOut">
              <a:rPr lang="ru-RU" smtClean="0"/>
              <a:t>10.10.2024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3D04A-7E89-402A-874E-77D553104B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6271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D65A8-702F-4595-BC66-FD7CE2FC536B}" type="datetimeFigureOut">
              <a:rPr lang="ru-RU" smtClean="0"/>
              <a:t>10.10.2024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3D04A-7E89-402A-874E-77D553104B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3940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D65A8-702F-4595-BC66-FD7CE2FC536B}" type="datetimeFigureOut">
              <a:rPr lang="ru-RU" smtClean="0"/>
              <a:t>10.10.2024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3D04A-7E89-402A-874E-77D553104B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1972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D65A8-702F-4595-BC66-FD7CE2FC536B}" type="datetimeFigureOut">
              <a:rPr lang="ru-RU" smtClean="0"/>
              <a:t>10.10.2024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3D04A-7E89-402A-874E-77D553104B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4847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D65A8-702F-4595-BC66-FD7CE2FC536B}" type="datetimeFigureOut">
              <a:rPr lang="ru-RU" smtClean="0"/>
              <a:t>10.10.2024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3D04A-7E89-402A-874E-77D553104B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6819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D65A8-702F-4595-BC66-FD7CE2FC536B}" type="datetimeFigureOut">
              <a:rPr lang="ru-RU" smtClean="0"/>
              <a:t>10.10.2024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3D04A-7E89-402A-874E-77D553104B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6860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D65A8-702F-4595-BC66-FD7CE2FC536B}" type="datetimeFigureOut">
              <a:rPr lang="ru-RU" smtClean="0"/>
              <a:t>10.10.2024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3D04A-7E89-402A-874E-77D553104B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9881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D65A8-702F-4595-BC66-FD7CE2FC536B}" type="datetimeFigureOut">
              <a:rPr lang="ru-RU" smtClean="0"/>
              <a:t>10.10.2024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3D04A-7E89-402A-874E-77D553104B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0748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D65A8-702F-4595-BC66-FD7CE2FC536B}" type="datetimeFigureOut">
              <a:rPr lang="ru-RU" smtClean="0"/>
              <a:t>10.10.2024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3D04A-7E89-402A-874E-77D553104B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366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D65A8-702F-4595-BC66-FD7CE2FC536B}" type="datetimeFigureOut">
              <a:rPr lang="ru-RU" smtClean="0"/>
              <a:t>10.10.2024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3D04A-7E89-402A-874E-77D553104B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8756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7000">
              <a:srgbClr val="FFC0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9D65A8-702F-4595-BC66-FD7CE2FC536B}" type="datetimeFigureOut">
              <a:rPr lang="ru-RU" smtClean="0"/>
              <a:t>10.10.2024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63D04A-7E89-402A-874E-77D553104B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3626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epos@iro.perm.ru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onlinetestpad.com/u5z45zx6axz6i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22405" y="2123440"/>
            <a:ext cx="9997440" cy="2213918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smtClean="0">
                <a:latin typeface="Arial Black" panose="020B0A04020102020204" pitchFamily="34" charset="0"/>
                <a:ea typeface="Golos Text Medium" panose="020B0604020202020204" charset="0"/>
              </a:rPr>
              <a:t>ВЕБИНАР «Комплексные  итоговые  работы:</a:t>
            </a:r>
            <a:r>
              <a:rPr lang="ru-RU" sz="2400" b="1" kern="100" dirty="0" smtClean="0">
                <a:effectLst/>
                <a:latin typeface="Arial Black" panose="020B0A04020102020204" pitchFamily="34" charset="0"/>
                <a:ea typeface="Golos Text Medium" panose="020B0604020202020204" charset="0"/>
                <a:cs typeface="Arial" panose="020B0604020202020204" pitchFamily="34" charset="0"/>
              </a:rPr>
              <a:t> требования,  условия,  содержание»</a:t>
            </a:r>
            <a:br>
              <a:rPr lang="ru-RU" sz="2400" b="1" kern="100" dirty="0" smtClean="0">
                <a:effectLst/>
                <a:latin typeface="Arial Black" panose="020B0A04020102020204" pitchFamily="34" charset="0"/>
                <a:ea typeface="Golos Text Medium" panose="020B0604020202020204" charset="0"/>
                <a:cs typeface="Arial" panose="020B0604020202020204" pitchFamily="34" charset="0"/>
              </a:rPr>
            </a:br>
            <a:r>
              <a:rPr lang="ru-RU" sz="2400" b="1" kern="100" dirty="0" smtClean="0">
                <a:latin typeface="Arial Black" panose="020B0A04020102020204" pitchFamily="34" charset="0"/>
                <a:ea typeface="Golos Text Medium" panose="020B0604020202020204" charset="0"/>
                <a:cs typeface="Arial" panose="020B0604020202020204" pitchFamily="34" charset="0"/>
              </a:rPr>
              <a:t>( в рамках  реализации ФАОП и  ФГОС  образования  обучающихся   с  умственной отсталостью</a:t>
            </a:r>
            <a:br>
              <a:rPr lang="ru-RU" sz="2400" b="1" kern="100" dirty="0" smtClean="0">
                <a:latin typeface="Arial Black" panose="020B0A04020102020204" pitchFamily="34" charset="0"/>
                <a:ea typeface="Golos Text Medium" panose="020B0604020202020204" charset="0"/>
                <a:cs typeface="Arial" panose="020B0604020202020204" pitchFamily="34" charset="0"/>
              </a:rPr>
            </a:br>
            <a:r>
              <a:rPr lang="ru-RU" sz="2400" b="1" kern="100" dirty="0" smtClean="0">
                <a:latin typeface="Arial Black" panose="020B0A04020102020204" pitchFamily="34" charset="0"/>
                <a:ea typeface="Golos Text Medium" panose="020B0604020202020204" charset="0"/>
                <a:cs typeface="Arial" panose="020B0604020202020204" pitchFamily="34" charset="0"/>
              </a:rPr>
              <a:t>( интеллектуальными  нарушениями)</a:t>
            </a:r>
            <a:endParaRPr lang="ru-RU" sz="2400" b="1" kern="100" dirty="0">
              <a:effectLst/>
              <a:latin typeface="Arial Black" panose="020B0A04020102020204" pitchFamily="34" charset="0"/>
              <a:ea typeface="Golos Text Medium" panose="020B060402020202020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63561" y="4473677"/>
            <a:ext cx="10677577" cy="1839441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ru-RU" sz="1800" b="1" dirty="0" smtClean="0">
                <a:latin typeface="Golos Text" panose="020B0503020202020204" pitchFamily="34" charset="-52"/>
                <a:cs typeface="Golos Text" panose="020B0503020202020204" pitchFamily="34" charset="-52"/>
              </a:rPr>
              <a:t> </a:t>
            </a:r>
            <a:r>
              <a:rPr lang="ru-RU" sz="1800" b="1" dirty="0" smtClean="0">
                <a:latin typeface="Arial Black" panose="020B0A04020102020204" pitchFamily="34" charset="0"/>
                <a:cs typeface="Golos Text" panose="020B0503020202020204" pitchFamily="34" charset="-52"/>
              </a:rPr>
              <a:t>А. Г. Перетягина,  старший научный  сотрудник  отдела воспитания  и социализации ГАУ ДПО «ИРО ПК»</a:t>
            </a:r>
            <a:endParaRPr lang="ru-RU" sz="1800" b="1" dirty="0">
              <a:latin typeface="Arial Black" panose="020B0A04020102020204" pitchFamily="34" charset="0"/>
              <a:cs typeface="Golos Text" panose="020B0503020202020204" pitchFamily="34" charset="-52"/>
            </a:endParaRPr>
          </a:p>
          <a:p>
            <a:pPr algn="r">
              <a:lnSpc>
                <a:spcPct val="120000"/>
              </a:lnSpc>
            </a:pPr>
            <a:r>
              <a:rPr lang="en-US" sz="1800" b="1" dirty="0" smtClean="0">
                <a:latin typeface="Arial Black" panose="020B0A04020102020204" pitchFamily="34" charset="0"/>
                <a:cs typeface="Golos Text" panose="020B0503020202020204" pitchFamily="34" charset="-52"/>
              </a:rPr>
              <a:t>10</a:t>
            </a:r>
            <a:r>
              <a:rPr lang="ru-RU" sz="1800" b="1" dirty="0" smtClean="0">
                <a:latin typeface="Arial Black" panose="020B0A04020102020204" pitchFamily="34" charset="0"/>
                <a:cs typeface="Golos Text" panose="020B0503020202020204" pitchFamily="34" charset="-52"/>
              </a:rPr>
              <a:t>.</a:t>
            </a:r>
            <a:r>
              <a:rPr lang="en-US" sz="1800" b="1" dirty="0" smtClean="0">
                <a:latin typeface="Arial Black" panose="020B0A04020102020204" pitchFamily="34" charset="0"/>
                <a:cs typeface="Golos Text" panose="020B0503020202020204" pitchFamily="34" charset="-52"/>
              </a:rPr>
              <a:t>10</a:t>
            </a:r>
            <a:r>
              <a:rPr lang="ru-RU" sz="1800" b="1" dirty="0" smtClean="0">
                <a:latin typeface="Arial Black" panose="020B0A04020102020204" pitchFamily="34" charset="0"/>
                <a:cs typeface="Golos Text" panose="020B0503020202020204" pitchFamily="34" charset="-52"/>
              </a:rPr>
              <a:t>.2024</a:t>
            </a:r>
            <a:r>
              <a:rPr lang="ru-RU" sz="1800" b="1" dirty="0">
                <a:latin typeface="Arial Black" panose="020B0A04020102020204" pitchFamily="34" charset="0"/>
                <a:cs typeface="Golos Text" panose="020B0503020202020204" pitchFamily="34" charset="-52"/>
              </a:rPr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8295" y="116087"/>
            <a:ext cx="1983571" cy="108151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682" y="116087"/>
            <a:ext cx="3748420" cy="1111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993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>
            <a:extLst>
              <a:ext uri="{FF2B5EF4-FFF2-40B4-BE49-F238E27FC236}">
                <a16:creationId xmlns:a16="http://schemas.microsoft.com/office/drawing/2014/main" xmlns="" id="{5FF7368A-9808-9487-9E48-47C5D1C2C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3956" y="87683"/>
            <a:ext cx="8292230" cy="751562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2200" b="1" u="sng" dirty="0" smtClean="0">
                <a:cs typeface="Times New Roman" panose="02020603050405020304" pitchFamily="18" charset="0"/>
              </a:rPr>
              <a:t/>
            </a:r>
            <a:br>
              <a:rPr lang="ru-RU" altLang="ru-RU" sz="2200" b="1" u="sng" dirty="0" smtClean="0">
                <a:cs typeface="Times New Roman" panose="02020603050405020304" pitchFamily="18" charset="0"/>
              </a:rPr>
            </a:br>
            <a:r>
              <a:rPr lang="ru-RU" altLang="ru-RU" sz="2200" b="1" u="sng" dirty="0">
                <a:cs typeface="Times New Roman" panose="02020603050405020304" pitchFamily="18" charset="0"/>
              </a:rPr>
              <a:t/>
            </a:r>
            <a:br>
              <a:rPr lang="ru-RU" altLang="ru-RU" sz="2200" b="1" u="sng" dirty="0">
                <a:cs typeface="Times New Roman" panose="02020603050405020304" pitchFamily="18" charset="0"/>
              </a:rPr>
            </a:br>
            <a:r>
              <a:rPr lang="ru-RU" altLang="ru-RU" sz="1800" b="1" u="sng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Организационно-технологическое  обеспечение</a:t>
            </a:r>
            <a:br>
              <a:rPr lang="ru-RU" altLang="ru-RU" sz="1800" b="1" u="sng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</a:br>
            <a:r>
              <a:rPr lang="ru-RU" altLang="ru-RU" sz="1800" b="1" u="sng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тестирования  в  режиме  </a:t>
            </a:r>
            <a:r>
              <a:rPr lang="en-US" altLang="ru-RU" sz="1800" b="1" u="sng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on-lain</a:t>
            </a:r>
            <a:br>
              <a:rPr lang="en-US" altLang="ru-RU" sz="1800" b="1" u="sng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</a:br>
            <a:r>
              <a:rPr lang="en-US" altLang="ru-RU" sz="1800" b="1" u="sng" dirty="0"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ru-RU" sz="1800" b="1" u="sng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c</a:t>
            </a:r>
            <a:r>
              <a:rPr lang="ru-RU" altLang="ru-RU" sz="1800" b="1" u="sng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ru-RU" sz="1800" b="1" u="sng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14 </a:t>
            </a:r>
            <a:r>
              <a:rPr lang="ru-RU" altLang="ru-RU" sz="1800" b="1" u="sng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октября  по  18  октября 2024  года в ОО Пермского края </a:t>
            </a:r>
            <a:r>
              <a:rPr lang="ru-RU" altLang="ru-RU" sz="1800" b="1" u="sng" dirty="0">
                <a:latin typeface="Arial Black" panose="020B0A04020102020204" pitchFamily="34" charset="0"/>
                <a:cs typeface="Times New Roman" panose="02020603050405020304" pitchFamily="18" charset="0"/>
              </a:rPr>
              <a:t/>
            </a:r>
            <a:br>
              <a:rPr lang="ru-RU" altLang="ru-RU" sz="1800" b="1" u="sng" dirty="0">
                <a:latin typeface="Arial Black" panose="020B0A04020102020204" pitchFamily="34" charset="0"/>
                <a:cs typeface="Times New Roman" panose="02020603050405020304" pitchFamily="18" charset="0"/>
              </a:rPr>
            </a:br>
            <a:r>
              <a:rPr lang="en-US" altLang="ru-RU" sz="2400" b="1" dirty="0" smtClean="0">
                <a:solidFill>
                  <a:schemeClr val="accent4"/>
                </a:solidFill>
                <a:cs typeface="Times New Roman" panose="02020603050405020304" pitchFamily="18" charset="0"/>
              </a:rPr>
              <a:t>III </a:t>
            </a:r>
            <a:r>
              <a:rPr lang="ru-RU" altLang="ru-RU" sz="2400" b="1" dirty="0">
                <a:solidFill>
                  <a:schemeClr val="accent4"/>
                </a:solidFill>
                <a:cs typeface="Times New Roman" panose="02020603050405020304" pitchFamily="18" charset="0"/>
              </a:rPr>
              <a:t>Всероссийская научно-практическая конференция</a:t>
            </a:r>
            <a:r>
              <a:rPr lang="ru-RU" altLang="ru-RU" sz="2400" dirty="0">
                <a:solidFill>
                  <a:schemeClr val="accent4"/>
                </a:solidFill>
                <a:cs typeface="Times New Roman" panose="02020603050405020304" pitchFamily="18" charset="0"/>
              </a:rPr>
              <a:t/>
            </a:r>
            <a:br>
              <a:rPr lang="ru-RU" altLang="ru-RU" sz="2400" dirty="0">
                <a:solidFill>
                  <a:schemeClr val="accent4"/>
                </a:solidFill>
                <a:cs typeface="Times New Roman" panose="02020603050405020304" pitchFamily="18" charset="0"/>
              </a:rPr>
            </a:br>
            <a:r>
              <a:rPr lang="ru-RU" altLang="ru-RU" sz="2400" b="1" dirty="0">
                <a:solidFill>
                  <a:schemeClr val="accent4"/>
                </a:solidFill>
                <a:cs typeface="Times New Roman" panose="02020603050405020304" pitchFamily="18" charset="0"/>
              </a:rPr>
              <a:t>«Открытый мир: объединяем усилия»</a:t>
            </a:r>
            <a:endParaRPr lang="ru-RU" altLang="ru-RU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44C044CB-EAEA-F793-3517-3A3E8D3C3A9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1743654"/>
              </p:ext>
            </p:extLst>
          </p:nvPr>
        </p:nvGraphicFramePr>
        <p:xfrm>
          <a:off x="325676" y="964504"/>
          <a:ext cx="11599101" cy="5661763"/>
        </p:xfrm>
        <a:graphic>
          <a:graphicData uri="http://schemas.openxmlformats.org/drawingml/2006/table">
            <a:tbl>
              <a:tblPr/>
              <a:tblGrid>
                <a:gridCol w="83427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25636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41743">
                <a:tc>
                  <a:txBody>
                    <a:bodyPr/>
                    <a:lstStyle>
                      <a:lvl1pPr marL="9525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rgbClr val="4D485B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rgbClr val="4D485B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4D485B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rgbClr val="4D485B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rgbClr val="4D485B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rgbClr val="4D485B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rgbClr val="4D485B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rgbClr val="4D485B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rgbClr val="4D485B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9525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Комплексная   итоговая  работа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9525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rgbClr val="4D485B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rgbClr val="4D485B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4D485B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rgbClr val="4D485B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rgbClr val="4D485B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rgbClr val="4D485B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rgbClr val="4D485B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rgbClr val="4D485B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rgbClr val="4D485B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9525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Дата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71419">
                <a:tc>
                  <a:txBody>
                    <a:bodyPr/>
                    <a:lstStyle>
                      <a:lvl1pPr marL="9525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rgbClr val="4D485B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rgbClr val="4D485B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4D485B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rgbClr val="4D485B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rgbClr val="4D485B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rgbClr val="4D485B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rgbClr val="4D485B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rgbClr val="4D485B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rgbClr val="4D485B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9525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Обучающиеся  9 классов, реализующих АООП  образования  обучающихся  с умственной  </a:t>
                      </a:r>
                    </a:p>
                    <a:p>
                      <a:pPr marL="9525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отсталостью( интеллектуальными  нарушениями)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9525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rgbClr val="4D485B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rgbClr val="4D485B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4D485B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rgbClr val="4D485B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rgbClr val="4D485B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rgbClr val="4D485B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rgbClr val="4D485B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rgbClr val="4D485B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rgbClr val="4D485B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9525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14, 16, 18 октября  2024  года  </a:t>
                      </a:r>
                    </a:p>
                    <a:p>
                      <a:pPr marL="9525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10.00-16.00.</a:t>
                      </a:r>
                    </a:p>
                    <a:p>
                      <a:pPr marL="9525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ООО</a:t>
                      </a: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 коррекционные  школы); </a:t>
                      </a: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ОО        </a:t>
                      </a: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 отдельные классы</a:t>
                      </a:r>
                      <a:r>
                        <a:rPr kumimoji="0" lang="en-US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инклюзия)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83549">
                <a:tc>
                  <a:txBody>
                    <a:bodyPr/>
                    <a:lstStyle>
                      <a:lvl1pPr marL="9525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rgbClr val="4D485B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rgbClr val="4D485B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4D485B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rgbClr val="4D485B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rgbClr val="4D485B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rgbClr val="4D485B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rgbClr val="4D485B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rgbClr val="4D485B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rgbClr val="4D485B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9525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Обучающиеся  9 классов, реализующих АООП  образования  обучающихся  с умственной  </a:t>
                      </a:r>
                    </a:p>
                    <a:p>
                      <a:pPr marL="9525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отсталостью( интеллектуальными  нарушениями)</a:t>
                      </a:r>
                    </a:p>
                    <a:p>
                      <a:pPr marL="9525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9525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rgbClr val="4D485B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rgbClr val="4D485B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4D485B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rgbClr val="4D485B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rgbClr val="4D485B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rgbClr val="4D485B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rgbClr val="4D485B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rgbClr val="4D485B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rgbClr val="4D485B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9525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15 октября  2024  года  </a:t>
                      </a:r>
                    </a:p>
                    <a:p>
                      <a:pPr marL="9525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10.00-16.00.</a:t>
                      </a:r>
                    </a:p>
                    <a:p>
                      <a:pPr marL="9525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ОО Пермский   муниципальный  район </a:t>
                      </a:r>
                    </a:p>
                    <a:p>
                      <a:pPr marL="9525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( </a:t>
                      </a: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отдельные классы/инклюзия)</a:t>
                      </a:r>
                    </a:p>
                    <a:p>
                      <a:pPr marL="9525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065052">
                <a:tc>
                  <a:txBody>
                    <a:bodyPr/>
                    <a:lstStyle>
                      <a:lvl1pPr marL="9525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rgbClr val="4D485B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rgbClr val="4D485B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4D485B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rgbClr val="4D485B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rgbClr val="4D485B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rgbClr val="4D485B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rgbClr val="4D485B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rgbClr val="4D485B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rgbClr val="4D485B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9525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Обучающиеся  9 классов, реализующих АООП  образования  обучающихся  с умственной  </a:t>
                      </a:r>
                    </a:p>
                    <a:p>
                      <a:pPr marL="9525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отсталостью   (интеллектуальными  нарушениями),  в том числе  с сочетанной  патологией (НОДА, сенсорные  нарушения, РАС)</a:t>
                      </a:r>
                    </a:p>
                    <a:p>
                      <a:pPr marL="9525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9525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rgbClr val="4D485B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rgbClr val="4D485B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4D485B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rgbClr val="4D485B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rgbClr val="4D485B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rgbClr val="4D485B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rgbClr val="4D485B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rgbClr val="4D485B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rgbClr val="4D485B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9525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17 октября  2024  года  </a:t>
                      </a:r>
                    </a:p>
                    <a:p>
                      <a:pPr marL="9525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10.00-16.00.</a:t>
                      </a:r>
                    </a:p>
                    <a:p>
                      <a:pPr marL="9525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ООО( коррекционные  школы); ОО        ( отдельные классы/инклюзия)</a:t>
                      </a:r>
                    </a:p>
                    <a:p>
                      <a:pPr marL="9525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+++</a:t>
                      </a:r>
                    </a:p>
                    <a:p>
                      <a:pPr marL="9525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КГБОУ ПК «Общеобразовательная  школа-интернат  Пермского края»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9886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Arial Black" panose="020B0A04020102020204" pitchFamily="34" charset="0"/>
              </a:rPr>
              <a:t>Требования  к  тестированию</a:t>
            </a:r>
            <a:endParaRPr lang="ru-RU" b="1" dirty="0"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Результаты тестирования (обобщённые) будут размещены на портале  «Сообщество педагогов Пермского края» вкладка «Дети с ОВЗ» не позднее 05 ноября 2024г. Полную информацию по каждой образовательной организации можно получить </a:t>
            </a:r>
            <a:endParaRPr lang="ru-RU" dirty="0" smtClean="0"/>
          </a:p>
          <a:p>
            <a:r>
              <a:rPr lang="ru-RU" dirty="0" smtClean="0"/>
              <a:t>по </a:t>
            </a:r>
            <a:r>
              <a:rPr lang="ru-RU" dirty="0"/>
              <a:t>электронной почте: </a:t>
            </a:r>
            <a:r>
              <a:rPr lang="ru-RU" b="1" dirty="0" smtClean="0">
                <a:solidFill>
                  <a:srgbClr val="FF0000"/>
                </a:solidFill>
              </a:rPr>
              <a:t>arinaperetyagina@mail.ru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27755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50862" y="2365634"/>
            <a:ext cx="3420000" cy="3943091"/>
          </a:xfrm>
          <a:prstGeom prst="rect">
            <a:avLst/>
          </a:prstGeom>
          <a:noFill/>
          <a:ln w="9525">
            <a:solidFill>
              <a:srgbClr val="7154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563" algn="ctr"/>
            <a:endParaRPr lang="ru-RU" dirty="0">
              <a:solidFill>
                <a:srgbClr val="FF7E00"/>
              </a:solidFill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8EFCA11E-EADE-55E1-D447-ED1209D3A49B}"/>
              </a:ext>
            </a:extLst>
          </p:cNvPr>
          <p:cNvSpPr txBox="1">
            <a:spLocks/>
          </p:cNvSpPr>
          <p:nvPr/>
        </p:nvSpPr>
        <p:spPr>
          <a:xfrm>
            <a:off x="929481" y="33416"/>
            <a:ext cx="10072816" cy="20899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u="sng" dirty="0">
                <a:latin typeface="Arial Black" panose="020B0A04020102020204" pitchFamily="34" charset="0"/>
                <a:ea typeface="Times New Roman" panose="02020603050405020304" pitchFamily="18" charset="0"/>
              </a:rPr>
              <a:t>Нормативно-правовые  аспекты   организации  итоговой  аттестации  обучающихся 9 классов,  реализующих АООП  образования  обучающихся  с умственной  отсталостью( интеллектуальными  нарушениями),  в том числе  с  сочетанной  патологией развития в требованиях ФГОС  и  ФАОП  в   2024-2025  учебном  году</a:t>
            </a:r>
            <a:endParaRPr lang="ru-RU" sz="1800" b="1" u="sng" dirty="0">
              <a:effectLst/>
              <a:latin typeface="Arial Black" panose="020B0A040201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5874B61-9408-26AA-B593-F06C02572BCD}"/>
              </a:ext>
            </a:extLst>
          </p:cNvPr>
          <p:cNvSpPr txBox="1"/>
          <p:nvPr/>
        </p:nvSpPr>
        <p:spPr>
          <a:xfrm>
            <a:off x="550862" y="1376363"/>
            <a:ext cx="11090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4"/>
                </a:solidFill>
                <a:latin typeface="Golos Text" panose="020B0503020202020204" pitchFamily="34" charset="0"/>
                <a:ea typeface="Golos Text" panose="020B0503020202020204" pitchFamily="34" charset="0"/>
              </a:rPr>
              <a:t>г</a:t>
            </a:r>
            <a:r>
              <a:rPr lang="ru-RU" sz="2400" b="1" dirty="0">
                <a:solidFill>
                  <a:schemeClr val="accent4"/>
                </a:solidFill>
                <a:latin typeface="Golos Text" panose="020B0503020202020204" pitchFamily="34" charset="0"/>
                <a:ea typeface="Golos Text" panose="020B0503020202020204" pitchFamily="34" charset="0"/>
              </a:rPr>
              <a:t>.  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xmlns="" id="{B14C76D0-D0B8-F123-C2AF-B351B49293B7}"/>
              </a:ext>
            </a:extLst>
          </p:cNvPr>
          <p:cNvCxnSpPr/>
          <p:nvPr/>
        </p:nvCxnSpPr>
        <p:spPr>
          <a:xfrm>
            <a:off x="929481" y="3046184"/>
            <a:ext cx="710476" cy="0"/>
          </a:xfrm>
          <a:prstGeom prst="line">
            <a:avLst/>
          </a:prstGeom>
          <a:ln w="28575">
            <a:solidFill>
              <a:srgbClr val="FF7E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557C48DF-37C5-8AB0-5C3F-BFCAF4BEC2F6}"/>
              </a:ext>
            </a:extLst>
          </p:cNvPr>
          <p:cNvSpPr/>
          <p:nvPr/>
        </p:nvSpPr>
        <p:spPr>
          <a:xfrm>
            <a:off x="8221137" y="2365634"/>
            <a:ext cx="3420000" cy="3943091"/>
          </a:xfrm>
          <a:prstGeom prst="rect">
            <a:avLst/>
          </a:prstGeom>
          <a:noFill/>
          <a:ln w="9525">
            <a:solidFill>
              <a:srgbClr val="7154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563" algn="ctr"/>
            <a:endParaRPr lang="ru-RU" dirty="0">
              <a:solidFill>
                <a:srgbClr val="FF7E00"/>
              </a:solidFill>
            </a:endParaRP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xmlns="" id="{AB22AACF-971E-2174-3A67-C187F4FA799C}"/>
              </a:ext>
            </a:extLst>
          </p:cNvPr>
          <p:cNvCxnSpPr/>
          <p:nvPr/>
        </p:nvCxnSpPr>
        <p:spPr>
          <a:xfrm>
            <a:off x="8599756" y="3046184"/>
            <a:ext cx="710476" cy="0"/>
          </a:xfrm>
          <a:prstGeom prst="line">
            <a:avLst/>
          </a:prstGeom>
          <a:ln w="28575">
            <a:solidFill>
              <a:srgbClr val="FF7E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B98F5C91-1544-5FCD-BE84-7290A032215B}"/>
              </a:ext>
            </a:extLst>
          </p:cNvPr>
          <p:cNvSpPr/>
          <p:nvPr/>
        </p:nvSpPr>
        <p:spPr>
          <a:xfrm>
            <a:off x="4349481" y="2365634"/>
            <a:ext cx="3420000" cy="3943091"/>
          </a:xfrm>
          <a:prstGeom prst="rect">
            <a:avLst/>
          </a:prstGeom>
          <a:noFill/>
          <a:ln w="9525">
            <a:solidFill>
              <a:srgbClr val="7154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563" algn="ctr"/>
            <a:endParaRPr lang="ru-RU" dirty="0">
              <a:solidFill>
                <a:srgbClr val="FF7E00"/>
              </a:solidFill>
            </a:endParaRP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xmlns="" id="{D5F09AE3-E4B4-605A-5E46-6413B29DD76F}"/>
              </a:ext>
            </a:extLst>
          </p:cNvPr>
          <p:cNvCxnSpPr/>
          <p:nvPr/>
        </p:nvCxnSpPr>
        <p:spPr>
          <a:xfrm>
            <a:off x="4728100" y="3046184"/>
            <a:ext cx="710476" cy="0"/>
          </a:xfrm>
          <a:prstGeom prst="line">
            <a:avLst/>
          </a:prstGeom>
          <a:ln w="28575">
            <a:solidFill>
              <a:srgbClr val="FF7E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5716" y="2466113"/>
            <a:ext cx="1375494" cy="201291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5457" y="3119148"/>
            <a:ext cx="2084439" cy="294735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8754" y="4210383"/>
            <a:ext cx="1475396" cy="193768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54718" y="3119149"/>
            <a:ext cx="1232671" cy="189922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31137" y="4592825"/>
            <a:ext cx="1286538" cy="155524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2009" y="3176326"/>
            <a:ext cx="1494559" cy="1945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0497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335" y="237994"/>
            <a:ext cx="11307117" cy="6338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2984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259" y="225468"/>
            <a:ext cx="116439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</a:t>
            </a:r>
            <a:r>
              <a:rPr lang="ru-RU" b="1" dirty="0" smtClean="0">
                <a:latin typeface="Arial Black" panose="020B0A04020102020204" pitchFamily="34" charset="0"/>
              </a:rPr>
              <a:t>Извлечения  из  ФГОС  образования  обучающихся  с умственной  отсталостью   и ФАОП «Система </a:t>
            </a:r>
            <a:r>
              <a:rPr lang="ru-RU" b="1" dirty="0">
                <a:latin typeface="Arial Black" panose="020B0A04020102020204" pitchFamily="34" charset="0"/>
              </a:rPr>
              <a:t>оценки достижения обучающимися с умственной отсталостью планируемых результатов освоения ФАООП УО  </a:t>
            </a:r>
            <a:r>
              <a:rPr lang="ru-RU" b="1" dirty="0" smtClean="0">
                <a:latin typeface="Arial Black" panose="020B0A04020102020204" pitchFamily="34" charset="0"/>
              </a:rPr>
              <a:t>(</a:t>
            </a:r>
            <a:r>
              <a:rPr lang="ru-RU" b="1" dirty="0">
                <a:latin typeface="Arial Black" panose="020B0A04020102020204" pitchFamily="34" charset="0"/>
              </a:rPr>
              <a:t>вариант 1</a:t>
            </a:r>
            <a:r>
              <a:rPr lang="ru-RU" b="1" dirty="0" smtClean="0">
                <a:latin typeface="Arial Black" panose="020B0A04020102020204" pitchFamily="34" charset="0"/>
              </a:rPr>
              <a:t>)»</a:t>
            </a:r>
            <a:endParaRPr lang="ru-RU" b="1" dirty="0">
              <a:latin typeface="Arial Black" panose="020B0A040201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4465" y="1966452"/>
            <a:ext cx="11237057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«…….Усвоенные </a:t>
            </a:r>
            <a:r>
              <a:rPr lang="ru-RU" sz="2400" dirty="0"/>
              <a:t>предметные результаты могут быть оценены с точки зрения достоверности как "верные" или "неверные".</a:t>
            </a:r>
          </a:p>
          <a:p>
            <a:r>
              <a:rPr lang="ru-RU" sz="2400" dirty="0"/>
              <a:t>Критерий "верно" и (или) "неверно" (правильность выполнения задания) свидетельствует о частотности допущения тех или иных ошибок, возможных причинах их появления, способах их предупреждения или преодоления. По критерию полноты предметные результаты могут оцениваться как полные, частично полные и неполные. Самостоятельность выполнения заданий оценивается с позиции наличия и (или) отсутствия помощи и ее видов: задание выполнено полностью самостоятельно; выполнено по словесной инструкции; выполнено с опорой на образец; задание не выполнено при оказании различных видов </a:t>
            </a:r>
            <a:r>
              <a:rPr lang="ru-RU" sz="2400" dirty="0" smtClean="0"/>
              <a:t>помощи»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0213208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333" y="165801"/>
            <a:ext cx="11511419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Результаты </a:t>
            </a:r>
            <a:r>
              <a:rPr lang="ru-RU" sz="2800" dirty="0"/>
              <a:t>овладения АООП выявляются в ходе выполнения обучающимися разных видов заданий, требующих верного решения:</a:t>
            </a:r>
          </a:p>
          <a:p>
            <a:r>
              <a:rPr lang="ru-RU" sz="2800" dirty="0"/>
              <a:t>по способу предъявления (устные, письменные, практические);</a:t>
            </a:r>
          </a:p>
          <a:p>
            <a:r>
              <a:rPr lang="ru-RU" sz="2800" dirty="0"/>
              <a:t>по характеру выполнения (репродуктивные, продуктивные, творческие).</a:t>
            </a:r>
          </a:p>
          <a:p>
            <a:r>
              <a:rPr lang="ru-RU" sz="2800" dirty="0"/>
              <a:t>При этом, чем больше верно выполненных заданий к общему объему, тем выше показатель надежности полученных результатов, что дает основание оценивать их как "удовлетворительные", "хорошие", "очень хорошие" (отличные).</a:t>
            </a:r>
          </a:p>
          <a:p>
            <a:r>
              <a:rPr lang="ru-RU" sz="2800" dirty="0"/>
              <a:t>В текущей оценочной деятельности целесообразно соотносить результаты, продемонстрированные учеником, с оценками типа:</a:t>
            </a:r>
          </a:p>
          <a:p>
            <a:r>
              <a:rPr lang="ru-RU" sz="2800" b="1" dirty="0">
                <a:solidFill>
                  <a:srgbClr val="FF0000"/>
                </a:solidFill>
              </a:rPr>
              <a:t>"удовлетворительно" (зачет)</a:t>
            </a:r>
            <a:r>
              <a:rPr lang="ru-RU" sz="2800" dirty="0"/>
              <a:t>, если обучающиеся верно выполняют от </a:t>
            </a:r>
            <a:r>
              <a:rPr lang="ru-RU" sz="2800" b="1" u="sng" dirty="0">
                <a:solidFill>
                  <a:srgbClr val="FF0000"/>
                </a:solidFill>
              </a:rPr>
              <a:t>35% до 50% </a:t>
            </a:r>
            <a:r>
              <a:rPr lang="ru-RU" sz="2800" dirty="0"/>
              <a:t>заданий;</a:t>
            </a:r>
          </a:p>
          <a:p>
            <a:r>
              <a:rPr lang="ru-RU" sz="2800" b="1" dirty="0">
                <a:solidFill>
                  <a:srgbClr val="FF0000"/>
                </a:solidFill>
              </a:rPr>
              <a:t>"хорошо" </a:t>
            </a:r>
            <a:r>
              <a:rPr lang="ru-RU" sz="2800" dirty="0"/>
              <a:t>- от </a:t>
            </a:r>
            <a:r>
              <a:rPr lang="ru-RU" sz="2800" b="1" u="sng" dirty="0">
                <a:solidFill>
                  <a:srgbClr val="FF0000"/>
                </a:solidFill>
              </a:rPr>
              <a:t>51% до 65% </a:t>
            </a:r>
            <a:r>
              <a:rPr lang="ru-RU" sz="2800" dirty="0"/>
              <a:t>заданий.</a:t>
            </a:r>
          </a:p>
          <a:p>
            <a:r>
              <a:rPr lang="ru-RU" sz="2800" b="1" dirty="0">
                <a:solidFill>
                  <a:srgbClr val="FF0000"/>
                </a:solidFill>
              </a:rPr>
              <a:t>"очень хорошо" (отлично) </a:t>
            </a:r>
            <a:r>
              <a:rPr lang="ru-RU" sz="2800" dirty="0"/>
              <a:t>свыше </a:t>
            </a:r>
            <a:r>
              <a:rPr lang="ru-RU" sz="2800" b="1" u="sng" dirty="0">
                <a:solidFill>
                  <a:srgbClr val="FF0000"/>
                </a:solidFill>
              </a:rPr>
              <a:t>65%.</a:t>
            </a:r>
          </a:p>
        </p:txBody>
      </p:sp>
    </p:spTree>
    <p:extLst>
      <p:ext uri="{BB962C8B-B14F-4D97-AF65-F5344CB8AC3E}">
        <p14:creationId xmlns:p14="http://schemas.microsoft.com/office/powerpoint/2010/main" val="19793742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0520" y="250520"/>
            <a:ext cx="11473842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/>
              <a:t>Такой подход не исключает возможности использования традиционной системы отметок по 5-балльной шкале, однако требует уточнения и переосмысления их наполнения. В любом случае, при оценке итоговых предметных результатов следует из всего спектра оценок выбирать такие, которые стимулировали бы учебную и практическую деятельность обучающегося, оказывали бы положительное влияние на формирование жизненных компетенций.</a:t>
            </a:r>
          </a:p>
        </p:txBody>
      </p:sp>
    </p:spTree>
    <p:extLst>
      <p:ext uri="{BB962C8B-B14F-4D97-AF65-F5344CB8AC3E}">
        <p14:creationId xmlns:p14="http://schemas.microsoft.com/office/powerpoint/2010/main" val="9042704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0625" y="275572"/>
            <a:ext cx="11661731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Согласно требованиям Стандарта по завершению реализации АООП проводится итоговая аттестация в форме двух испытаний:</a:t>
            </a:r>
          </a:p>
          <a:p>
            <a:r>
              <a:rPr lang="ru-RU" sz="3200" dirty="0"/>
              <a:t>первое - предполагает комплексную оценку предметных результатов усвоения обучающимися русского языка, чтения (литературного чтения), математики и основ социальной жизни;</a:t>
            </a:r>
          </a:p>
          <a:p>
            <a:r>
              <a:rPr lang="ru-RU" sz="3200" dirty="0"/>
              <a:t>второе - направлено на оценку знаний и умений по выбранному профилю труда.</a:t>
            </a:r>
          </a:p>
          <a:p>
            <a:r>
              <a:rPr lang="ru-RU" sz="3200" dirty="0"/>
              <a:t>Организация самостоятельно разрабатывает содержание и процедуру проведения итоговой аттестации.</a:t>
            </a:r>
          </a:p>
          <a:p>
            <a:pPr algn="ctr"/>
            <a:r>
              <a:rPr lang="ru-RU" sz="3200" b="1" u="sng" dirty="0">
                <a:solidFill>
                  <a:srgbClr val="FF0000"/>
                </a:solidFill>
              </a:rPr>
              <a:t>Результаты итоговой аттестации оцениваются в форме "зачет" и (или) "незачет".</a:t>
            </a:r>
          </a:p>
          <a:p>
            <a:endParaRPr lang="ru-RU" sz="3200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5823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51EEF0C-FDBD-36F7-40E1-1E6B13036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Дорогу осилит идущий!</a:t>
            </a:r>
            <a:endParaRPr lang="ru-RU" dirty="0">
              <a:solidFill>
                <a:schemeClr val="accent4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55E5041-D179-E251-0510-0150F6B782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041" y="365125"/>
            <a:ext cx="10852759" cy="5811838"/>
          </a:xfrm>
        </p:spPr>
        <p:txBody>
          <a:bodyPr>
            <a:normAutofit fontScale="92500"/>
          </a:bodyPr>
          <a:lstStyle/>
          <a:p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sz="1600" b="1" i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ИЗМЕНЕНИЯ в  ФЗ «Об  образовании в РФ» вступят в силу  с 01.03.2025  года</a:t>
            </a:r>
          </a:p>
          <a:p>
            <a:pPr marL="0" indent="0" algn="ctr">
              <a:buNone/>
            </a:pPr>
            <a:r>
              <a:rPr lang="ru-RU" sz="1600" b="1" i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!!!!!! Умственная  отсталость- нарушения   интеллекта!!!!!!!</a:t>
            </a:r>
            <a:endParaRPr lang="ru-RU" sz="1600" b="1" i="1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b="1" dirty="0" smtClean="0"/>
              <a:t>Пакет  комплексной  итоговой  работы для  обучающихся  9 классов  с нарушениями  интеллекта</a:t>
            </a:r>
          </a:p>
          <a:p>
            <a:pPr marL="0" indent="0" algn="ctr">
              <a:buNone/>
            </a:pPr>
            <a:r>
              <a:rPr lang="ru-RU" sz="2400" b="1" i="1" dirty="0" smtClean="0"/>
              <a:t>(в  рамках   реализации ФГОС  образования  обучающихся  с  умственной  отсталостью( интеллектуальными  нарушениями),  </a:t>
            </a:r>
            <a:r>
              <a:rPr lang="en-US" sz="2400" b="1" i="1" dirty="0" smtClean="0"/>
              <a:t>II </a:t>
            </a:r>
            <a:r>
              <a:rPr lang="ru-RU" sz="2400" b="1" i="1" dirty="0" smtClean="0"/>
              <a:t>этап  обучения,  вариант 1)   </a:t>
            </a:r>
            <a:endParaRPr lang="ru-RU" sz="2400" b="1" i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1420" y="856149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9569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32387" y="422787"/>
            <a:ext cx="1073682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latin typeface="Arial Black" panose="020B0A04020102020204" pitchFamily="34" charset="0"/>
              </a:rPr>
              <a:t>Приглашаем к участию в мероприятиях</a:t>
            </a:r>
            <a:r>
              <a:rPr lang="ru-RU" sz="4000" dirty="0" smtClean="0">
                <a:latin typeface="Arial Black" panose="020B0A04020102020204" pitchFamily="34" charset="0"/>
              </a:rPr>
              <a:t>!!!</a:t>
            </a:r>
            <a:endParaRPr lang="ru-RU" sz="4000" dirty="0">
              <a:latin typeface="Arial Black" panose="020B0A04020102020204" pitchFamily="34" charset="0"/>
            </a:endParaRPr>
          </a:p>
          <a:p>
            <a:pPr algn="ctr"/>
            <a:r>
              <a:rPr lang="ru-RU" sz="4000" dirty="0">
                <a:latin typeface="Arial Black" panose="020B0A04020102020204" pitchFamily="34" charset="0"/>
              </a:rPr>
              <a:t>Благодарю за </a:t>
            </a:r>
            <a:r>
              <a:rPr lang="ru-RU" sz="4000" dirty="0" smtClean="0">
                <a:latin typeface="Arial Black" panose="020B0A04020102020204" pitchFamily="34" charset="0"/>
              </a:rPr>
              <a:t>внимание и сотрудничество!!!</a:t>
            </a:r>
            <a:endParaRPr lang="ru-RU" sz="4000" dirty="0">
              <a:latin typeface="Arial Black" panose="020B0A040201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8234" y="3352800"/>
            <a:ext cx="4505131" cy="2846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2015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F528561-7A98-617C-0785-3CB27A337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Arial Black" panose="020B0A04020102020204" pitchFamily="34" charset="0"/>
              </a:rPr>
              <a:t>Программа </a:t>
            </a:r>
            <a:r>
              <a:rPr lang="ru-RU" sz="3200" b="1" dirty="0" err="1" smtClean="0">
                <a:latin typeface="Arial Black" panose="020B0A04020102020204" pitchFamily="34" charset="0"/>
              </a:rPr>
              <a:t>вебинара</a:t>
            </a:r>
            <a:endParaRPr lang="ru-RU" sz="3200" b="1" dirty="0">
              <a:latin typeface="Arial Black" panose="020B0A040201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49976F5-1EC8-76F2-E337-6E29D78DBA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677" y="1239751"/>
            <a:ext cx="11661731" cy="5499252"/>
          </a:xfrm>
        </p:spPr>
        <p:txBody>
          <a:bodyPr>
            <a:normAutofit fontScale="25000" lnSpcReduction="20000"/>
          </a:bodyPr>
          <a:lstStyle/>
          <a:p>
            <a:pPr marL="342900" lvl="0" indent="-342900">
              <a:lnSpc>
                <a:spcPct val="106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7200" b="1" kern="1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Организационно-технологическое  обеспечение   </a:t>
            </a:r>
            <a:r>
              <a:rPr lang="ru-RU" sz="7200" kern="1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проведения  тестирования  обучающихся 9 классов</a:t>
            </a:r>
            <a:r>
              <a:rPr lang="ru-RU" sz="7200" kern="1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, реализующих </a:t>
            </a:r>
            <a:r>
              <a:rPr lang="ru-RU" sz="7200" kern="1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АООП  образования  обучающихся  с умственной  отсталостью( интеллектуальными  нарушениями),  в том числе  с  сочетанной  патологией развития. </a:t>
            </a:r>
            <a:r>
              <a:rPr lang="ru-RU" sz="7200" b="1" kern="1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Родачев</a:t>
            </a:r>
            <a:r>
              <a:rPr lang="ru-RU" sz="7200" b="1" kern="1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Владислав Алексеевич</a:t>
            </a:r>
            <a:r>
              <a:rPr lang="ru-RU" sz="7200" kern="1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, главный  специалист отдела цифровизации  образовательных  систем ГАУ ДПО «ИРО ПК»,  аспирант ПГИК </a:t>
            </a:r>
            <a:endParaRPr lang="en-US" sz="7200" kern="1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6000"/>
              </a:lnSpc>
              <a:spcAft>
                <a:spcPts val="800"/>
              </a:spcAft>
              <a:buNone/>
            </a:pPr>
            <a:r>
              <a:rPr lang="en-US" sz="7200" b="1" kern="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kern="1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ru-RU" sz="7200" b="1" kern="1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т</a:t>
            </a:r>
            <a:r>
              <a:rPr lang="ru-RU" sz="7200" b="1" kern="1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елефон рабочий: 236-79-81;E-mail: rva-ros@iro.perm.ru, </a:t>
            </a:r>
            <a:r>
              <a:rPr lang="ru-RU" sz="7200" b="1" kern="1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epos@iro.perm.ru</a:t>
            </a:r>
            <a:endParaRPr lang="ru-RU" sz="7200" b="1" kern="100" dirty="0" smtClean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6000"/>
              </a:lnSpc>
              <a:spcAft>
                <a:spcPts val="800"/>
              </a:spcAft>
              <a:buNone/>
            </a:pPr>
            <a:r>
              <a:rPr lang="ru-RU" sz="7200" b="1" kern="1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2.</a:t>
            </a:r>
            <a:r>
              <a:rPr lang="ru-RU" sz="7200" b="1" kern="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7200" b="1" kern="1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7200" b="1" kern="1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Нормативно-правовые  аспекты   организаци</a:t>
            </a:r>
            <a:r>
              <a:rPr lang="ru-RU" sz="7200" b="1" kern="100" dirty="0">
                <a:ea typeface="Calibri" panose="020F0502020204030204" pitchFamily="34" charset="0"/>
                <a:cs typeface="Times New Roman" panose="02020603050405020304" pitchFamily="18" charset="0"/>
              </a:rPr>
              <a:t>и</a:t>
            </a:r>
            <a:r>
              <a:rPr lang="ru-RU" sz="7200" b="1" kern="1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7200" kern="1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итоговой  аттестации  обучающихся 9 классов,  реализующих      АООП  образования  обучающихся  с умственной  отсталостью( интеллектуальными  нарушениями),  в том числе  с  сочетанной  патологией развития в требованиях ФГОС  и  ФАОП  в   2024-2025  учебном  году . </a:t>
            </a:r>
            <a:r>
              <a:rPr lang="ru-RU" sz="7200" b="1" kern="1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Перетягина Арина </a:t>
            </a:r>
            <a:r>
              <a:rPr lang="ru-RU" sz="7200" b="1" kern="1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Геннадьевна, </a:t>
            </a:r>
            <a:r>
              <a:rPr lang="ru-RU" sz="7200" kern="1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старший  научный  сотрудник  отдела воспитания  и социализации ГАУ ДПО «ИРО ПК» </a:t>
            </a:r>
            <a:r>
              <a:rPr lang="ru-RU" sz="7200" kern="1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,  старший  преподаватель  кафедры  специальной  педагогики  и психологии  ФБОУ ВО «ПГГПУ»</a:t>
            </a:r>
            <a:endParaRPr lang="en-US" sz="7200" kern="1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6000"/>
              </a:lnSpc>
              <a:spcAft>
                <a:spcPts val="800"/>
              </a:spcAft>
              <a:buNone/>
            </a:pPr>
            <a:r>
              <a:rPr lang="en-US" sz="72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kern="1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ru-RU" sz="7200" kern="1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7200" b="1" kern="1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телефон рабочий: 236-87-75;E-mail: </a:t>
            </a:r>
            <a:r>
              <a:rPr lang="en-US" sz="7200" b="1" kern="1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arinaperetyagina@mail.ru</a:t>
            </a:r>
            <a:r>
              <a:rPr lang="ru-RU" sz="7200" b="1" kern="1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7200" b="1" kern="100" dirty="0" smtClean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6000"/>
              </a:lnSpc>
              <a:spcAft>
                <a:spcPts val="800"/>
              </a:spcAft>
              <a:buAutoNum type="arabicPeriod" startAt="3"/>
            </a:pPr>
            <a:r>
              <a:rPr lang="ru-RU" sz="7200" b="1" kern="1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Содержательные</a:t>
            </a:r>
            <a:r>
              <a:rPr lang="ru-RU" sz="7200" b="1" kern="1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 аспекты   организация  итоговой  аттестации  </a:t>
            </a:r>
            <a:r>
              <a:rPr lang="ru-RU" sz="7200" kern="1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обучающихся 9 классов,  реализующих АООП  образования  обучающихся  с умственной  отсталостью( интеллектуальными  нарушениями),  в том числе  с  сочетанной  патологией развития в требованиях ФГОС  и  ФАОП  в   2024-2025  учебном  году . Перетягина Арина  Геннадьевна, старший  научный  сотрудник  отдела воспитания  и социализации ГАУ ДПО «ИРО ПК» ,  старший  преподаватель  кафедры  специальной  педагогики  и пси</a:t>
            </a:r>
            <a:r>
              <a:rPr lang="ru-RU" sz="8000" kern="1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хологии  ФБОУ ВО «ПГГПУ»</a:t>
            </a:r>
          </a:p>
          <a:p>
            <a:pPr marL="457200" indent="-457200">
              <a:lnSpc>
                <a:spcPct val="106000"/>
              </a:lnSpc>
              <a:spcAft>
                <a:spcPts val="800"/>
              </a:spcAft>
              <a:buAutoNum type="arabicPeriod" startAt="3"/>
            </a:pPr>
            <a:r>
              <a:rPr lang="ru-RU" sz="8000" b="1" kern="1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Индивидуальное  консультирование</a:t>
            </a:r>
            <a:endParaRPr lang="ru-RU" sz="8000" b="1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1568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Arial Black" panose="020B0A04020102020204" pitchFamily="34" charset="0"/>
              </a:rPr>
              <a:t>Нормативные  документы</a:t>
            </a:r>
            <a:endParaRPr lang="ru-RU" b="1" dirty="0"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/>
              <a:t>МИНИСТЕРСТВО ОБРАЗОВАНИЯ И НАУКИ РОССИЙСКОЙ </a:t>
            </a:r>
            <a:r>
              <a:rPr lang="ru-RU" sz="2000" dirty="0" smtClean="0"/>
              <a:t>ФЕДЕРАЦИИ ПРИКАЗ от </a:t>
            </a:r>
            <a:r>
              <a:rPr lang="ru-RU" sz="2000" dirty="0"/>
              <a:t>19 декабря 2014 г. № </a:t>
            </a:r>
            <a:r>
              <a:rPr lang="ru-RU" sz="2000" dirty="0" smtClean="0"/>
              <a:t>1599«ОБ УТВЕРЖДЕНИИ ФЕДЕРАЛЬНОГО </a:t>
            </a:r>
            <a:r>
              <a:rPr lang="ru-RU" sz="2000" dirty="0"/>
              <a:t>ГОСУДАРСТВЕННОГО ОБРАЗОВАТЕЛЬНОГО </a:t>
            </a:r>
            <a:r>
              <a:rPr lang="ru-RU" sz="2000" dirty="0" smtClean="0"/>
              <a:t>СТАНДАРТА ОБРАЗОВАНИЯ </a:t>
            </a:r>
            <a:r>
              <a:rPr lang="ru-RU" sz="2000" dirty="0"/>
              <a:t>ОБУЧАЮЩИХСЯ С УМСТВЕННОЙ </a:t>
            </a:r>
            <a:r>
              <a:rPr lang="ru-RU" sz="2000" dirty="0" smtClean="0"/>
              <a:t>ОТСТАЛОСТЬЮ (ИНТЕЛЛЕКТУАЛЬНЫМИ </a:t>
            </a:r>
            <a:r>
              <a:rPr lang="ru-RU" sz="2000" dirty="0"/>
              <a:t>НАРУШЕНИЯМИ</a:t>
            </a:r>
            <a:r>
              <a:rPr lang="ru-RU" sz="2000" dirty="0" smtClean="0"/>
              <a:t>)»</a:t>
            </a:r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r>
              <a:rPr lang="ru-RU" sz="2000" dirty="0"/>
              <a:t>Приказ Министерства просвещения РФ от 24 ноября 2022 г. № 1026 "Об утверждении федеральной адаптированной основной общеобразовательной программы обучающихся с умственной отсталостью (интеллектуальными нарушениями</a:t>
            </a:r>
            <a:r>
              <a:rPr lang="ru-RU" sz="2000" dirty="0" smtClean="0"/>
              <a:t>)»</a:t>
            </a:r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Письмо </a:t>
            </a:r>
            <a:r>
              <a:rPr lang="ru-RU" sz="2000" dirty="0"/>
              <a:t>Минпросвещения России от 03.06.2021 N </a:t>
            </a:r>
            <a:r>
              <a:rPr lang="ru-RU" sz="2000" dirty="0" smtClean="0"/>
              <a:t>АК-491/07 «О </a:t>
            </a:r>
            <a:r>
              <a:rPr lang="ru-RU" sz="2000" dirty="0"/>
              <a:t>проведении итоговой аттестации» </a:t>
            </a:r>
            <a:r>
              <a:rPr lang="ru-RU" sz="2000" dirty="0" smtClean="0"/>
              <a:t> в данном  документы даны </a:t>
            </a:r>
            <a:r>
              <a:rPr lang="ru-RU" sz="2000" dirty="0"/>
              <a:t>разъяснения о порядке проведения итоговой аттестации для обучающихся с умственной отсталостью </a:t>
            </a:r>
            <a:r>
              <a:rPr lang="ru-RU" sz="2000" dirty="0" smtClean="0"/>
              <a:t> 204-2025 гг.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099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Arial Black" panose="020B0A04020102020204" pitchFamily="34" charset="0"/>
              </a:rPr>
              <a:t>ИТОГОВАЯ АТТЕСТАЦИЯ ( извлечения  из  документа  Минпросвещения  РФ)</a:t>
            </a:r>
            <a:endParaRPr lang="ru-RU" sz="3200" b="1" dirty="0"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«…….Для </a:t>
            </a:r>
            <a:r>
              <a:rPr lang="ru-RU" dirty="0"/>
              <a:t>обучающихся с умственной отсталостью, зачисленных в образовательные организации с 1 сентября 2016 года и получающих образование в соответствии с указанным ФГОС, проведение итоговой аттестации станет обязательным с 2024/25 учебного года. До этого периода Минпросвещения считает целесообразным решение о проведении итоговой аттестации и ее формах принять на уровне образовательной организации по согласованию с региональным органом власти в сфере </a:t>
            </a:r>
            <a:r>
              <a:rPr lang="ru-RU" dirty="0" smtClean="0"/>
              <a:t>образования»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5389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Arial Black" panose="020B0A04020102020204" pitchFamily="34" charset="0"/>
              </a:rPr>
              <a:t>Порядок проведения итоговой</a:t>
            </a:r>
            <a:br>
              <a:rPr lang="ru-RU" b="1" dirty="0">
                <a:latin typeface="Arial Black" panose="020B0A04020102020204" pitchFamily="34" charset="0"/>
              </a:rPr>
            </a:br>
            <a:r>
              <a:rPr lang="ru-RU" b="1" dirty="0">
                <a:latin typeface="Arial Black" panose="020B0A04020102020204" pitchFamily="34" charset="0"/>
              </a:rPr>
              <a:t>аттестации обучающихся с УО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Разработка </a:t>
            </a:r>
            <a:r>
              <a:rPr lang="ru-RU" dirty="0"/>
              <a:t>ОО Положения о порядке проведения итоговой </a:t>
            </a:r>
            <a:r>
              <a:rPr lang="ru-RU" dirty="0" smtClean="0"/>
              <a:t>аттестации в 2024-2025 и последующих  годах.</a:t>
            </a:r>
            <a:endParaRPr lang="ru-RU" dirty="0"/>
          </a:p>
          <a:p>
            <a:r>
              <a:rPr lang="ru-RU" dirty="0" smtClean="0"/>
              <a:t>Определение </a:t>
            </a:r>
            <a:r>
              <a:rPr lang="ru-RU" dirty="0"/>
              <a:t>ОО форм итоговой аттестации</a:t>
            </a:r>
          </a:p>
          <a:p>
            <a:r>
              <a:rPr lang="ru-RU" dirty="0" smtClean="0"/>
              <a:t>Разработка </a:t>
            </a:r>
            <a:r>
              <a:rPr lang="ru-RU" dirty="0"/>
              <a:t>ОО тестов( заданий) </a:t>
            </a:r>
            <a:r>
              <a:rPr lang="ru-RU" dirty="0" smtClean="0"/>
              <a:t>письменных испытаний( пакета  комплексной  итоговой  работы)– для обучающихся </a:t>
            </a:r>
            <a:r>
              <a:rPr lang="ru-RU" dirty="0"/>
              <a:t>с лёгкой УО</a:t>
            </a:r>
          </a:p>
          <a:p>
            <a:r>
              <a:rPr lang="ru-RU" dirty="0" smtClean="0"/>
              <a:t>Разработка </a:t>
            </a:r>
            <a:r>
              <a:rPr lang="ru-RU" dirty="0"/>
              <a:t>заданий для практической работы и собеседования </a:t>
            </a:r>
            <a:r>
              <a:rPr lang="ru-RU" dirty="0" smtClean="0"/>
              <a:t>для обучающихся </a:t>
            </a:r>
            <a:r>
              <a:rPr lang="ru-RU" dirty="0"/>
              <a:t>с умеренной, тяжёлой </a:t>
            </a:r>
            <a:r>
              <a:rPr lang="ru-RU" dirty="0" smtClean="0"/>
              <a:t>УО,  в том числе   неговорящих  детей с  использованием схем,  алгоритмов   в  соответствии  индивидуально-типологических  особенностей  ребенка   </a:t>
            </a:r>
            <a:endParaRPr lang="ru-RU" dirty="0"/>
          </a:p>
          <a:p>
            <a:r>
              <a:rPr lang="ru-RU" dirty="0" smtClean="0"/>
              <a:t>Использование </a:t>
            </a:r>
            <a:r>
              <a:rPr lang="ru-RU" dirty="0"/>
              <a:t>дифференцированных заданий</a:t>
            </a:r>
          </a:p>
        </p:txBody>
      </p:sp>
    </p:spTree>
    <p:extLst>
      <p:ext uri="{BB962C8B-B14F-4D97-AF65-F5344CB8AC3E}">
        <p14:creationId xmlns:p14="http://schemas.microsoft.com/office/powerpoint/2010/main" val="1660376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Arial Black" panose="020B0A04020102020204" pitchFamily="34" charset="0"/>
              </a:rPr>
              <a:t>Комплексная  итоговая  работа  предполагает  определение:</a:t>
            </a:r>
            <a:endParaRPr lang="ru-RU" b="1" dirty="0"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/>
              <a:t>Соответствия </a:t>
            </a:r>
            <a:r>
              <a:rPr lang="ru-RU" dirty="0"/>
              <a:t>знаний выпускников требованиям ФАООП, их глубина </a:t>
            </a:r>
            <a:r>
              <a:rPr lang="ru-RU" dirty="0" smtClean="0"/>
              <a:t>и прочность  по  предметам: </a:t>
            </a:r>
          </a:p>
          <a:p>
            <a:pPr marL="0" indent="0">
              <a:buNone/>
            </a:pPr>
            <a:r>
              <a:rPr lang="ru-RU" dirty="0" smtClean="0"/>
              <a:t>«Русский  язык», «Чтение( литературное  чтение)», «Основы социальной  жизни»- </a:t>
            </a:r>
            <a:r>
              <a:rPr lang="ru-RU" b="1" u="sng" dirty="0" smtClean="0">
                <a:solidFill>
                  <a:srgbClr val="FF0000"/>
                </a:solidFill>
              </a:rPr>
              <a:t> основные </a:t>
            </a:r>
            <a:r>
              <a:rPr lang="ru-RU" dirty="0"/>
              <a:t>;</a:t>
            </a:r>
            <a:r>
              <a:rPr lang="ru-RU" dirty="0" smtClean="0"/>
              <a:t> </a:t>
            </a:r>
          </a:p>
          <a:p>
            <a:pPr marL="0" indent="0">
              <a:buNone/>
            </a:pPr>
            <a:r>
              <a:rPr lang="ru-RU" dirty="0" smtClean="0"/>
              <a:t>«Математика»  не  более 2-х заданий;  </a:t>
            </a:r>
          </a:p>
          <a:p>
            <a:pPr marL="0" indent="0">
              <a:buNone/>
            </a:pPr>
            <a:r>
              <a:rPr lang="ru-RU" dirty="0" smtClean="0"/>
              <a:t>«Мир  истории», «История  Отечества», «Биология», «География» не  более 1-2 заданий  по каждому  предмету. 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«Труд» </a:t>
            </a:r>
            <a:r>
              <a:rPr lang="ru-RU" dirty="0"/>
              <a:t>( </a:t>
            </a:r>
            <a:r>
              <a:rPr lang="ru-RU" dirty="0" smtClean="0"/>
              <a:t>технология) </a:t>
            </a:r>
            <a:r>
              <a:rPr lang="ru-RU" dirty="0"/>
              <a:t>как совокупная оценка – по результатам ответа </a:t>
            </a:r>
            <a:r>
              <a:rPr lang="ru-RU" dirty="0" smtClean="0"/>
              <a:t>и практической работы в  соответствии  профиля  трудового  обучения и особенностей  психофизического  развития   ребенка</a:t>
            </a:r>
            <a:endParaRPr lang="ru-RU" dirty="0"/>
          </a:p>
          <a:p>
            <a:r>
              <a:rPr lang="ru-RU" dirty="0"/>
              <a:t>Учитываются составляющие:</a:t>
            </a:r>
          </a:p>
          <a:p>
            <a:r>
              <a:rPr lang="ru-RU" dirty="0" smtClean="0"/>
              <a:t>Предметно-информационная </a:t>
            </a:r>
            <a:endParaRPr lang="ru-RU" dirty="0"/>
          </a:p>
          <a:p>
            <a:r>
              <a:rPr lang="ru-RU" dirty="0" smtClean="0"/>
              <a:t>Деятельно-коммуникативная</a:t>
            </a:r>
            <a:endParaRPr lang="ru-RU" dirty="0"/>
          </a:p>
          <a:p>
            <a:r>
              <a:rPr lang="ru-RU" dirty="0" smtClean="0"/>
              <a:t>Ценностно-ориентационная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783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Arial Black" panose="020B0A04020102020204" pitchFamily="34" charset="0"/>
              </a:rPr>
              <a:t>Комплексная  итоговая  работа  предполагает  определение: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Умения </a:t>
            </a:r>
            <a:r>
              <a:rPr lang="ru-RU" dirty="0"/>
              <a:t>использовать все группы действий в различных образовательных ситуациях </a:t>
            </a:r>
            <a:r>
              <a:rPr lang="ru-RU" dirty="0" smtClean="0"/>
              <a:t>является показателем </a:t>
            </a:r>
            <a:r>
              <a:rPr lang="ru-RU" dirty="0"/>
              <a:t>их </a:t>
            </a:r>
            <a:r>
              <a:rPr lang="ru-RU" dirty="0" smtClean="0"/>
              <a:t>сформированности.  </a:t>
            </a:r>
          </a:p>
          <a:p>
            <a:pPr marL="0" indent="0" algn="ctr">
              <a:buNone/>
            </a:pPr>
            <a:r>
              <a:rPr lang="ru-RU" dirty="0" smtClean="0"/>
              <a:t>Базовые учебные  действия  </a:t>
            </a:r>
            <a:r>
              <a:rPr lang="ru-RU" dirty="0"/>
              <a:t>обеспечивают становление учебной деятельности ребенка </a:t>
            </a:r>
            <a:r>
              <a:rPr lang="ru-RU" dirty="0" smtClean="0"/>
              <a:t>с умственной </a:t>
            </a:r>
            <a:r>
              <a:rPr lang="ru-RU" dirty="0"/>
              <a:t>отсталостью  </a:t>
            </a:r>
            <a:r>
              <a:rPr lang="ru-RU" dirty="0" smtClean="0"/>
              <a:t>в  основных </a:t>
            </a:r>
            <a:r>
              <a:rPr lang="ru-RU" dirty="0"/>
              <a:t>ее составляющих: </a:t>
            </a:r>
            <a:endParaRPr lang="ru-RU" dirty="0" smtClean="0"/>
          </a:p>
          <a:p>
            <a:pPr marL="0" indent="0" algn="ctr">
              <a:buNone/>
            </a:pPr>
            <a:r>
              <a:rPr lang="ru-RU" b="1" u="sng" dirty="0" smtClean="0">
                <a:solidFill>
                  <a:srgbClr val="FF0000"/>
                </a:solidFill>
              </a:rPr>
              <a:t>познавательной</a:t>
            </a:r>
            <a:r>
              <a:rPr lang="ru-RU" b="1" u="sng" dirty="0">
                <a:solidFill>
                  <a:srgbClr val="FF0000"/>
                </a:solidFill>
              </a:rPr>
              <a:t>, регулятивной, коммуникативной, </a:t>
            </a:r>
            <a:r>
              <a:rPr lang="ru-RU" b="1" u="sng" dirty="0" smtClean="0">
                <a:solidFill>
                  <a:srgbClr val="FF0000"/>
                </a:solidFill>
              </a:rPr>
              <a:t>личностной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/>
              <a:t>Согласно требованиям Стандарта уровень сформированности </a:t>
            </a:r>
            <a:r>
              <a:rPr lang="ru-RU" dirty="0" smtClean="0"/>
              <a:t>базовых учебных действий(БУД) обучающихся с умственной </a:t>
            </a:r>
            <a:r>
              <a:rPr lang="ru-RU" dirty="0"/>
              <a:t>отсталостью (интеллектуальными </a:t>
            </a:r>
            <a:r>
              <a:rPr lang="ru-RU" dirty="0" smtClean="0"/>
              <a:t>нарушениями) определяется </a:t>
            </a:r>
            <a:r>
              <a:rPr lang="ru-RU" dirty="0"/>
              <a:t>на момент завершения обучения </a:t>
            </a:r>
            <a:r>
              <a:rPr lang="ru-RU" dirty="0" smtClean="0"/>
              <a:t>школы!!!!!!!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1761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Arial Black" panose="020B0A04020102020204" pitchFamily="34" charset="0"/>
              </a:rPr>
              <a:t>Комплексная  итоговая  работа  </a:t>
            </a:r>
            <a:r>
              <a:rPr lang="ru-RU" dirty="0" smtClean="0">
                <a:latin typeface="Arial Black" panose="020B0A04020102020204" pitchFamily="34" charset="0"/>
              </a:rPr>
              <a:t>предполагает:</a:t>
            </a: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-определение </a:t>
            </a:r>
            <a:r>
              <a:rPr lang="ru-RU" dirty="0"/>
              <a:t>функции и состав базовых учебных действий, учитывая </a:t>
            </a:r>
            <a:r>
              <a:rPr lang="ru-RU" dirty="0" smtClean="0"/>
              <a:t>психофизические особенности </a:t>
            </a:r>
            <a:r>
              <a:rPr lang="ru-RU" dirty="0"/>
              <a:t>и своеобразие учебной деятельности </a:t>
            </a:r>
            <a:r>
              <a:rPr lang="ru-RU" dirty="0" smtClean="0"/>
              <a:t>обучающихся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-определение </a:t>
            </a:r>
            <a:r>
              <a:rPr lang="ru-RU" dirty="0"/>
              <a:t>связи базовых учебных действий с содержанием учебных </a:t>
            </a:r>
            <a:r>
              <a:rPr lang="ru-RU" dirty="0" smtClean="0"/>
              <a:t>предметов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9368" y="3647768"/>
            <a:ext cx="2408903" cy="2669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73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Arial Black" panose="020B0A04020102020204" pitchFamily="34" charset="0"/>
              </a:rPr>
              <a:t>Требования к  тестированию</a:t>
            </a:r>
            <a:endParaRPr lang="ru-RU" b="1" dirty="0"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Дата и время проведения: с 14 по 18 октября 2024г. в течение каждого дня  в рамках 2-х учебных уроков с 10-ти минутным перерывом (общее время тестирования 130 минут). </a:t>
            </a:r>
          </a:p>
          <a:p>
            <a:r>
              <a:rPr lang="ru-RU" dirty="0"/>
              <a:t>Ссылка для регистрации и выполнения комплексной итоговой работы: </a:t>
            </a:r>
          </a:p>
          <a:p>
            <a:pPr marL="0" indent="0">
              <a:buNone/>
            </a:pPr>
            <a:r>
              <a:rPr lang="ru-RU" dirty="0">
                <a:hlinkClick r:id="rId2"/>
              </a:rPr>
              <a:t>https://</a:t>
            </a:r>
            <a:r>
              <a:rPr lang="ru-RU" dirty="0" smtClean="0">
                <a:hlinkClick r:id="rId2"/>
              </a:rPr>
              <a:t>onlinetestpad.com/u5z45zx6axz6i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r>
              <a:rPr lang="ru-RU" dirty="0"/>
              <a:t>Время активизации ссылки с 10.00-16.00 ежедневно.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4106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1741</TotalTime>
  <Words>1406</Words>
  <Application>Microsoft Office PowerPoint</Application>
  <PresentationFormat>Широкоэкранный</PresentationFormat>
  <Paragraphs>105</Paragraphs>
  <Slides>19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7" baseType="lpstr">
      <vt:lpstr>Golos Text</vt:lpstr>
      <vt:lpstr>Calibri</vt:lpstr>
      <vt:lpstr>Times New Roman</vt:lpstr>
      <vt:lpstr>Arial Black</vt:lpstr>
      <vt:lpstr>Arial</vt:lpstr>
      <vt:lpstr>Golos Text Medium</vt:lpstr>
      <vt:lpstr>Calibri Light</vt:lpstr>
      <vt:lpstr>Тема Office</vt:lpstr>
      <vt:lpstr>ВЕБИНАР «Комплексные  итоговые  работы: требования,  условия,  содержание» ( в рамках  реализации ФАОП и  ФГОС  образования  обучающихся   с  умственной отсталостью ( интеллектуальными  нарушениями)</vt:lpstr>
      <vt:lpstr>Программа вебинара</vt:lpstr>
      <vt:lpstr>Нормативные  документы</vt:lpstr>
      <vt:lpstr>ИТОГОВАЯ АТТЕСТАЦИЯ ( извлечения  из  документа  Минпросвещения  РФ)</vt:lpstr>
      <vt:lpstr>Порядок проведения итоговой аттестации обучающихся с УО</vt:lpstr>
      <vt:lpstr>Комплексная  итоговая  работа  предполагает  определение:</vt:lpstr>
      <vt:lpstr>Комплексная  итоговая  работа  предполагает  определение:</vt:lpstr>
      <vt:lpstr>Комплексная  итоговая  работа  предполагает:</vt:lpstr>
      <vt:lpstr>Требования к  тестированию</vt:lpstr>
      <vt:lpstr>  Организационно-технологическое  обеспечение тестирования  в  режиме  on-lain  c 14 октября  по  18  октября 2024  года в ОО Пермского края  III Всероссийская научно-практическая конференция «Открытый мир: объединяем усилия»</vt:lpstr>
      <vt:lpstr>Требования  к  тестированию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Дорогу осилит идущий!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Данил Ахметов</dc:creator>
  <cp:lastModifiedBy>Щулькина Светлана Николаевна</cp:lastModifiedBy>
  <cp:revision>162</cp:revision>
  <dcterms:created xsi:type="dcterms:W3CDTF">2023-04-16T15:24:45Z</dcterms:created>
  <dcterms:modified xsi:type="dcterms:W3CDTF">2024-10-10T14:56:33Z</dcterms:modified>
</cp:coreProperties>
</file>