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3" r:id="rId9"/>
    <p:sldId id="266" r:id="rId10"/>
    <p:sldId id="267" r:id="rId11"/>
    <p:sldId id="271" r:id="rId12"/>
    <p:sldId id="264" r:id="rId13"/>
    <p:sldId id="268" r:id="rId14"/>
    <p:sldId id="272" r:id="rId15"/>
    <p:sldId id="273" r:id="rId16"/>
    <p:sldId id="274" r:id="rId17"/>
    <p:sldId id="275" r:id="rId18"/>
    <p:sldId id="276" r:id="rId19"/>
    <p:sldId id="279" r:id="rId20"/>
    <p:sldId id="280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defTabSz="914400">
              <a:defRPr/>
            </a:pPr>
            <a:r>
              <a:rPr lang="ru-RU" sz="2800" b="1" dirty="0">
                <a:solidFill>
                  <a:srgbClr val="FFFFFF"/>
                </a:solidFill>
                <a:latin typeface="Circe Bold"/>
                <a:ea typeface="Calibri" panose="020F0502020204030204" pitchFamily="34" charset="0"/>
                <a:cs typeface="+mn-cs"/>
              </a:rPr>
              <a:t>Русский родной язык: развитие культурно-исторического и нравственного аспекта как базис нового предмета в школьном обучении</a:t>
            </a:r>
            <a:r>
              <a:rPr lang="ru-RU" sz="2800" b="1" dirty="0">
                <a:solidFill>
                  <a:srgbClr val="FFFFFF"/>
                </a:solidFill>
                <a:latin typeface="Circe Bold"/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FFFFFF"/>
                </a:solidFill>
                <a:latin typeface="Circe Bold"/>
                <a:ea typeface="+mn-ea"/>
                <a:cs typeface="+mn-cs"/>
              </a:rPr>
            </a:b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 defTabSz="914400">
              <a:spcBef>
                <a:spcPct val="20000"/>
              </a:spcBef>
              <a:buClrTx/>
              <a:buSzTx/>
            </a:pPr>
            <a:r>
              <a:rPr lang="ru-RU" sz="24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Бакланова И.И., ведущий научный сотрудник</a:t>
            </a:r>
            <a:r>
              <a:rPr lang="en-US" sz="24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отдела сопровождения ФГОС ГАУ ДПО «ИРО ПК», канд. </a:t>
            </a:r>
            <a:r>
              <a:rPr lang="ru-RU" sz="2400" cap="none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филол</a:t>
            </a:r>
            <a:r>
              <a:rPr lang="ru-RU" sz="24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40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группы лексики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362200"/>
            <a:ext cx="8825659" cy="3937000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B01513"/>
              </a:buClr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животных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серый заяц, проехать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зайцем; дрожит, 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заяц; за двумя зайцами погонишься; медвежья походка, медвежий угол, медвежья услуга; собачья жизнь, собака на сене; мокрая курица, куриные мозги 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проч.), 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01513"/>
              </a:buClr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частей и органов тела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стройные ноги, встать не с той ноги;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светлая голова, с 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больной головы на здоровую, склонить голову, не поднимать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головы, из рук в руки, из рук вон плохо, рука руку моет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 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01513"/>
              </a:buClr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природных объектов и явлений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северный ветер,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ветер 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голове;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ветреный человек, лучи 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солнца, лучистый </a:t>
            </a:r>
            <a:r>
              <a:rPr lang="ru-RU" sz="20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взгляд, солнечный человек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…). 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01513"/>
              </a:buClr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физических действий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бить посуду, бить тревогу; нести сумку, нести свой крест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…),</a:t>
            </a:r>
          </a:p>
          <a:p>
            <a:pPr lvl="0">
              <a:buClr>
                <a:srgbClr val="B01513"/>
              </a:buClr>
            </a:pP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цветообозначения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(</a:t>
            </a:r>
            <a:r>
              <a:rPr lang="ru-RU" sz="20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черный плащ, черные мысли; розовое платье, сквозь розовые очки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>
              <a:buClr>
                <a:srgbClr val="B01513"/>
              </a:buClr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4168832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Устаревшие</a:t>
            </a:r>
            <a:r>
              <a:rPr lang="ru-RU" b="1" dirty="0" smtClean="0"/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Устарев­шие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отличаются между собой прежде всего степенью своей уста­релости. Среди них выделяются в первую очередь такие, которые являются в настоящее время совершенно неиз­вестными рядовому носителю совре­менного русского литературного язы­ка и потому совершенно непонятны без соответствующих справок. В число этих слов входят и слова, исчезнув­шие из русского языка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рамо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пле­чо,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жиреть,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лужа,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говядо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скот и т. п.), и слова, хотя и забытые в настоящее время, но все же известные нам по древнерусским памятникам письменности и могущие изредка употребляться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(мыто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вид торговой пошлины в Древней Руси, ср.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Мытищи, Мытная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площадь;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вор;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деревня,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стогна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площадь и др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Н. 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Шанский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3723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330200"/>
            <a:ext cx="8825659" cy="2057399"/>
          </a:xfrm>
        </p:spPr>
        <p:txBody>
          <a:bodyPr/>
          <a:lstStyle/>
          <a:p>
            <a:pPr algn="r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Величайшее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богатство народа – его язык! Тысячелетиями накапливаются и вечно живут в слове несметные сокровища человеческой мысли и опыта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А. Шолохов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92400"/>
            <a:ext cx="8825659" cy="3416300"/>
          </a:xfrm>
        </p:spPr>
        <p:txBody>
          <a:bodyPr>
            <a:normAutofit fontScale="92500" lnSpcReduction="20000"/>
          </a:bodyPr>
          <a:lstStyle/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отдадим ни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земли.</a:t>
            </a: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лбу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(разг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 – фразеологизм. </a:t>
            </a: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Уступишь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потянут на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сажень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 от дела на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пяденьку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оно от тебя на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саженьку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дяди ни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от кумы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никуды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Пяденька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пяденькой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не стало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саженьки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Жили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сажень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доживать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пядень.</a:t>
            </a:r>
          </a:p>
          <a:p>
            <a:pPr marL="0" lvl="0" indent="450000">
              <a:lnSpc>
                <a:spcPct val="12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Косая сажень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плечах.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Пядь и сажень – древнерусские меры длины.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8061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3290047" cy="1597152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Древнерусские меры длины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пядь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сажень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косая сажень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аршин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https://upload.wikimedia.org/wikipedia/commons/thumb/2/2a/Obsolete_Russian_units_of_length_-_ru.svg/300px-Obsolete_Russian_units_of_length_-_ru.svg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"/>
            <a:ext cx="5753100" cy="5753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592413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Неологизмы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общественно-политические и идеологические события, партии: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импичмент, теракт, единороссы,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жириновцы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 названия лиц по роду деятельности: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брокер, визажист, киллер;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приборы, машины, механизмы, инженерно-технические сооружения: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Интернет, компьютер, сканер, МКС;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понятия, связанные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различными видами искусства: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андеграунд,  инсталляция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9214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тенденции в лексике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070100"/>
            <a:ext cx="8825659" cy="44704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ФЕМИНИТИВЫ</a:t>
            </a:r>
          </a:p>
          <a:p>
            <a:pPr indent="450215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настоящее время продуктивными являются образования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феминитивов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суффиксами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иц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(а)», «-к(а)», «-ниц(а)»,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к(а)»,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чиц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(а)»,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щиц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(а)», «-их(а)»,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«-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ш(а)»,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(а)», «-ин(а)», «-ин(я)», «-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 и др., тогда как в древнерусский период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самыми распространенными были: «-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»/«-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иц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(а)»,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«-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ник»/«-ниц(а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)»: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 – генеральша;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кормилец – кормилица;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штукатур – малярша;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-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авторка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актер – актёрка, доктор –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докторка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блогер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блогерка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</a:rPr>
              <a:t>Некоторые </a:t>
            </a:r>
            <a:r>
              <a:rPr lang="ru-RU" dirty="0" err="1" smtClean="0">
                <a:latin typeface="Times New Roman" panose="02020603050405020304" pitchFamily="18" charset="0"/>
              </a:rPr>
              <a:t>феминитивы</a:t>
            </a:r>
            <a:r>
              <a:rPr lang="ru-RU" dirty="0" smtClean="0">
                <a:latin typeface="Times New Roman" panose="02020603050405020304" pitchFamily="18" charset="0"/>
              </a:rPr>
              <a:t> очень разнообразны: </a:t>
            </a:r>
            <a:r>
              <a:rPr lang="ru-RU" dirty="0" smtClean="0">
                <a:latin typeface="Times New Roman" panose="02020603050405020304" pitchFamily="18" charset="0"/>
              </a:rPr>
              <a:t>от нейтрального </a:t>
            </a:r>
            <a:r>
              <a:rPr lang="ru-RU" dirty="0" smtClean="0">
                <a:latin typeface="Times New Roman" panose="02020603050405020304" pitchFamily="18" charset="0"/>
              </a:rPr>
              <a:t> до просторечного </a:t>
            </a:r>
            <a:r>
              <a:rPr lang="ru-RU" dirty="0">
                <a:latin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</a:rPr>
              <a:t>разговорного (напр</a:t>
            </a:r>
            <a:r>
              <a:rPr lang="ru-RU" dirty="0">
                <a:latin typeface="Times New Roman" panose="02020603050405020304" pitchFamily="18" charset="0"/>
              </a:rPr>
              <a:t>. </a:t>
            </a:r>
            <a:r>
              <a:rPr lang="ru-RU" i="1" dirty="0">
                <a:latin typeface="Times New Roman" panose="02020603050405020304" pitchFamily="18" charset="0"/>
              </a:rPr>
              <a:t>учитель, учительница</a:t>
            </a:r>
            <a:r>
              <a:rPr lang="ru-RU" i="1" dirty="0">
                <a:solidFill>
                  <a:srgbClr val="0D0D0D"/>
                </a:solidFill>
                <a:latin typeface="Times New Roman" panose="02020603050405020304" pitchFamily="18" charset="0"/>
              </a:rPr>
              <a:t>, учительша, </a:t>
            </a:r>
            <a:r>
              <a:rPr lang="ru-RU" i="1" dirty="0" err="1" smtClean="0">
                <a:solidFill>
                  <a:srgbClr val="0D0D0D"/>
                </a:solidFill>
                <a:latin typeface="Times New Roman" panose="02020603050405020304" pitchFamily="18" charset="0"/>
              </a:rPr>
              <a:t>учителка</a:t>
            </a:r>
            <a:r>
              <a:rPr lang="ru-RU" i="1" dirty="0">
                <a:solidFill>
                  <a:srgbClr val="0D0D0D"/>
                </a:solidFill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D0D0D"/>
                </a:solidFill>
                <a:latin typeface="Times New Roman" panose="02020603050405020304" pitchFamily="18" charset="0"/>
              </a:rPr>
              <a:t>училка</a:t>
            </a:r>
            <a:r>
              <a:rPr lang="ru-RU" i="1" dirty="0">
                <a:solidFill>
                  <a:srgbClr val="0D0D0D"/>
                </a:solidFill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D0D0D"/>
                </a:solidFill>
                <a:latin typeface="Times New Roman" panose="02020603050405020304" pitchFamily="18" charset="0"/>
              </a:rPr>
              <a:t>учиха</a:t>
            </a:r>
            <a:r>
              <a:rPr lang="ru-RU" dirty="0" smtClean="0">
                <a:latin typeface="Times New Roman" panose="02020603050405020304" pitchFamily="18" charset="0"/>
              </a:rPr>
              <a:t>).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8318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значения слов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Кронгауз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«Русский язык на грани нервного срыва»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Элитные сорта пшеницы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норма;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Элитный клуб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норма «элитарный клуб».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Элитные двери, элитные квартиры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расширенное значение: предназначенные для элиты, элита – это, в обыденном сознании, богатые люди… 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Эксклюзивное интервью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норма;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Эксклюзивные видеокассеты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выпущенные большим тиражом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употребление слова в несвойственном ему значении.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9736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854" y="529168"/>
            <a:ext cx="8825659" cy="1274232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национальный язык представлен несколькими формами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3854" y="2578100"/>
            <a:ext cx="8825659" cy="34163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Стилистически маркированная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лексика отражает эти формы: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Слова без помет – нейтральные, общестилевые;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Слова с пометами – 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книжн., офиц.,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публиц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.,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трад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.-поэт., спец., разг., разг.-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сниж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., фам., жарг. </a:t>
            </a:r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385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711200"/>
            <a:ext cx="8825659" cy="128269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Уместность употребления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разностилевых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синонимов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РАЗНОСТИЛЕВЫЕ СИНОНИМЫ относятся к разным функциональным стилям языка, например: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◆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бросать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(нейтральный стиль),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швырять, шваркать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(разговорный стиль);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◆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(нейтральный стиль),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очи, зеницы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(высокий стиль),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зенки,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моргалы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гляделки, шары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пр. (разговорный стиль);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◆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(нейтральный стиль),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(высокий стиль),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морда, мордашка, физиономия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пр. (разговорный стиль).</a:t>
            </a:r>
          </a:p>
        </p:txBody>
      </p:sp>
    </p:spTree>
    <p:extLst>
      <p:ext uri="{BB962C8B-B14F-4D97-AF65-F5344CB8AC3E}">
        <p14:creationId xmlns:p14="http://schemas.microsoft.com/office/powerpoint/2010/main" xmlns="" val="31754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8154" y="711200"/>
            <a:ext cx="8825659" cy="98213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Пермская речь и ее региональные особенности: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И.А.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Подюков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«По-пермски говоря»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Подавляющее большинство горожан – это своего рода «билингвы» или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полилингвы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которые способны в различных сферах общения «переключаться» на средства литературного языка, городского просторечия, профессионального или группового жаргона, а иногда и на речь с элементами местного диалекта».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8132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22868"/>
            <a:ext cx="8825659" cy="1007531"/>
          </a:xfrm>
        </p:spPr>
        <p:txBody>
          <a:bodyPr/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введения нового предмета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defTabSz="9144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родной язык введен в преподавание наряду с родными языками других народов РФ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Сегодня список языков, выбранных для изучения в качестве родного, внушителен. </a:t>
            </a:r>
          </a:p>
          <a:p>
            <a:pPr lvl="0" defTabSz="9144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в условиях глобализации общества теряет свои позиции в мире. </a:t>
            </a:r>
          </a:p>
          <a:p>
            <a:pPr lvl="0" defTabSz="91440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как развивающееся явление требует постоянного осмысления. Важная роль в этом отведена учителю русского языка и литературы.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3357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Неполное оканье;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Утрата интервокального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[j]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знаэм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думаэм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Отвердение губно-губных и губно-зубных согласных звуков в конце слова: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восем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кроф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любоф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Озвончение первого звука в слове ТАК: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дак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ладно; ну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дак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чё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3909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– динамично развивающееся явление. За свою историю он накопил огромные ресурсы, которыми мы должны научиться пользоваться.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стилистически уместной единицы (слова, фразеологизма, предложения, текста) из числа возможных – задача любого носителя родного языка.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607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77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35569"/>
            <a:ext cx="8825659" cy="70696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Задачи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курса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«Русский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родной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язык»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848100"/>
          </a:xfrm>
        </p:spPr>
        <p:txBody>
          <a:bodyPr>
            <a:noAutofit/>
          </a:bodyPr>
          <a:lstStyle/>
          <a:p>
            <a:pPr defTabSz="914400">
              <a:lnSpc>
                <a:spcPct val="120000"/>
              </a:lnSpc>
              <a:spcBef>
                <a:spcPts val="0"/>
              </a:spcBef>
              <a:buClrTx/>
              <a:buSzTx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к фактам русской языковой истории, истории русского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народа;</a:t>
            </a:r>
          </a:p>
          <a:p>
            <a:pPr defTabSz="914400">
              <a:lnSpc>
                <a:spcPct val="120000"/>
              </a:lnSpc>
              <a:spcBef>
                <a:spcPts val="0"/>
              </a:spcBef>
              <a:buClrTx/>
              <a:buSzTx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о сходстве и различиях русского и других языков в контексте их богатства и своеобразия, национальных традиций и культур народов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России;</a:t>
            </a:r>
          </a:p>
          <a:p>
            <a:pPr defTabSz="914400">
              <a:lnSpc>
                <a:spcPct val="120000"/>
              </a:lnSpc>
              <a:spcBef>
                <a:spcPts val="0"/>
              </a:spcBef>
              <a:buClrTx/>
              <a:buSzTx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представлений о русской языковой картине мира, о национальном языке как базе общезначимых нравственно-интеллектуальных ценностей, поведенческих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стереотипов;</a:t>
            </a:r>
          </a:p>
          <a:p>
            <a:pPr defTabSz="914400">
              <a:lnSpc>
                <a:spcPct val="120000"/>
              </a:lnSpc>
              <a:spcBef>
                <a:spcPts val="0"/>
              </a:spcBef>
              <a:buClrTx/>
              <a:buSzTx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представлений о языке как живом, развивающемся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явлении.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340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177800"/>
            <a:ext cx="8825659" cy="1943099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Бессмертие народа – в его языке.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Ч. Айтматов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Историко-культурный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преподаванию русского языка свидетельствует о необходимости целенаправленной работы с языком как хранилищем вневременной мудрости народа, накопленной за многовековую культурную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историю»,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пишет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Д.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Дейкина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888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419100"/>
            <a:ext cx="8825659" cy="14605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русского языка в мире: динамический аспект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55701" y="2739072"/>
          <a:ext cx="8761410" cy="3145155"/>
        </p:xfrm>
        <a:graphic>
          <a:graphicData uri="http://schemas.openxmlformats.org/drawingml/2006/table">
            <a:tbl>
              <a:tblPr firstRow="1" firstCol="1" bandRow="1"/>
              <a:tblGrid>
                <a:gridCol w="1460235">
                  <a:extLst>
                    <a:ext uri="{9D8B030D-6E8A-4147-A177-3AD203B41FA5}">
                      <a16:colId xmlns:a16="http://schemas.microsoft.com/office/drawing/2014/main" xmlns="" val="1422320250"/>
                    </a:ext>
                  </a:extLst>
                </a:gridCol>
                <a:gridCol w="1460235">
                  <a:extLst>
                    <a:ext uri="{9D8B030D-6E8A-4147-A177-3AD203B41FA5}">
                      <a16:colId xmlns:a16="http://schemas.microsoft.com/office/drawing/2014/main" xmlns="" val="48101346"/>
                    </a:ext>
                  </a:extLst>
                </a:gridCol>
                <a:gridCol w="1460235">
                  <a:extLst>
                    <a:ext uri="{9D8B030D-6E8A-4147-A177-3AD203B41FA5}">
                      <a16:colId xmlns:a16="http://schemas.microsoft.com/office/drawing/2014/main" xmlns="" val="4128710058"/>
                    </a:ext>
                  </a:extLst>
                </a:gridCol>
                <a:gridCol w="1460235">
                  <a:extLst>
                    <a:ext uri="{9D8B030D-6E8A-4147-A177-3AD203B41FA5}">
                      <a16:colId xmlns:a16="http://schemas.microsoft.com/office/drawing/2014/main" xmlns="" val="2497757837"/>
                    </a:ext>
                  </a:extLst>
                </a:gridCol>
                <a:gridCol w="1460235">
                  <a:extLst>
                    <a:ext uri="{9D8B030D-6E8A-4147-A177-3AD203B41FA5}">
                      <a16:colId xmlns:a16="http://schemas.microsoft.com/office/drawing/2014/main" xmlns="" val="1795304933"/>
                    </a:ext>
                  </a:extLst>
                </a:gridCol>
                <a:gridCol w="1460235">
                  <a:extLst>
                    <a:ext uri="{9D8B030D-6E8A-4147-A177-3AD203B41FA5}">
                      <a16:colId xmlns:a16="http://schemas.microsoft.com/office/drawing/2014/main" xmlns="" val="828623914"/>
                    </a:ext>
                  </a:extLst>
                </a:gridCol>
              </a:tblGrid>
              <a:tr h="9975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Общемировая численность населения, млн чел.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населения Российской империи, СССР, РФ, млн чел.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 общемировой численности населения, 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владевших русским языком, млн чел.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 общемировой численности населения, %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8904204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6,4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8236982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7,9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8480049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2342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7,6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8699807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6,3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8417658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5263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5,9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468215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4,3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1529649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3,8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9242623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2601631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0473392"/>
                  </a:ext>
                </a:extLst>
              </a:tr>
              <a:tr h="214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4111158"/>
                  </a:ext>
                </a:extLst>
              </a:tr>
            </a:tbl>
          </a:graphicData>
        </a:graphic>
      </p:graphicFrame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154954" y="2222500"/>
            <a:ext cx="8825659" cy="412750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Википедия. Статья «Русский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язык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мире»: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546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558800"/>
            <a:ext cx="8825659" cy="12827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- один из международных языков мира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59200"/>
          </a:xfrm>
        </p:spPr>
        <p:txBody>
          <a:bodyPr>
            <a:noAutofit/>
          </a:bodyPr>
          <a:lstStyle/>
          <a:p>
            <a:pPr marL="0" indent="450000"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Международные языки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посредники, служащие средством коммуникации разноязычных народов. Условиями для включения языка в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мировых служат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факторы: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0000">
              <a:spcBef>
                <a:spcPts val="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Лингвистические — развитость функциональных подсистем, терминологического аппарата, богатство словаря и средств грамматики.</a:t>
            </a:r>
          </a:p>
          <a:p>
            <a:pPr marL="0" lvl="0" indent="450000">
              <a:spcBef>
                <a:spcPts val="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Внеязыковые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политические, экономические и культурные условия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450000">
              <a:spcBef>
                <a:spcPts val="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Официальные языки ООН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английский, арабский, испанский, китайский, русский, французский.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506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482600"/>
            <a:ext cx="8825659" cy="1498599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Языковая картина мира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73300"/>
            <a:ext cx="8825659" cy="4140200"/>
          </a:xfrm>
        </p:spPr>
        <p:txBody>
          <a:bodyPr>
            <a:noAutofit/>
          </a:bodyPr>
          <a:lstStyle/>
          <a:p>
            <a:pPr lvl="0">
              <a:buClr>
                <a:srgbClr val="B01513"/>
              </a:buClr>
            </a:pP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Анна Зализняк, Ирина </a:t>
            </a:r>
            <a:r>
              <a:rPr lang="ru-RU" sz="24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Левонтина</a:t>
            </a: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Алексей Шмелев Ключевые идеи </a:t>
            </a:r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русской языковой картины мира</a:t>
            </a:r>
            <a:endParaRPr lang="ru-RU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01513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языком предполагает </a:t>
            </a:r>
            <a:r>
              <a:rPr lang="ru-RU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концептуализию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мира. При этом конфигурации идей, заключенные в значении слов родного языка, воспринимаются говорящим как нечто само собой разумеющееся, и у него возникает иллюзия, что так вообще устроена жизнь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247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Языковая картина мира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сопоставлении разных языковых картин мира обнаруживаются значительные расхождения между ними:</a:t>
            </a:r>
          </a:p>
          <a:p>
            <a:pPr lvl="0">
              <a:buClr>
                <a:srgbClr val="B01513"/>
              </a:buClr>
            </a:pPr>
            <a:r>
              <a:rPr lang="ru-RU" sz="17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для 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носителей русского языка кажется очевидным, что психическая жизнь человека подразделяется на интеллектуальную и эмоциональную, причем интеллектуальная жизнь связана с </a:t>
            </a:r>
            <a:r>
              <a:rPr lang="ru-RU" sz="17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головой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эмоциональная — с </a:t>
            </a:r>
            <a:r>
              <a:rPr lang="ru-RU" sz="17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сердцем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Мы говорим, что у кого-то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светлая голова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доброе сердце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запоминая что-либо,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храним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голове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чувствуем сердцем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переволновавшись,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хватаемся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>
                <a:srgbClr val="B01513"/>
              </a:buClr>
            </a:pPr>
            <a:r>
              <a:rPr lang="ru-RU" sz="17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носителей 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африканских языков вся психическая жизнь может концентрироваться в печени, они говорят о том, что у кого-то «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умная печень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или «</a:t>
            </a:r>
            <a:r>
              <a:rPr lang="ru-RU" sz="17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добрая печень</a:t>
            </a:r>
            <a:r>
              <a:rPr lang="ru-RU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а когда волнуются, подсознательно чувствуют дискомфорт в печени.</a:t>
            </a:r>
          </a:p>
          <a:p>
            <a:pPr lvl="0">
              <a:buClr>
                <a:srgbClr val="B01513"/>
              </a:buClr>
            </a:pP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Анна Зализняк, Ирина </a:t>
            </a:r>
            <a:r>
              <a:rPr lang="ru-RU" sz="19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Левонтина</a:t>
            </a: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Алексей Шмелев </a:t>
            </a:r>
            <a:endParaRPr lang="ru-RU" sz="1900" b="1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B01513"/>
              </a:buClr>
              <a:buNone/>
            </a:pPr>
            <a:r>
              <a:rPr lang="ru-RU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«Ключевые </a:t>
            </a:r>
            <a:r>
              <a:rPr lang="ru-RU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идеи русской языковой картины </a:t>
            </a:r>
            <a:r>
              <a:rPr lang="ru-RU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мира»</a:t>
            </a:r>
            <a:endParaRPr lang="ru-RU" sz="19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9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510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495300"/>
            <a:ext cx="8825659" cy="1600200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ru-RU" sz="13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13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3200" b="1" dirty="0">
                <a:solidFill>
                  <a:srgbClr val="EBEBEB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Лексика и фразеология как материал для изучения истории и культуры русского народа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298700"/>
            <a:ext cx="10211546" cy="4254500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B01513"/>
              </a:buClr>
            </a:pP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</a:t>
            </a:r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родства </a:t>
            </a: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производные от них:</a:t>
            </a:r>
          </a:p>
          <a:p>
            <a:pPr lvl="0">
              <a:buClr>
                <a:srgbClr val="B01513"/>
              </a:buClr>
            </a:pP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род, родители, Родина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buClr>
                <a:srgbClr val="B01513"/>
              </a:buClr>
            </a:pP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мать</a:t>
            </a:r>
            <a:r>
              <a:rPr lang="ru-R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Родина-мать, матица 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строительстве), </a:t>
            </a: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матка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(рыболовная ловушка), </a:t>
            </a: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пчелиная матка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buClr>
                <a:srgbClr val="B01513"/>
              </a:buClr>
            </a:pP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отец, отчий дом, Отчизна, Отечество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buClr>
                <a:srgbClr val="B01513"/>
              </a:buClr>
            </a:pPr>
            <a:r>
              <a:rPr lang="ru-RU" sz="2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сестра, медицинская сестра, сестрицы 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(сдвоенные нити в ткацком станке).</a:t>
            </a:r>
          </a:p>
          <a:p>
            <a:pPr lvl="0">
              <a:buClr>
                <a:srgbClr val="B01513"/>
              </a:buClr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Д.С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Лихачев в «Заметках о русском»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многие основные черты русского национального характера, русской манеры вести себя и отношения к людям остаются неизменными на протяжении веков и сохраняются в определенных формах речевого поведения, которые фиксируются в фольклоре, в древнерусской и классической русской литературе, но также и в обыденной речи современных людей: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незнакомым людям обращаемся посредством терминов родства </a:t>
            </a:r>
            <a:r>
              <a:rPr lang="ru-RU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(дочка, сынок, бабушка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т.д.): «Когда хочешь вспомнить о человеке с ласкою, то мысль невольно кружится вокруг того, что у него были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родные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может быть, дети, может быть, братья и сестры, жена, родители».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244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TM02900722[[fn=Ион (конференц-зал)]]</Template>
  <TotalTime>781</TotalTime>
  <Words>1654</Words>
  <Application>Microsoft Office PowerPoint</Application>
  <PresentationFormat>Произвольный</PresentationFormat>
  <Paragraphs>166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Совет директоров</vt:lpstr>
      <vt:lpstr>Русский родной язык: развитие культурно-исторического и нравственного аспекта как базис нового предмета в школьном обучении </vt:lpstr>
      <vt:lpstr>Актуальность введения нового предмета</vt:lpstr>
      <vt:lpstr>Задачи курса «Русский родной язык»</vt:lpstr>
      <vt:lpstr>Бессмертие народа – в его языке.                                                    Ч. Айтматов</vt:lpstr>
      <vt:lpstr> Место русского языка в мире: динамический аспект </vt:lpstr>
      <vt:lpstr>Русский язык - один из международных языков мира</vt:lpstr>
      <vt:lpstr>Языковая картина мира</vt:lpstr>
      <vt:lpstr>Языковая картина мира</vt:lpstr>
      <vt:lpstr> Лексика и фразеология как материал для изучения истории и культуры русского народа</vt:lpstr>
      <vt:lpstr>Другие группы лексики</vt:lpstr>
      <vt:lpstr>Устаревшие слова</vt:lpstr>
      <vt:lpstr> Величайшее богатство народа – его язык! Тысячелетиями накапливаются и вечно живут в слове несметные сокровища человеческой мысли и опыта.  М. А. Шолохов </vt:lpstr>
      <vt:lpstr>Древнерусские меры длины</vt:lpstr>
      <vt:lpstr>Неологизмы</vt:lpstr>
      <vt:lpstr>Некоторые тенденции в лексике</vt:lpstr>
      <vt:lpstr>Изменение значения слов </vt:lpstr>
      <vt:lpstr>Русский национальный язык представлен несколькими формами</vt:lpstr>
      <vt:lpstr>Уместность употребления  разностилевых синонимов</vt:lpstr>
      <vt:lpstr>Пермская речь и ее региональные особенности: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родной язык: развитие культурно-исторического и нравственного аспекта как базис нового предмета в школьном обучении</dc:title>
  <dc:creator>irina</dc:creator>
  <cp:lastModifiedBy>russ-1-41-1</cp:lastModifiedBy>
  <cp:revision>43</cp:revision>
  <dcterms:created xsi:type="dcterms:W3CDTF">2021-08-24T07:00:26Z</dcterms:created>
  <dcterms:modified xsi:type="dcterms:W3CDTF">2021-08-25T07:49:06Z</dcterms:modified>
</cp:coreProperties>
</file>