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0" r:id="rId5"/>
    <p:sldId id="259" r:id="rId6"/>
    <p:sldId id="261" r:id="rId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456" y="6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3"/>
          <a:srcRect/>
          <a:tile tx="0" ty="0" sx="100000" sy="100000" flip="none" algn="tl"/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29.11.2022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714348" y="1571612"/>
            <a:ext cx="7772400" cy="1470025"/>
          </a:xfrm>
        </p:spPr>
        <p:txBody>
          <a:bodyPr/>
          <a:lstStyle/>
          <a:p>
            <a:r>
              <a:rPr lang="ru-RU" dirty="0"/>
              <a:t>Итоги апробации заданий по финансовой грамотности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4357686" y="3886200"/>
            <a:ext cx="4429156" cy="1752600"/>
          </a:xfrm>
        </p:spPr>
        <p:txBody>
          <a:bodyPr>
            <a:normAutofit/>
          </a:bodyPr>
          <a:lstStyle/>
          <a:p>
            <a:r>
              <a:rPr lang="ru-RU" dirty="0" err="1"/>
              <a:t>Вяткина</a:t>
            </a:r>
            <a:r>
              <a:rPr lang="ru-RU" dirty="0"/>
              <a:t> Н.В.</a:t>
            </a:r>
          </a:p>
          <a:p>
            <a:r>
              <a:rPr lang="ru-RU" sz="1500" dirty="0"/>
              <a:t>Учитель географии МБОУ «Рождественская СОШ»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500430" y="6143644"/>
            <a:ext cx="17859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/>
              <a:t>Г.Пермь, 2022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/>
              <a:t>«Налог на новую квартиру»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500034" y="1285860"/>
            <a:ext cx="8229600" cy="4525963"/>
          </a:xfrm>
        </p:spPr>
        <p:txBody>
          <a:bodyPr>
            <a:normAutofit fontScale="92500" lnSpcReduction="20000"/>
          </a:bodyPr>
          <a:lstStyle/>
          <a:p>
            <a:pPr lvl="0"/>
            <a:r>
              <a:rPr lang="ru-RU" b="1" dirty="0"/>
              <a:t>Содержательная область </a:t>
            </a:r>
            <a:r>
              <a:rPr lang="ru-RU" b="1" dirty="0" err="1"/>
              <a:t>оценки:</a:t>
            </a:r>
            <a:r>
              <a:rPr lang="ru-RU" dirty="0" err="1"/>
              <a:t>личные</a:t>
            </a:r>
            <a:r>
              <a:rPr lang="ru-RU" dirty="0"/>
              <a:t> сбережения и финансовое планирование. </a:t>
            </a:r>
            <a:endParaRPr lang="ru-RU"/>
          </a:p>
          <a:p>
            <a:pPr lvl="0">
              <a:buNone/>
            </a:pPr>
            <a:endParaRPr lang="ru-RU" dirty="0"/>
          </a:p>
          <a:p>
            <a:pPr marL="514350" lvl="0" indent="-514350">
              <a:buNone/>
            </a:pPr>
            <a:r>
              <a:rPr lang="ru-RU" b="1" dirty="0" err="1"/>
              <a:t>Компетентностная</a:t>
            </a:r>
            <a:r>
              <a:rPr lang="ru-RU" b="1" dirty="0"/>
              <a:t> область оценки: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оценка финансовой проблемы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выявление финансовой информации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анализ информации в финансовом контексте</a:t>
            </a:r>
          </a:p>
          <a:p>
            <a:pPr marL="514350" lvl="0" indent="-514350">
              <a:buFont typeface="+mj-lt"/>
              <a:buAutoNum type="arabicPeriod"/>
            </a:pPr>
            <a:r>
              <a:rPr lang="ru-RU" dirty="0"/>
              <a:t>применение финансовых знаний и понимания</a:t>
            </a:r>
          </a:p>
          <a:p>
            <a:pPr marL="514350" indent="-514350">
              <a:buFont typeface="+mj-lt"/>
              <a:buAutoNum type="arabicPeriod"/>
            </a:pPr>
            <a:r>
              <a:rPr lang="ru-RU" dirty="0"/>
              <a:t>оценка финансовой проблемы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142844" y="357166"/>
          <a:ext cx="8572559" cy="4063111"/>
        </p:xfrm>
        <a:graphic>
          <a:graphicData uri="http://schemas.openxmlformats.org/drawingml/2006/table">
            <a:tbl>
              <a:tblPr/>
              <a:tblGrid>
                <a:gridCol w="63500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65262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07570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64113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717988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717988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082072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724352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702711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</a:tblGrid>
              <a:tr h="781484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Класс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Сумма баллов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Максимальный балл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Процент выполнения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3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4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b="1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5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40837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8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6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8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75,00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0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2612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2800">
                        <a:solidFill>
                          <a:srgbClr val="000000"/>
                        </a:solidFill>
                        <a:latin typeface="DejaVu Sans"/>
                        <a:ea typeface="Calibri"/>
                        <a:cs typeface="DejaVu Sans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4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8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50,00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0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0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426126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2800">
                        <a:solidFill>
                          <a:srgbClr val="000000"/>
                        </a:solidFill>
                        <a:latin typeface="DejaVu Sans"/>
                        <a:ea typeface="Calibri"/>
                        <a:cs typeface="DejaVu Sans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6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8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75,00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0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40837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2800">
                        <a:solidFill>
                          <a:srgbClr val="000000"/>
                        </a:solidFill>
                        <a:latin typeface="DejaVu Sans"/>
                        <a:ea typeface="Calibri"/>
                        <a:cs typeface="DejaVu Sans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6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8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75,00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408371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endParaRPr lang="ru-RU" sz="2800">
                        <a:solidFill>
                          <a:srgbClr val="000000"/>
                        </a:solidFill>
                        <a:latin typeface="DejaVu Sans"/>
                        <a:ea typeface="Calibri"/>
                        <a:cs typeface="DejaVu Sans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6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8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75,00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8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19050" marR="1905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357158" y="4786322"/>
            <a:ext cx="8786842" cy="13849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514350" lvl="0" indent="-514350"/>
            <a:r>
              <a:rPr lang="ru-RU" sz="2800" dirty="0"/>
              <a:t>НЕ СФОРМИРОВАНЫ</a:t>
            </a:r>
          </a:p>
          <a:p>
            <a:pPr marL="514350" lvl="0" indent="-514350"/>
            <a:r>
              <a:rPr lang="ru-RU" sz="2800" dirty="0"/>
              <a:t>применение финансовых знаний и понимание</a:t>
            </a:r>
          </a:p>
          <a:p>
            <a:pPr marL="514350" indent="-514350"/>
            <a:r>
              <a:rPr lang="ru-RU" sz="2800" dirty="0"/>
              <a:t>оценка финансовой проблемы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571604" y="285728"/>
            <a:ext cx="5286412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3200" b="1" dirty="0"/>
              <a:t>Климатический магазин</a:t>
            </a:r>
          </a:p>
        </p:txBody>
      </p:sp>
      <p:sp>
        <p:nvSpPr>
          <p:cNvPr id="16385" name="Rectangle 1"/>
          <p:cNvSpPr>
            <a:spLocks noChangeArrowheads="1"/>
          </p:cNvSpPr>
          <p:nvPr/>
        </p:nvSpPr>
        <p:spPr bwMode="auto">
          <a:xfrm>
            <a:off x="500034" y="1214422"/>
            <a:ext cx="8429684" cy="440120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Содержательная область оценки</a:t>
            </a:r>
            <a:r>
              <a:rPr kumimoji="0" lang="ru-RU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: личные сбережения и финансовое планирование.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endParaRPr kumimoji="0" lang="ru-RU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Times New Roman" pitchFamily="18" charset="0"/>
              <a:ea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Char char="•"/>
              <a:tabLst/>
            </a:pPr>
            <a:r>
              <a:rPr kumimoji="0" lang="ru-RU" sz="2800" b="1" i="0" u="none" strike="noStrike" cap="none" normalizeH="0" baseline="0" dirty="0" err="1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Компетентностная</a:t>
            </a:r>
            <a:r>
              <a:rPr kumimoji="0" lang="ru-RU" sz="2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 область оценки</a:t>
            </a:r>
            <a:r>
              <a:rPr kumimoji="0" lang="ru-RU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: </a:t>
            </a:r>
          </a:p>
          <a:p>
            <a:pPr marL="228600" marR="0" lvl="0" indent="-22860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анализ информации в финансовом контексте</a:t>
            </a:r>
            <a:endParaRPr kumimoji="0" lang="ru-RU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выявление финансовой информации</a:t>
            </a:r>
            <a:endParaRPr kumimoji="0" lang="ru-RU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применение финансовых знаний и понимания</a:t>
            </a:r>
            <a:endParaRPr kumimoji="0" lang="ru-RU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оценка финансовой проблемы</a:t>
            </a:r>
            <a:endParaRPr kumimoji="0" lang="ru-RU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обоснование выбора (решения)</a:t>
            </a:r>
            <a:endParaRPr kumimoji="0" lang="ru-RU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  <a:p>
            <a:pPr marL="228600" marR="0" lvl="0" indent="-22860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</a:pPr>
            <a:r>
              <a:rPr kumimoji="0" lang="ru-RU" sz="2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Times New Roman" pitchFamily="18" charset="0"/>
                <a:ea typeface="Calibri" pitchFamily="34" charset="0"/>
                <a:cs typeface="Times New Roman" pitchFamily="18" charset="0"/>
              </a:rPr>
              <a:t>обоснование выбора (решения)</a:t>
            </a:r>
            <a:endParaRPr kumimoji="0" lang="ru-RU" sz="2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357156" y="500042"/>
          <a:ext cx="8358246" cy="3404047"/>
        </p:xfrm>
        <a:graphic>
          <a:graphicData uri="http://schemas.openxmlformats.org/drawingml/2006/table">
            <a:tbl>
              <a:tblPr/>
              <a:tblGrid>
                <a:gridCol w="11997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369488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369488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4581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549015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52868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549015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549015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549015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549015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</a:tblGrid>
              <a:tr h="221615"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Класс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Сумма баллов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Максимальный балл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Процент выполнения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2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3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4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5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b="1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6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12090">
                <a:tc rowSpan="5"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9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4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40,00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2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1209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4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40,00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2161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10,00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2161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6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60,00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2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Calibri"/>
                          <a:cs typeface="DejaVu Sans"/>
                        </a:rPr>
                        <a:t>1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1209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2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20,00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0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07000"/>
                        </a:lnSpc>
                        <a:spcAft>
                          <a:spcPts val="0"/>
                        </a:spcAft>
                      </a:pPr>
                      <a:r>
                        <a:rPr lang="ru-RU" sz="2400" dirty="0">
                          <a:solidFill>
                            <a:srgbClr val="000000"/>
                          </a:solidFill>
                          <a:latin typeface="DejaVu Sans"/>
                          <a:ea typeface="Times New Roman"/>
                          <a:cs typeface="Arial"/>
                        </a:rPr>
                        <a:t>1</a:t>
                      </a:r>
                      <a:endParaRPr lang="ru-RU" sz="24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9B9B9B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3" name="Прямоугольник 2"/>
          <p:cNvSpPr/>
          <p:nvPr/>
        </p:nvSpPr>
        <p:spPr>
          <a:xfrm>
            <a:off x="142844" y="3929066"/>
            <a:ext cx="8643998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/>
              <a:t>У обследуемых учащихся компетентности в области финансовой грамотности не сформированы.  Учащиеся отметили, что знают, «что в младших классах ведется этот курс и знания, наверное, лучше», 2 отметили, что при выполнении задания информация в окошке справа не совпадала с заданием (номер затруднились назвать). Все отметили, что большинство ответов отмечали «наугад», так как результат не влиял на отметку. 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1000100" y="1357298"/>
            <a:ext cx="7500990" cy="267765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dirty="0"/>
              <a:t>При оценке для учащихся важна мотивация (будет ли отметка, интересно оценить свои знания)</a:t>
            </a:r>
          </a:p>
          <a:p>
            <a:endParaRPr lang="ru-RU" sz="2400" dirty="0"/>
          </a:p>
          <a:p>
            <a:r>
              <a:rPr lang="ru-RU" sz="2400" dirty="0"/>
              <a:t>Тренировка или разбор подобных заданий на уроках или во внеурочной деятельности</a:t>
            </a:r>
          </a:p>
          <a:p>
            <a:endParaRPr lang="ru-RU" sz="2400" dirty="0"/>
          </a:p>
          <a:p>
            <a:endParaRPr lang="ru-RU" sz="2400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323</Words>
  <Application>Microsoft Office PowerPoint</Application>
  <PresentationFormat>Экран (4:3)</PresentationFormat>
  <Paragraphs>136</Paragraphs>
  <Slides>6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6</vt:i4>
      </vt:variant>
    </vt:vector>
  </HeadingPairs>
  <TitlesOfParts>
    <vt:vector size="11" baseType="lpstr">
      <vt:lpstr>Arial</vt:lpstr>
      <vt:lpstr>Calibri</vt:lpstr>
      <vt:lpstr>DejaVu Sans</vt:lpstr>
      <vt:lpstr>Times New Roman</vt:lpstr>
      <vt:lpstr>Тема Office</vt:lpstr>
      <vt:lpstr>Итоги апробации заданий по финансовой грамотности</vt:lpstr>
      <vt:lpstr>«Налог на новую квартиру»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Итоги апробации заданий по финансовой грамотности</dc:title>
  <dc:creator>Ученик</dc:creator>
  <cp:lastModifiedBy>Кальсина Екатерина Александровна</cp:lastModifiedBy>
  <cp:revision>4</cp:revision>
  <dcterms:created xsi:type="dcterms:W3CDTF">2022-11-29T05:02:59Z</dcterms:created>
  <dcterms:modified xsi:type="dcterms:W3CDTF">2022-11-29T05:55:39Z</dcterms:modified>
</cp:coreProperties>
</file>

<file path=docProps/thumbnail.jpeg>
</file>