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7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E63B-7079-44AA-8E4A-1FA74272584E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5F89-26FE-4A22-9E8D-7612E24FF0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286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E63B-7079-44AA-8E4A-1FA74272584E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5F89-26FE-4A22-9E8D-7612E24FF0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6634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E63B-7079-44AA-8E4A-1FA74272584E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5F89-26FE-4A22-9E8D-7612E24FF0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88834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E63B-7079-44AA-8E4A-1FA74272584E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5F89-26FE-4A22-9E8D-7612E24FF03B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789533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E63B-7079-44AA-8E4A-1FA74272584E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5F89-26FE-4A22-9E8D-7612E24FF0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4288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E63B-7079-44AA-8E4A-1FA74272584E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5F89-26FE-4A22-9E8D-7612E24FF0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2419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E63B-7079-44AA-8E4A-1FA74272584E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5F89-26FE-4A22-9E8D-7612E24FF0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3316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E63B-7079-44AA-8E4A-1FA74272584E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5F89-26FE-4A22-9E8D-7612E24FF0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0336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E63B-7079-44AA-8E4A-1FA74272584E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5F89-26FE-4A22-9E8D-7612E24FF0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3013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E63B-7079-44AA-8E4A-1FA74272584E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5F89-26FE-4A22-9E8D-7612E24FF0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8717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E63B-7079-44AA-8E4A-1FA74272584E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5F89-26FE-4A22-9E8D-7612E24FF0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288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E63B-7079-44AA-8E4A-1FA74272584E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5F89-26FE-4A22-9E8D-7612E24FF0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234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E63B-7079-44AA-8E4A-1FA74272584E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5F89-26FE-4A22-9E8D-7612E24FF0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7637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E63B-7079-44AA-8E4A-1FA74272584E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5F89-26FE-4A22-9E8D-7612E24FF0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224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E63B-7079-44AA-8E4A-1FA74272584E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5F89-26FE-4A22-9E8D-7612E24FF0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165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E63B-7079-44AA-8E4A-1FA74272584E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5F89-26FE-4A22-9E8D-7612E24FF0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0141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E63B-7079-44AA-8E4A-1FA74272584E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5F89-26FE-4A22-9E8D-7612E24FF0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1126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E63B-7079-44AA-8E4A-1FA74272584E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5F89-26FE-4A22-9E8D-7612E24FF0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0082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0B38E63B-7079-44AA-8E4A-1FA74272584E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5E05F89-26FE-4A22-9E8D-7612E24FF0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214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9AF35E-8A31-45A7-AC9A-77AF198CFF6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Проект </a:t>
            </a:r>
            <a:br>
              <a:rPr lang="ru-RU" dirty="0"/>
            </a:br>
            <a:r>
              <a:rPr lang="ru-RU" dirty="0"/>
              <a:t>«образовательный лифт 2022»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8D71CDF-1BC5-4AD6-8EB8-337317911D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63770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499B2A-F63F-41B5-BF53-B647BF1E8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294961"/>
            <a:ext cx="10364451" cy="567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234681C-A191-47FE-9DEA-461FA6D840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75" y="577237"/>
            <a:ext cx="10364452" cy="5985802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b="1" dirty="0"/>
              <a:t>Апробация заданий из банка ИСРО РАО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1.Тема задания, источник (автор)</a:t>
            </a:r>
          </a:p>
          <a:p>
            <a:pPr marL="0" indent="0">
              <a:buNone/>
            </a:pPr>
            <a:r>
              <a:rPr lang="ru-RU" dirty="0"/>
              <a:t>Диагностическая работа для учащихся 5 класса . Глобальные компетенции. Проект «Народы России». (Институт стратегии развития образования)</a:t>
            </a:r>
          </a:p>
          <a:p>
            <a:pPr marL="0" indent="0">
              <a:buNone/>
            </a:pPr>
            <a:r>
              <a:rPr lang="ru-RU" dirty="0"/>
              <a:t>2. Кол-во человек, выполнявших работу - 20</a:t>
            </a:r>
          </a:p>
          <a:p>
            <a:pPr marL="0" indent="0">
              <a:buNone/>
            </a:pPr>
            <a:r>
              <a:rPr lang="ru-RU" dirty="0"/>
              <a:t>3. Качество выполнения,52,5 %</a:t>
            </a:r>
          </a:p>
          <a:p>
            <a:pPr marL="0" indent="0">
              <a:buNone/>
            </a:pPr>
            <a:r>
              <a:rPr lang="ru-RU" dirty="0"/>
              <a:t>4. Анализ результатов:</a:t>
            </a:r>
            <a:r>
              <a:rPr lang="ru-RU" b="1" i="1" dirty="0"/>
              <a:t> </a:t>
            </a:r>
          </a:p>
          <a:p>
            <a:pPr marL="0" indent="0">
              <a:buNone/>
            </a:pPr>
            <a:r>
              <a:rPr lang="ru-RU" b="1" i="1" dirty="0"/>
              <a:t>Хорошо сформированы компетенции (выполнение более 70 %): 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-оценивать информацию о проблеме с точки зрения выбора источника, распознание проблемы в источнике.  </a:t>
            </a:r>
          </a:p>
          <a:p>
            <a:pPr marL="0" indent="0">
              <a:buNone/>
            </a:pPr>
            <a:r>
              <a:rPr lang="ru-RU" dirty="0"/>
              <a:t>  </a:t>
            </a:r>
            <a:r>
              <a:rPr lang="ru-RU" b="1" i="1" dirty="0"/>
              <a:t>Не достаточно хорошо сформированы компетенции (выполнение 50-70%)</a:t>
            </a:r>
          </a:p>
          <a:p>
            <a:pPr marL="0" indent="0">
              <a:buNone/>
            </a:pPr>
            <a:r>
              <a:rPr lang="ru-RU" dirty="0"/>
              <a:t>Приводить аргументы о перспективах развития проблемы </a:t>
            </a:r>
          </a:p>
          <a:p>
            <a:pPr marL="0" indent="0">
              <a:buNone/>
            </a:pPr>
            <a:r>
              <a:rPr lang="ru-RU" dirty="0"/>
              <a:t>  </a:t>
            </a:r>
            <a:r>
              <a:rPr lang="ru-RU" b="1" i="1" dirty="0"/>
              <a:t>Низкий уровень компетенций (выполнение менее 50 %)</a:t>
            </a:r>
          </a:p>
          <a:p>
            <a:pPr marL="0" indent="0">
              <a:buNone/>
            </a:pPr>
            <a:r>
              <a:rPr lang="ru-RU" dirty="0"/>
              <a:t>Оценивание проблемы явления с личной позиции, объяснение сходства и различия в оценке проблемы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53247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832007-0ACB-4283-8C3B-EDA9AFD98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V="1">
            <a:off x="838200" y="0"/>
            <a:ext cx="10515600" cy="11190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050981B-4D47-4170-B1E6-DFC0FFAEEF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947" y="267286"/>
            <a:ext cx="11844997" cy="6316394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b="1" dirty="0"/>
              <a:t>Сибирь разгорелась раньше времени</a:t>
            </a:r>
          </a:p>
          <a:p>
            <a:pPr marL="0" indent="0">
              <a:buNone/>
            </a:pPr>
            <a:r>
              <a:rPr lang="ru-RU" dirty="0"/>
              <a:t>Дым от природных пожаров окутал Новосибирск, Омск и Красноярск. В «Гринписе России» отмечают, что с начала года площадь природных пожаров уже в два раза больше, чем в прошлом году к этому времени .В Хакасии ситуацию с ландшафтными пожарами называли критической еще в конце марта — спасатели тогда сообщали, что 26 марта 2022 г более 20 ландшафтных пожаров угрожали четырем населенным пунктам. Ухудшал ситуацию сильный ветер. 2 апреля был установлен антирекорд в регионе — 31 ландшафтный пожар за сутки. По информации начальника ГУ МЧС России по республике Александра Мулла, количество подобных пожаров в этом сезоне возросло в республике на 200% к аналогичному периоду 2021 года (до 267). </a:t>
            </a:r>
          </a:p>
          <a:p>
            <a:pPr marL="0" indent="0">
              <a:buNone/>
            </a:pPr>
            <a:r>
              <a:rPr lang="ru-RU" dirty="0"/>
              <a:t>В Новосибирской области, по данным МЧС, за минувшие сутки зафиксировано около 1,5 тыс. термически активных точек ликвидировано 433 пожара. Чаще всего горят сухая трава и мусор. </a:t>
            </a:r>
          </a:p>
          <a:p>
            <a:pPr marL="0" indent="0">
              <a:buNone/>
            </a:pPr>
            <a:r>
              <a:rPr lang="ru-RU" dirty="0"/>
              <a:t>В связи задымлением из-за пала травы в окрестностях Красноярска Роспотребнадзор начал мониторинг качества воздуха. «Результаты проведенных 18 апреля исследований показали превышение максимально-разовых концентраций в пробах по частицам РМ2,5 (смесь твердых и жидких частиц, находящихся в воздухе во взвешенном состоянии.— “Ъ”) от 1,2 до 1,9 раза, а также по диоксиду азота — в 1,2 раза»,— сказал глава управления Роспотребнадзора по Красноярскому краю.</a:t>
            </a:r>
          </a:p>
          <a:p>
            <a:pPr marL="0" indent="0">
              <a:buNone/>
            </a:pPr>
            <a:r>
              <a:rPr lang="ru-RU" dirty="0"/>
              <a:t>В Омской области крупные ландшафтные пожары фиксировались еще на прошлой неделе. Дым от горящей травы и леса в Называевском районе достиг Тюмени. Жители нескольких микрорайонов города жаловались на запах гари и смог. 16 и 17 апреля в Омской области произошло 283 возгорания травы. Предварительной причиной пожара в основном является неосторожное обращение с огнем, сообщили в МЧС.</a:t>
            </a:r>
          </a:p>
          <a:p>
            <a:pPr marL="0" indent="0">
              <a:buNone/>
            </a:pPr>
            <a:r>
              <a:rPr lang="ru-RU" dirty="0"/>
              <a:t>Алексей Ярошенко из «Гринписа России» называет плохой обстановку с природными пожарами в стране: площадь пожаров с начала года уже в два раза больше, чем в прошлом году к этому времени. В «Гринписе», ссылаясь на данные Информсистемы государственного дистанционного мониторинга лесных пожаров, указывают, что в 2021 году к этому времени огонь прошел по 915, 6 тыс. га, а в этом году площадь составила уже 2,2 млн га с начала года. «Пока в официальные сводки попадают далеко не все возгорания, ведь в основном горят леса на землях сельхозназначения или на спорных землях, у которых нет четких границ»,— говорит он.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2755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54EB74-F477-443D-B072-81DEAEF0B1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BD0C023-9C8C-4B46-B9CB-4E95D2599A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661" y="727540"/>
            <a:ext cx="11662742" cy="5466223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2900" b="1" dirty="0"/>
              <a:t>Задание 1/3 </a:t>
            </a:r>
          </a:p>
          <a:p>
            <a:pPr marL="0" indent="0">
              <a:buNone/>
            </a:pPr>
            <a:r>
              <a:rPr lang="ru-RU" sz="2900" dirty="0"/>
              <a:t>Для ответа на вопрос отметьте нужные варианты ответа. </a:t>
            </a:r>
          </a:p>
          <a:p>
            <a:pPr marL="0" indent="0">
              <a:buNone/>
            </a:pPr>
            <a:r>
              <a:rPr lang="ru-RU" sz="2900" b="1" dirty="0"/>
              <a:t>Какие из перечисленных ниже фактов свидетельствуют о причине пожаров? </a:t>
            </a:r>
            <a:r>
              <a:rPr lang="ru-RU" sz="2900" dirty="0"/>
              <a:t>Отметьте все верные варианты ответа. </a:t>
            </a:r>
          </a:p>
          <a:p>
            <a:pPr marL="0" indent="0">
              <a:buNone/>
            </a:pPr>
            <a:r>
              <a:rPr lang="ru-RU" sz="2900" dirty="0"/>
              <a:t>1.	в Сибири  высокая численность населения</a:t>
            </a:r>
          </a:p>
          <a:p>
            <a:pPr marL="0" indent="0">
              <a:buNone/>
            </a:pPr>
            <a:r>
              <a:rPr lang="ru-RU" sz="2900" dirty="0"/>
              <a:t>2.	более чем у 150 миллионов детей в возрасте до пяти лет наблюдается слишком низкий рост для их возраста</a:t>
            </a:r>
          </a:p>
          <a:p>
            <a:pPr marL="0" indent="0">
              <a:buNone/>
            </a:pPr>
            <a:r>
              <a:rPr lang="ru-RU" sz="2900" dirty="0"/>
              <a:t>3.	в Сибири участились случаи неосторожного обращения с огнем</a:t>
            </a:r>
          </a:p>
          <a:p>
            <a:pPr marL="0" indent="0">
              <a:buNone/>
            </a:pPr>
            <a:r>
              <a:rPr lang="ru-RU" sz="2900" dirty="0"/>
              <a:t>4.	в Сибири недостаточное количество водоемов для тушения пожаров </a:t>
            </a:r>
          </a:p>
          <a:p>
            <a:pPr marL="0" indent="0">
              <a:buNone/>
            </a:pPr>
            <a:r>
              <a:rPr lang="ru-RU" sz="2900" dirty="0"/>
              <a:t>5.	в Сибири  увеличивается количество дней с сильными ветрами</a:t>
            </a:r>
          </a:p>
          <a:p>
            <a:pPr marL="0" indent="0">
              <a:buNone/>
            </a:pPr>
            <a:r>
              <a:rPr lang="ru-RU" sz="2900" dirty="0"/>
              <a:t>6.	в Сибири  увеличивается среднегодовая температура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95257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A0B587-7C56-43BF-A925-200330557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V="1">
            <a:off x="913775" y="407964"/>
            <a:ext cx="10364451" cy="21055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3338CB6-A2A0-4BD9-9B41-9131229B9E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75" y="886265"/>
            <a:ext cx="10364452" cy="49049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Задание  1.  ХАРАКТЕРИСТИК ЗАДАНИЯ:</a:t>
            </a:r>
          </a:p>
          <a:p>
            <a:pPr marL="0" indent="0">
              <a:buNone/>
            </a:pPr>
            <a:r>
              <a:rPr lang="ru-RU" dirty="0"/>
              <a:t>Содержательная область оценки: Глобальные проблемы</a:t>
            </a:r>
          </a:p>
          <a:p>
            <a:pPr marL="0" indent="0">
              <a:buNone/>
            </a:pPr>
            <a:r>
              <a:rPr lang="ru-RU" dirty="0"/>
              <a:t>Компетентностная область оценки: выбирать среди предложенных</a:t>
            </a:r>
          </a:p>
          <a:p>
            <a:pPr marL="0" indent="0">
              <a:buNone/>
            </a:pPr>
            <a:r>
              <a:rPr lang="ru-RU" dirty="0"/>
              <a:t>Уровень: низкий</a:t>
            </a:r>
          </a:p>
          <a:p>
            <a:pPr marL="0" indent="0">
              <a:buNone/>
            </a:pPr>
            <a:r>
              <a:rPr lang="ru-RU" dirty="0"/>
              <a:t>Формат ответа: задание с выбором нескольких ответов</a:t>
            </a:r>
          </a:p>
          <a:p>
            <a:pPr marL="0" indent="0">
              <a:buNone/>
            </a:pPr>
            <a:r>
              <a:rPr lang="ru-RU" dirty="0"/>
              <a:t>Максимальный балл: 1</a:t>
            </a:r>
          </a:p>
          <a:p>
            <a:pPr marL="0" indent="0">
              <a:buNone/>
            </a:pPr>
            <a:r>
              <a:rPr lang="ru-RU" dirty="0"/>
              <a:t>Система оценивания: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	</a:t>
            </a:r>
          </a:p>
          <a:p>
            <a:endParaRPr lang="ru-RU" dirty="0"/>
          </a:p>
        </p:txBody>
      </p:sp>
      <p:graphicFrame>
        <p:nvGraphicFramePr>
          <p:cNvPr id="9" name="Таблица 9">
            <a:extLst>
              <a:ext uri="{FF2B5EF4-FFF2-40B4-BE49-F238E27FC236}">
                <a16:creationId xmlns:a16="http://schemas.microsoft.com/office/drawing/2014/main" id="{538B656E-A6C2-4C56-A2D8-E9F9573A83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1958166"/>
              </p:ext>
            </p:extLst>
          </p:nvPr>
        </p:nvGraphicFramePr>
        <p:xfrm>
          <a:off x="913772" y="4377266"/>
          <a:ext cx="9862079" cy="15126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81">
                  <a:extLst>
                    <a:ext uri="{9D8B030D-6E8A-4147-A177-3AD203B41FA5}">
                      <a16:colId xmlns:a16="http://schemas.microsoft.com/office/drawing/2014/main" val="3821374840"/>
                    </a:ext>
                  </a:extLst>
                </a:gridCol>
                <a:gridCol w="7763198">
                  <a:extLst>
                    <a:ext uri="{9D8B030D-6E8A-4147-A177-3AD203B41FA5}">
                      <a16:colId xmlns:a16="http://schemas.microsoft.com/office/drawing/2014/main" val="469185599"/>
                    </a:ext>
                  </a:extLst>
                </a:gridCol>
              </a:tblGrid>
              <a:tr h="504223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 критерия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4414233"/>
                  </a:ext>
                </a:extLst>
              </a:tr>
              <a:tr h="504223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ответе указаны  все правильные варианты ответа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0077979"/>
                  </a:ext>
                </a:extLst>
              </a:tr>
              <a:tr h="504223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ответе указаны часть правильных ответов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14687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64507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03F8DB-9C27-4AA2-BA0C-6E937CD0C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6" y="168351"/>
            <a:ext cx="10364451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1F2D857-7ACC-4D1F-9A1D-110AA2DAC9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4572" y="580292"/>
            <a:ext cx="11422966" cy="5890845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dirty="0"/>
              <a:t>Задание 2/3</a:t>
            </a:r>
          </a:p>
          <a:p>
            <a:pPr marL="0" indent="0">
              <a:buNone/>
            </a:pPr>
            <a:r>
              <a:rPr lang="ru-RU" dirty="0"/>
              <a:t>Для ответа на вопрос отметьте нужные варианты ответа 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В школе прошла дискуссия на тему «Проблема пожаров с России». Учитель предложил ребятам найти доказательства в средствах массовой информации, подтверждающие существование данной проблемы. Ребята начали искать информацию в разных источниках. Названия каких статей могут указывать на то, что в них можно найти информацию, соответствующую теме дискуссии?</a:t>
            </a:r>
          </a:p>
          <a:p>
            <a:pPr marL="0" indent="0">
              <a:buNone/>
            </a:pPr>
            <a:r>
              <a:rPr lang="ru-RU" dirty="0"/>
              <a:t>1.	Новосибирск – современный город в Сибири</a:t>
            </a:r>
          </a:p>
          <a:p>
            <a:pPr marL="0" indent="0">
              <a:buNone/>
            </a:pPr>
            <a:r>
              <a:rPr lang="ru-RU" dirty="0"/>
              <a:t>2.	Гуманитарный кризис из-за засухи в мире  может затронуть 15 миллионов человек</a:t>
            </a:r>
          </a:p>
          <a:p>
            <a:pPr marL="0" indent="0">
              <a:buNone/>
            </a:pPr>
            <a:r>
              <a:rPr lang="ru-RU" dirty="0"/>
              <a:t>3.	Что будет с лесом через 10 лет?</a:t>
            </a:r>
          </a:p>
          <a:p>
            <a:pPr marL="0" indent="0">
              <a:buNone/>
            </a:pPr>
            <a:r>
              <a:rPr lang="ru-RU" dirty="0"/>
              <a:t>4.	Регионы-</a:t>
            </a:r>
            <a:r>
              <a:rPr lang="ru-RU" dirty="0" err="1"/>
              <a:t>антилидеры</a:t>
            </a:r>
            <a:r>
              <a:rPr lang="ru-RU" dirty="0"/>
              <a:t> по пожарной обстановке  в России</a:t>
            </a:r>
          </a:p>
          <a:p>
            <a:pPr marL="0" indent="0">
              <a:buNone/>
            </a:pPr>
            <a:r>
              <a:rPr lang="ru-RU" dirty="0"/>
              <a:t>5.	Зри в семя: почему селекция в РФ отстает от мировой и что с этим делать</a:t>
            </a:r>
          </a:p>
          <a:p>
            <a:pPr marL="0" indent="0">
              <a:buNone/>
            </a:pPr>
            <a:r>
              <a:rPr lang="ru-RU" dirty="0"/>
              <a:t>Обоснуйте свой выбор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1452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6BEC23-77A3-46E5-8009-97DC91F21C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567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5801C4E-6B79-41E3-A30E-277D59DD72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1233" y="113003"/>
            <a:ext cx="10364452" cy="466532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Задание  2.  ХАРАКТЕРИСТИК ЗАДАНИЯ:</a:t>
            </a:r>
          </a:p>
          <a:p>
            <a:pPr marL="0" indent="0">
              <a:buNone/>
            </a:pPr>
            <a:r>
              <a:rPr lang="ru-RU" dirty="0"/>
              <a:t>Содержательная область оценки: Глобальные проблемы</a:t>
            </a:r>
          </a:p>
          <a:p>
            <a:pPr marL="0" indent="0">
              <a:buNone/>
            </a:pPr>
            <a:r>
              <a:rPr lang="ru-RU" dirty="0"/>
              <a:t>Компетентностная область оценки:  выбирать среди предложенных</a:t>
            </a:r>
          </a:p>
          <a:p>
            <a:pPr marL="0" indent="0">
              <a:buNone/>
            </a:pPr>
            <a:r>
              <a:rPr lang="ru-RU" dirty="0"/>
              <a:t>Уровень: низкий</a:t>
            </a:r>
          </a:p>
          <a:p>
            <a:pPr marL="0" indent="0">
              <a:buNone/>
            </a:pPr>
            <a:r>
              <a:rPr lang="ru-RU" dirty="0"/>
              <a:t>Формат ответа: задание с выбором нескольких ответов</a:t>
            </a:r>
          </a:p>
          <a:p>
            <a:pPr marL="0" indent="0">
              <a:buNone/>
            </a:pPr>
            <a:r>
              <a:rPr lang="ru-RU" dirty="0"/>
              <a:t>Максимальный балл: 2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2A8389DC-9F9A-4F7F-8CDE-AED6D4BA05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1661632"/>
              </p:ext>
            </p:extLst>
          </p:nvPr>
        </p:nvGraphicFramePr>
        <p:xfrm>
          <a:off x="702759" y="3063240"/>
          <a:ext cx="11184441" cy="34329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9432">
                  <a:extLst>
                    <a:ext uri="{9D8B030D-6E8A-4147-A177-3AD203B41FA5}">
                      <a16:colId xmlns:a16="http://schemas.microsoft.com/office/drawing/2014/main" val="3881785718"/>
                    </a:ext>
                  </a:extLst>
                </a:gridCol>
                <a:gridCol w="10185009">
                  <a:extLst>
                    <a:ext uri="{9D8B030D-6E8A-4147-A177-3AD203B41FA5}">
                      <a16:colId xmlns:a16="http://schemas.microsoft.com/office/drawing/2014/main" val="1171818221"/>
                    </a:ext>
                  </a:extLst>
                </a:gridCol>
              </a:tblGrid>
              <a:tr h="504223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 критерия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0597323"/>
                  </a:ext>
                </a:extLst>
              </a:tr>
              <a:tr h="504223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ответе приведены все источники информации, ответ аргументирован.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3904885"/>
                  </a:ext>
                </a:extLst>
              </a:tr>
              <a:tr h="504223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ответе приведены все источники информации, но ответ  не аргументирован.  </a:t>
                      </a:r>
                    </a:p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ответе приведены часть  источников информации, ответ аргументирован.</a:t>
                      </a:r>
                    </a:p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ответе приведены часть  источников информации, ответ аргументирован по нескольким источникам информации.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388754"/>
                  </a:ext>
                </a:extLst>
              </a:tr>
              <a:tr h="504223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ответе приведены не все источники информации, ответ не аргументирован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48751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67494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988BCE-19D9-442C-B3B0-00A4F303D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21147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36B6DDD-9BF1-4E12-881F-E6909B8AD4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75" y="1378635"/>
            <a:ext cx="10364452" cy="4412566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dirty="0"/>
              <a:t>Задание 3/3</a:t>
            </a:r>
          </a:p>
          <a:p>
            <a:endParaRPr lang="ru-RU" sz="2400" dirty="0"/>
          </a:p>
          <a:p>
            <a:pPr marL="0" indent="0" algn="ctr">
              <a:buNone/>
            </a:pPr>
            <a:r>
              <a:rPr lang="ru-RU" sz="2400" dirty="0"/>
              <a:t>Какими способами может быть решена проблема пожаров в Сибири?</a:t>
            </a:r>
          </a:p>
          <a:p>
            <a:pPr marL="0" indent="0">
              <a:buNone/>
            </a:pPr>
            <a:r>
              <a:rPr lang="ru-RU" sz="2400" dirty="0"/>
              <a:t>Дайте развернутый ответ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45730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195C7C-60E9-4C07-B338-956C8DA3A4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V="1">
            <a:off x="913775" y="548640"/>
            <a:ext cx="10364451" cy="6987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E401848-99C9-476F-B170-AADA948508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75" y="548641"/>
            <a:ext cx="10364452" cy="524256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Задание  3.  ХАРАКТЕРИСТИК ЗАДАНИЯ</a:t>
            </a:r>
          </a:p>
          <a:p>
            <a:pPr marL="0" indent="0">
              <a:buNone/>
            </a:pPr>
            <a:r>
              <a:rPr lang="ru-RU" dirty="0"/>
              <a:t>Содержательная область оценки: Глобальные проблемы</a:t>
            </a:r>
          </a:p>
          <a:p>
            <a:pPr marL="0" indent="0">
              <a:buNone/>
            </a:pPr>
            <a:r>
              <a:rPr lang="ru-RU" dirty="0"/>
              <a:t>Компетентностная область оценки: Формулировать аргументы </a:t>
            </a:r>
          </a:p>
          <a:p>
            <a:pPr marL="0" indent="0">
              <a:buNone/>
            </a:pPr>
            <a:r>
              <a:rPr lang="ru-RU" dirty="0"/>
              <a:t>Уровень: средний</a:t>
            </a:r>
          </a:p>
          <a:p>
            <a:pPr marL="0" indent="0">
              <a:buNone/>
            </a:pPr>
            <a:r>
              <a:rPr lang="ru-RU" dirty="0"/>
              <a:t>Формат ответа: задание с развернутым ответом</a:t>
            </a:r>
          </a:p>
          <a:p>
            <a:pPr marL="0" indent="0">
              <a:buNone/>
            </a:pPr>
            <a:r>
              <a:rPr lang="ru-RU" dirty="0"/>
              <a:t>Максимальный балл: 1</a:t>
            </a:r>
          </a:p>
          <a:p>
            <a:endParaRPr lang="ru-RU" dirty="0"/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7596FC48-03B4-4E35-8B37-36F9B765E3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8442565"/>
              </p:ext>
            </p:extLst>
          </p:nvPr>
        </p:nvGraphicFramePr>
        <p:xfrm>
          <a:off x="913773" y="3675258"/>
          <a:ext cx="9862079" cy="21501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81">
                  <a:extLst>
                    <a:ext uri="{9D8B030D-6E8A-4147-A177-3AD203B41FA5}">
                      <a16:colId xmlns:a16="http://schemas.microsoft.com/office/drawing/2014/main" val="3727034514"/>
                    </a:ext>
                  </a:extLst>
                </a:gridCol>
                <a:gridCol w="7763198">
                  <a:extLst>
                    <a:ext uri="{9D8B030D-6E8A-4147-A177-3AD203B41FA5}">
                      <a16:colId xmlns:a16="http://schemas.microsoft.com/office/drawing/2014/main" val="3609882900"/>
                    </a:ext>
                  </a:extLst>
                </a:gridCol>
              </a:tblGrid>
              <a:tr h="504223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 критерия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2159837"/>
                  </a:ext>
                </a:extLst>
              </a:tr>
              <a:tr h="504223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развернутом ответе приведены несколько способов решения данной проблемы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5257658"/>
                  </a:ext>
                </a:extLst>
              </a:tr>
              <a:tr h="504223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 отсутствует, или приведен только один способ решения проблемы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58927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38368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499B2A-F63F-41B5-BF53-B647BF1E8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294961"/>
            <a:ext cx="10364451" cy="567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234681C-A191-47FE-9DEA-461FA6D840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75" y="577237"/>
            <a:ext cx="10364452" cy="598580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/>
              <a:t>Апробация задания</a:t>
            </a:r>
          </a:p>
          <a:p>
            <a:pPr marL="0" indent="0">
              <a:buNone/>
            </a:pPr>
            <a:r>
              <a:rPr lang="ru-RU" dirty="0"/>
              <a:t>1. Кол-во человек, выполнявших работу – 18 (6 класс)</a:t>
            </a:r>
          </a:p>
          <a:p>
            <a:pPr marL="0" indent="0">
              <a:buNone/>
            </a:pPr>
            <a:r>
              <a:rPr lang="ru-RU" dirty="0"/>
              <a:t>2. Качество выполнения,65,7 %</a:t>
            </a:r>
          </a:p>
          <a:p>
            <a:pPr marL="0" indent="0">
              <a:buNone/>
            </a:pPr>
            <a:r>
              <a:rPr lang="ru-RU" dirty="0"/>
              <a:t>3. Анализ результатов:</a:t>
            </a:r>
          </a:p>
          <a:p>
            <a:pPr marL="0" indent="0">
              <a:buNone/>
            </a:pPr>
            <a:r>
              <a:rPr lang="ru-RU" dirty="0"/>
              <a:t>  </a:t>
            </a:r>
            <a:r>
              <a:rPr lang="ru-RU" b="1" i="1" dirty="0"/>
              <a:t>Хорошо сформированы компетенции (выполнение более 70 %): </a:t>
            </a:r>
            <a:r>
              <a:rPr lang="ru-RU" dirty="0"/>
              <a:t>оценивать информацию о проблеме с точки зрения выбора источника, распознание проблемы в источнике. 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  </a:t>
            </a:r>
            <a:r>
              <a:rPr lang="ru-RU" b="1" i="1" dirty="0"/>
              <a:t>Не достаточно хорошо сформированы компетенции (выполнение менее 40</a:t>
            </a:r>
            <a:r>
              <a:rPr lang="ru-RU" dirty="0"/>
              <a:t>%)</a:t>
            </a:r>
          </a:p>
          <a:p>
            <a:pPr marL="0" indent="0">
              <a:buNone/>
            </a:pPr>
            <a:r>
              <a:rPr lang="ru-RU" dirty="0"/>
              <a:t>                    Приводить аргументы о перспективах развития проблемы, дать развернутый ответ</a:t>
            </a:r>
          </a:p>
          <a:p>
            <a:pPr marL="0" indent="0">
              <a:buNone/>
            </a:pPr>
            <a:r>
              <a:rPr lang="ru-RU" dirty="0"/>
              <a:t>  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7182396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45</TotalTime>
  <Words>1056</Words>
  <Application>Microsoft Office PowerPoint</Application>
  <PresentationFormat>Широкоэкранный</PresentationFormat>
  <Paragraphs>97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Times New Roman</vt:lpstr>
      <vt:lpstr>Tw Cen MT</vt:lpstr>
      <vt:lpstr>Капля</vt:lpstr>
      <vt:lpstr>Проект  «образовательный лифт 2022»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«образовательный лифт 2022»</dc:title>
  <dc:creator>Admin</dc:creator>
  <cp:lastModifiedBy>Admin</cp:lastModifiedBy>
  <cp:revision>1</cp:revision>
  <dcterms:created xsi:type="dcterms:W3CDTF">2022-11-20T16:53:23Z</dcterms:created>
  <dcterms:modified xsi:type="dcterms:W3CDTF">2022-11-20T17:38:35Z</dcterms:modified>
</cp:coreProperties>
</file>