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reenpeace.ru/wp-content/uploads/2020/03/Greenpeace-plastic-pollution-report.pdf" TargetMode="External"/><Relationship Id="rId2" Type="http://schemas.openxmlformats.org/officeDocument/2006/relationships/hyperlink" Target="https://join.greenpeace.ru/ny202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zen.ru/video/watch/6139de0400e97601a2c07607?f=d2d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reenpeace.ru/wp-content/uploads/2020/03/Greenpeace-plastic-pollution-report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851648" cy="18288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Авторское задание </a:t>
            </a:r>
            <a:b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формирования </a:t>
            </a:r>
            <a:r>
              <a:rPr lang="ru-RU" sz="4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оценивания) </a:t>
            </a:r>
            <a:r>
              <a:rPr lang="ru-RU" sz="4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Глобальных </a:t>
            </a: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компетенций</a:t>
            </a:r>
            <a:b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уроке биологии в 7-9 классах</a:t>
            </a:r>
            <a:endParaRPr lang="ru-RU" sz="4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464496" cy="86409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Соколова Е.М., учитель биологии МБОУ «СОШ №4 г. Осы»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5542" y="12122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Региональная научно-практическая конференция</a:t>
            </a:r>
          </a:p>
          <a:p>
            <a:pPr algn="ctr"/>
            <a:r>
              <a:rPr lang="ru-RU" sz="2000" b="1" dirty="0" smtClean="0"/>
              <a:t>«</a:t>
            </a:r>
            <a:r>
              <a:rPr lang="ru-RU" sz="2000" b="1" dirty="0"/>
              <a:t>Эффективные механизмы повышения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образовательных </a:t>
            </a:r>
            <a:r>
              <a:rPr lang="ru-RU" sz="2000" b="1" dirty="0"/>
              <a:t>результатов обучающихся»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5542" y="6093296"/>
            <a:ext cx="9149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29 ноября 2022 г.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8840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366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Подбор информации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68863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i="1" dirty="0"/>
              <a:t>Пластиковое загрязнение — серьёзная угроза для морских экосистем и биоразнообразия планеты, на которой мы живём.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По </a:t>
            </a:r>
            <a:r>
              <a:rPr lang="ru-RU" dirty="0"/>
              <a:t>данным британского правительства, пластик попадает в желудки 31 вида морских млекопитающих и 100 видов морских птиц. Желудок животных не способен переварить пакеты и упаковку. С каждым годом по всему миру из-за пластика гибнет всё больше животных!</a:t>
            </a:r>
          </a:p>
          <a:p>
            <a:pPr marL="0" indent="0">
              <a:buNone/>
            </a:pPr>
            <a:r>
              <a:rPr lang="ru-RU" dirty="0"/>
              <a:t>По материалам сайта:</a:t>
            </a:r>
            <a:r>
              <a:rPr lang="ru-RU" i="1" dirty="0"/>
              <a:t> </a:t>
            </a:r>
            <a:r>
              <a:rPr lang="ru-RU" i="1" u="sng" dirty="0">
                <a:hlinkClick r:id="rId2"/>
              </a:rPr>
              <a:t>https://join.greenpeace.ru/ny2020</a:t>
            </a:r>
            <a:r>
              <a:rPr lang="ru-RU" i="1" u="sng" dirty="0" smtClean="0">
                <a:hlinkClick r:id="rId2"/>
              </a:rPr>
              <a:t>/</a:t>
            </a:r>
            <a:endParaRPr lang="ru-RU" i="1" u="sng" dirty="0" smtClean="0"/>
          </a:p>
          <a:p>
            <a:pPr marL="0" indent="0" algn="just">
              <a:buNone/>
            </a:pPr>
            <a:r>
              <a:rPr lang="ru-RU" i="1" dirty="0" smtClean="0"/>
              <a:t>   Благодаря </a:t>
            </a:r>
            <a:r>
              <a:rPr lang="ru-RU" i="1" dirty="0"/>
              <a:t>поддержке сторонников и волонтёров, в 2019 году Гринпис в России удалось провести две экспедиции на Байкал и Куршскую косу, а также более 270 мероприятий по оценке пластикового загрязнения на побережьях по всей стране.</a:t>
            </a:r>
          </a:p>
          <a:p>
            <a:pPr marL="0" indent="0" algn="just">
              <a:buNone/>
            </a:pPr>
            <a:r>
              <a:rPr lang="ru-RU" i="1" dirty="0"/>
              <a:t>По материалам доклада Гринпис «В поисках пластика», февраль 2020 г</a:t>
            </a:r>
            <a:r>
              <a:rPr lang="ru-RU" i="1" dirty="0" smtClean="0"/>
              <a:t>.:</a:t>
            </a:r>
            <a:endParaRPr lang="ru-RU" i="1" dirty="0"/>
          </a:p>
          <a:p>
            <a:pPr marL="0" indent="0">
              <a:buNone/>
            </a:pPr>
            <a:r>
              <a:rPr lang="ru-RU" i="1" dirty="0">
                <a:hlinkClick r:id="rId3"/>
              </a:rPr>
              <a:t>https://</a:t>
            </a:r>
            <a:r>
              <a:rPr lang="ru-RU" i="1" dirty="0" smtClean="0">
                <a:hlinkClick r:id="rId3"/>
              </a:rPr>
              <a:t>greenpeace.ru/wp-content/uploads/2020/03/Greenpeace-plastic-pollution-report.pdf</a:t>
            </a:r>
            <a:r>
              <a:rPr lang="ru-RU" i="1" dirty="0" smtClean="0"/>
              <a:t> </a:t>
            </a:r>
            <a:endParaRPr lang="ru-RU" i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56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8640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ПРИНЦИПЫ </a:t>
            </a:r>
            <a:br>
              <a:rPr lang="ru-RU" sz="4000" b="1" dirty="0" smtClean="0"/>
            </a:br>
            <a:r>
              <a:rPr lang="ru-RU" sz="4000" b="1" dirty="0" smtClean="0"/>
              <a:t>подбора </a:t>
            </a:r>
            <a:r>
              <a:rPr lang="ru-RU" sz="4000" b="1" dirty="0"/>
              <a:t>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Надежные источники - достоверность</a:t>
            </a:r>
          </a:p>
          <a:p>
            <a:r>
              <a:rPr lang="ru-RU" dirty="0" smtClean="0"/>
              <a:t>Несколько источников</a:t>
            </a:r>
          </a:p>
          <a:p>
            <a:r>
              <a:rPr lang="ru-RU" dirty="0" smtClean="0"/>
              <a:t>Информация новая, актуальная</a:t>
            </a:r>
          </a:p>
          <a:p>
            <a:r>
              <a:rPr lang="ru-RU" dirty="0" smtClean="0"/>
              <a:t>Разный способ изложения информации (научно-популярная статья, доклад)</a:t>
            </a:r>
          </a:p>
          <a:p>
            <a:r>
              <a:rPr lang="ru-RU" dirty="0" smtClean="0"/>
              <a:t>Доступность информации (ссылки на источник)</a:t>
            </a:r>
          </a:p>
          <a:p>
            <a:r>
              <a:rPr lang="ru-RU" dirty="0" smtClean="0"/>
              <a:t>Сжатость в зависимости от возраста учащихся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140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940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Формулировка задания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4038600" cy="54006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Арина считает, что проблема гибели морских животных от поедания пластика может быть решена, если собирать пластиковый мусор по берегам водоемов. Какими способами может быть решена проблема пластикового мусора</a:t>
            </a:r>
            <a:r>
              <a:rPr lang="ru-RU" dirty="0" smtClean="0"/>
              <a:t>?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Дайте развернутый ответ.</a:t>
            </a:r>
          </a:p>
          <a:p>
            <a:pPr algn="just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28800"/>
            <a:ext cx="3888432" cy="4726125"/>
          </a:xfrm>
          <a:solidFill>
            <a:schemeClr val="accent2"/>
          </a:solidFill>
        </p:spPr>
        <p:txBody>
          <a:bodyPr>
            <a:normAutofit lnSpcReduction="10000"/>
          </a:bodyPr>
          <a:lstStyle/>
          <a:p>
            <a:pPr algn="just">
              <a:buClr>
                <a:schemeClr val="bg1"/>
              </a:buClr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проблему</a:t>
            </a:r>
          </a:p>
          <a:p>
            <a:pPr marL="0" indent="0" algn="just">
              <a:buClr>
                <a:schemeClr val="bg1"/>
              </a:buClr>
              <a:buNone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Clr>
                <a:schemeClr val="bg1"/>
              </a:buClr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 один способ решения – самый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очевидный</a:t>
            </a:r>
          </a:p>
          <a:p>
            <a:pPr marL="0" indent="0" algn="just">
              <a:buClr>
                <a:schemeClr val="bg1"/>
              </a:buClr>
              <a:buNone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Clr>
                <a:schemeClr val="bg1"/>
              </a:buClr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Сформулировано задание</a:t>
            </a:r>
          </a:p>
          <a:p>
            <a:pPr marL="0" indent="0" algn="just">
              <a:buClr>
                <a:schemeClr val="bg1"/>
              </a:buClr>
              <a:buNone/>
            </a:pP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22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Подбор иллюстративного материала</a:t>
            </a:r>
            <a:endParaRPr lang="ru-RU" sz="4000" b="1" dirty="0"/>
          </a:p>
        </p:txBody>
      </p:sp>
      <p:pic>
        <p:nvPicPr>
          <p:cNvPr id="5" name="Объект 4" descr="https://i.designideashome.com/images/003/image-7610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297" y="2787649"/>
            <a:ext cx="280831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0" y="2790871"/>
            <a:ext cx="319279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167" y="2780928"/>
            <a:ext cx="2916325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2970" y="1196752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Фотографии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Яркие-очевидные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Животные разных систематических групп</a:t>
            </a:r>
            <a:endParaRPr lang="ru-RU" sz="24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501" y="4869160"/>
            <a:ext cx="89289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Видеоролик «Мусорный континент в Тихом океане»: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dzen.ru/video/watch/6139de0400e97601a2c07607?f=d2d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5607824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Короткий 1-2 мин.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На разрешенной платформе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469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Оценивание выполнения задания</a:t>
            </a:r>
            <a:endParaRPr lang="ru-RU" sz="40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672070"/>
              </p:ext>
            </p:extLst>
          </p:nvPr>
        </p:nvGraphicFramePr>
        <p:xfrm>
          <a:off x="179512" y="1196752"/>
          <a:ext cx="8641322" cy="5150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4637"/>
                <a:gridCol w="8026685"/>
              </a:tblGrid>
              <a:tr h="1053559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Задание  1.  ХАРАКТЕРИСТИК ЗАДАНИЯ:</a:t>
                      </a:r>
                    </a:p>
                    <a:p>
                      <a:pPr indent="26987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Пластиковое загрязнение — серьёзная угроза для морских экосистем и биоразнообразия планеты, на которой мы живём.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2946">
                <a:tc gridSpan="2">
                  <a:txBody>
                    <a:bodyPr/>
                    <a:lstStyle/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Содержательная область оценки: глобальные проблемы</a:t>
                      </a:r>
                    </a:p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Компетентностная</a:t>
                      </a:r>
                      <a:r>
                        <a:rPr lang="ru-RU" sz="1800" dirty="0">
                          <a:effectLst/>
                        </a:rPr>
                        <a:t> область оценки: оценивать действия и их последствия</a:t>
                      </a:r>
                    </a:p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Контекст: общественный</a:t>
                      </a:r>
                    </a:p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Уровень: высокий</a:t>
                      </a:r>
                    </a:p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Формат ответа: задание с развернутым ответом (в виде текста)</a:t>
                      </a:r>
                    </a:p>
                    <a:p>
                      <a:pPr marL="179705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Максимальный балл</a:t>
                      </a:r>
                      <a:r>
                        <a:rPr lang="ru-RU" sz="1800" dirty="0" smtClean="0">
                          <a:effectLst/>
                        </a:rPr>
                        <a:t>: 3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15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Система оценивания: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Содержание критерия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965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Подобран один способ решения проблемы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Подобрано 2-3 способа решения проблемы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Подобрано 4-5 способов решения проблемы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02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741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Возможный ответ/ Ответы учащихся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11528"/>
            <a:ext cx="8712968" cy="55464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b="1" dirty="0" smtClean="0"/>
              <a:t>ВОЗМОЖНЫЙ ОТВЕТ:</a:t>
            </a:r>
            <a:endParaRPr lang="ru-RU" sz="1800" b="1" dirty="0"/>
          </a:p>
          <a:p>
            <a:pPr marL="0" indent="0" algn="just">
              <a:buNone/>
            </a:pPr>
            <a:r>
              <a:rPr lang="ru-RU" sz="1800" dirty="0"/>
              <a:t>Гринпис </a:t>
            </a:r>
            <a:r>
              <a:rPr lang="ru-RU" sz="1800" dirty="0"/>
              <a:t>в России и по всему миру не первый год борется с пластиковым загрязнением: меняет отношение людей к одноразовым товарам и упаковке, побуждает </a:t>
            </a:r>
            <a:r>
              <a:rPr lang="ru-RU" sz="1800" dirty="0" err="1"/>
              <a:t>ретейлеров</a:t>
            </a:r>
            <a:r>
              <a:rPr lang="ru-RU" sz="1800" dirty="0"/>
              <a:t> быть более </a:t>
            </a:r>
            <a:r>
              <a:rPr lang="ru-RU" sz="1800" dirty="0" err="1"/>
              <a:t>экоответственными</a:t>
            </a:r>
            <a:r>
              <a:rPr lang="ru-RU" sz="1800" dirty="0"/>
              <a:t> и даже меняет законодательство, регулирующее оборот пластика. </a:t>
            </a:r>
            <a:r>
              <a:rPr lang="ru-RU" sz="1800" dirty="0"/>
              <a:t>(По материалам доклада Гринпис «В поисках пластика», февраль 2020 </a:t>
            </a:r>
            <a:r>
              <a:rPr lang="ru-RU" sz="1800" dirty="0" smtClean="0"/>
              <a:t>г. </a:t>
            </a:r>
            <a:r>
              <a:rPr lang="ru-RU" sz="1800" dirty="0" smtClean="0">
                <a:hlinkClick r:id="rId2"/>
              </a:rPr>
              <a:t>https</a:t>
            </a:r>
            <a:r>
              <a:rPr lang="ru-RU" sz="1800" dirty="0">
                <a:hlinkClick r:id="rId2"/>
              </a:rPr>
              <a:t>://</a:t>
            </a:r>
            <a:r>
              <a:rPr lang="ru-RU" sz="1800" dirty="0" smtClean="0">
                <a:hlinkClick r:id="rId2"/>
              </a:rPr>
              <a:t>greenpeace.ru/wp-content/uploads/2020/03/Greenpeace-plastic-pollution-report.pdf</a:t>
            </a:r>
            <a:r>
              <a:rPr lang="ru-RU" sz="1800" dirty="0" smtClean="0"/>
              <a:t>)</a:t>
            </a:r>
          </a:p>
          <a:p>
            <a:pPr marL="0" indent="0" algn="just">
              <a:buNone/>
            </a:pPr>
            <a:endParaRPr lang="ru-RU" sz="1800" dirty="0" smtClean="0"/>
          </a:p>
          <a:p>
            <a:pPr algn="just"/>
            <a:r>
              <a:rPr lang="ru-RU" sz="1800" b="1" dirty="0" smtClean="0"/>
              <a:t>ОТВЕТЫ УЧАЩИХСЯ: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Собирать мусор и делать из него острова как в Японии или ОАЭ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Ввести закон, ограничивающий использование пластика в быту (бутылки, упаковка, посуда)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Изготавливать разлагающийся пластик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Донести до обычных людей, что одноразовые пластиковые приборы плохо влияют на животных в океане (показывать видео перед просмотром блокбастеров)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Ввести для заводов, изготавливающих пластиковые предметы </a:t>
            </a:r>
            <a:r>
              <a:rPr lang="ru-RU" sz="1800" dirty="0" err="1" smtClean="0"/>
              <a:t>эконалог</a:t>
            </a:r>
            <a:r>
              <a:rPr lang="ru-RU" sz="1800" dirty="0" smtClean="0"/>
              <a:t>, который тратить на очищение океана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Ввести специальный знак магазинам, где вместо пластиковых пакетов используют бумажные или тканевые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Бесплатно раздавать </a:t>
            </a:r>
            <a:r>
              <a:rPr lang="ru-RU" sz="1800" dirty="0" err="1" smtClean="0"/>
              <a:t>шоперы</a:t>
            </a:r>
            <a:r>
              <a:rPr lang="ru-RU" sz="1800" dirty="0" smtClean="0"/>
              <a:t> из ткани в продуктовых магазинах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dirty="0" smtClean="0"/>
              <a:t>Построить заводы для переработки пластика во что-то полезное (дорожное покрытие)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27458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Анализ </a:t>
            </a:r>
            <a:r>
              <a:rPr lang="ru-RU" sz="4000" b="1" dirty="0" smtClean="0"/>
              <a:t>апробации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544616"/>
          </a:xfrm>
        </p:spPr>
        <p:txBody>
          <a:bodyPr>
            <a:normAutofit/>
          </a:bodyPr>
          <a:lstStyle/>
          <a:p>
            <a:r>
              <a:rPr lang="ru-RU" dirty="0"/>
              <a:t>Кол-во человек, выполнявших работу:  28 чел 8А класс МБОУ «СОШ №4 г. Осы»</a:t>
            </a:r>
          </a:p>
          <a:p>
            <a:endParaRPr lang="ru-RU" dirty="0"/>
          </a:p>
          <a:p>
            <a:r>
              <a:rPr lang="ru-RU" dirty="0" smtClean="0"/>
              <a:t>Качество </a:t>
            </a:r>
            <a:r>
              <a:rPr lang="ru-RU" dirty="0"/>
              <a:t>выполнения – 26 чел. – 93% </a:t>
            </a:r>
          </a:p>
          <a:p>
            <a:endParaRPr lang="ru-RU" dirty="0"/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компетенций:</a:t>
            </a:r>
          </a:p>
          <a:p>
            <a:pPr marL="0" indent="0">
              <a:buNone/>
            </a:pPr>
            <a:r>
              <a:rPr lang="ru-RU" dirty="0" smtClean="0"/>
              <a:t>- Хорошо </a:t>
            </a:r>
            <a:r>
              <a:rPr lang="ru-RU" dirty="0"/>
              <a:t>сформированы компетенции (выполнение более 70 %) – 16 чел. – 57%</a:t>
            </a:r>
          </a:p>
          <a:p>
            <a:pPr marL="0" indent="0">
              <a:buNone/>
            </a:pPr>
            <a:r>
              <a:rPr lang="ru-RU" dirty="0" smtClean="0"/>
              <a:t>- Не </a:t>
            </a:r>
            <a:r>
              <a:rPr lang="ru-RU" dirty="0"/>
              <a:t>достаточно хорошо сформированы компетенции (выполнение 50-70%) – 10 чел. – 36% </a:t>
            </a:r>
          </a:p>
          <a:p>
            <a:pPr marL="0" indent="0">
              <a:buNone/>
            </a:pPr>
            <a:r>
              <a:rPr lang="ru-RU" dirty="0" smtClean="0"/>
              <a:t>- Низкий </a:t>
            </a:r>
            <a:r>
              <a:rPr lang="ru-RU" dirty="0"/>
              <a:t>уровень компетенций (выполнение менее 50 %) – 2 чел. – 7</a:t>
            </a:r>
            <a:r>
              <a:rPr lang="ru-RU" dirty="0" smtClean="0"/>
              <a:t>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17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Способы </a:t>
            </a:r>
            <a:r>
              <a:rPr lang="ru-RU" sz="4000" b="1" dirty="0" smtClean="0"/>
              <a:t>повышения</a:t>
            </a:r>
            <a:br>
              <a:rPr lang="ru-RU" sz="4000" b="1" dirty="0" smtClean="0"/>
            </a:br>
            <a:r>
              <a:rPr lang="ru-RU" sz="4000" b="1" dirty="0" smtClean="0"/>
              <a:t>уровня </a:t>
            </a:r>
            <a:r>
              <a:rPr lang="ru-RU" sz="4000" b="1" dirty="0"/>
              <a:t>глобальных компетенций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661872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междисциплинарная </a:t>
            </a:r>
            <a:r>
              <a:rPr lang="ru-RU" dirty="0"/>
              <a:t>интеграция учебного </a:t>
            </a:r>
            <a:r>
              <a:rPr lang="ru-RU" dirty="0" smtClean="0"/>
              <a:t>материала (биология, химия, география)</a:t>
            </a:r>
            <a:endParaRPr lang="ru-RU" dirty="0"/>
          </a:p>
          <a:p>
            <a:pPr algn="just"/>
            <a:r>
              <a:rPr lang="ru-RU" dirty="0" smtClean="0"/>
              <a:t>выход </a:t>
            </a:r>
            <a:r>
              <a:rPr lang="ru-RU" dirty="0"/>
              <a:t>за рамки учебной программы</a:t>
            </a:r>
          </a:p>
          <a:p>
            <a:pPr algn="just"/>
            <a:r>
              <a:rPr lang="ru-RU" dirty="0" smtClean="0"/>
              <a:t>подбор </a:t>
            </a:r>
            <a:r>
              <a:rPr lang="ru-RU" dirty="0"/>
              <a:t>интересных заданий, касающихся практической деятельности человека, хорошо знакомой ребятам</a:t>
            </a:r>
          </a:p>
          <a:p>
            <a:pPr algn="just"/>
            <a:r>
              <a:rPr lang="ru-RU" dirty="0" smtClean="0"/>
              <a:t>подбор </a:t>
            </a:r>
            <a:r>
              <a:rPr lang="ru-RU" dirty="0"/>
              <a:t>заданий на местном материале</a:t>
            </a:r>
          </a:p>
          <a:p>
            <a:pPr algn="just"/>
            <a:r>
              <a:rPr lang="ru-RU" dirty="0" smtClean="0"/>
              <a:t>организация </a:t>
            </a:r>
            <a:r>
              <a:rPr lang="ru-RU" dirty="0"/>
              <a:t>уроков в нетрадиционной форме (диспуты, дискуссии, дебаты и т.д.)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разработка </a:t>
            </a:r>
            <a:r>
              <a:rPr lang="ru-RU" dirty="0"/>
              <a:t>учебных проектов</a:t>
            </a:r>
          </a:p>
          <a:p>
            <a:pPr algn="just"/>
            <a:r>
              <a:rPr lang="ru-RU" dirty="0" smtClean="0"/>
              <a:t>участие </a:t>
            </a:r>
            <a:r>
              <a:rPr lang="ru-RU" dirty="0"/>
              <a:t>в </a:t>
            </a:r>
            <a:r>
              <a:rPr lang="ru-RU" dirty="0" smtClean="0"/>
              <a:t>экологических акциях («Вода России»), экологических</a:t>
            </a:r>
            <a:r>
              <a:rPr lang="ru-RU" dirty="0"/>
              <a:t>, социальных </a:t>
            </a:r>
            <a:r>
              <a:rPr lang="ru-RU" dirty="0" smtClean="0"/>
              <a:t>проектах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028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665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Авторское задание  для формирования (оценивания) Глобальных компетенций на уроке биологии в 7-9 классах</vt:lpstr>
      <vt:lpstr>Подбор информации</vt:lpstr>
      <vt:lpstr>ПРИНЦИПЫ  подбора информации</vt:lpstr>
      <vt:lpstr>Формулировка задания</vt:lpstr>
      <vt:lpstr>Подбор иллюстративного материала</vt:lpstr>
      <vt:lpstr>Оценивание выполнения задания</vt:lpstr>
      <vt:lpstr>Возможный ответ/ Ответы учащихся</vt:lpstr>
      <vt:lpstr>Анализ апробации</vt:lpstr>
      <vt:lpstr>Способы повышения уровня глобальных компетенций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Авторское задание  для формирования (оценивания) Глобальных компетенций на уроке биологии в 7-9 классах</dc:title>
  <dc:creator>NanoeducatorLE 2</dc:creator>
  <cp:lastModifiedBy>NanoeducatorLE 2</cp:lastModifiedBy>
  <cp:revision>8</cp:revision>
  <dcterms:created xsi:type="dcterms:W3CDTF">2022-11-22T10:27:48Z</dcterms:created>
  <dcterms:modified xsi:type="dcterms:W3CDTF">2022-11-22T11:51:06Z</dcterms:modified>
</cp:coreProperties>
</file>