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352" r:id="rId4"/>
    <p:sldId id="377" r:id="rId5"/>
    <p:sldId id="378" r:id="rId6"/>
    <p:sldId id="379" r:id="rId7"/>
    <p:sldId id="256" r:id="rId8"/>
    <p:sldId id="353" r:id="rId9"/>
    <p:sldId id="258" r:id="rId10"/>
    <p:sldId id="259" r:id="rId11"/>
    <p:sldId id="260" r:id="rId12"/>
    <p:sldId id="261" r:id="rId13"/>
    <p:sldId id="358" r:id="rId14"/>
    <p:sldId id="354" r:id="rId15"/>
    <p:sldId id="359" r:id="rId16"/>
    <p:sldId id="355" r:id="rId17"/>
    <p:sldId id="356" r:id="rId18"/>
    <p:sldId id="360" r:id="rId19"/>
    <p:sldId id="357" r:id="rId20"/>
    <p:sldId id="361" r:id="rId21"/>
    <p:sldId id="363" r:id="rId22"/>
    <p:sldId id="362" r:id="rId23"/>
    <p:sldId id="404" r:id="rId24"/>
    <p:sldId id="364" r:id="rId25"/>
    <p:sldId id="367" r:id="rId26"/>
    <p:sldId id="372" r:id="rId27"/>
    <p:sldId id="368" r:id="rId28"/>
    <p:sldId id="373" r:id="rId29"/>
    <p:sldId id="371" r:id="rId30"/>
    <p:sldId id="374" r:id="rId31"/>
    <p:sldId id="369" r:id="rId32"/>
    <p:sldId id="375" r:id="rId33"/>
    <p:sldId id="403" r:id="rId34"/>
    <p:sldId id="311" r:id="rId35"/>
    <p:sldId id="314" r:id="rId36"/>
    <p:sldId id="315" r:id="rId37"/>
    <p:sldId id="316" r:id="rId38"/>
    <p:sldId id="405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BD902-B953-DA36-8C88-631AD07BA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D1B146-B448-B90D-61E4-D252562FD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1EDBF-B6E8-3947-600D-ED7617BF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BB05B-004A-1167-B19B-5F80971A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01304-EB46-4E91-9248-98A9CBF3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62E51-0929-82CB-9493-EC5ED427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6753E7-D54B-AE0C-8DDF-78D0AF6FD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1220A-EAB7-EE11-FF52-BD40F3F7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1B5A4-20A3-F59A-3DA3-B6F07F1E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C2D67-8553-0E02-1673-DA364B60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5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14C053-3305-FD91-95DA-E41E3C999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626225-E1DD-48DF-F12D-F1D8F17E7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B13DF-57C4-C5AA-31C8-9B7C5933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298B42-280B-627C-3EB8-50AC5BFB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193C7-5C14-B728-69F2-82438ABE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8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7B176-56ED-ED60-75E1-0008CEF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CB28E-9DA1-07DF-3C9C-CB004784A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ECFDE-E935-F30E-7CF3-F98B8871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AF890-A0C5-74CD-A016-1516297A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1EF22-D916-D26D-CB6A-8C1523C4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7F08-7058-C81B-1FC6-C967A52A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31DF6-920F-CF74-0B13-0570B0DE8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8C870-D182-4A70-5F19-5AE1446B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6DD8A-7DB5-731D-0162-DD339C4B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6F848-A104-B2B4-2C2B-1E482B02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0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4B51D-A61F-2F4F-B2A2-0519510C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3F984-C596-DDDF-ACF8-E90961376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5D1664-8AE6-6335-0C4A-7AD3D64F3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B1638-ABCF-D33B-5D90-36A42FD3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2B59BD-EC3B-D88C-9733-72B617C4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3DFF3A-B24B-2A0D-9792-75CF864D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1DD1E-B928-F8F7-E4E0-D8414E71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EFAE11-CFFE-1479-9B97-1AE92B70C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8C688F-A0FA-7312-E108-59466773C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E79D0B-056A-4BA9-0ADC-8B5EA3810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72F016-449E-3633-C826-5A27835F0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51594-5DAA-CCBC-9E75-C168234F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095B9C-81A9-CDE2-8AB5-2AEBBE43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CBC2BB-A5A9-7F83-97F9-13C77FBA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7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78B15-91B2-CAB3-6EA2-84DF8B7E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EB5A43-9416-1424-F4D4-6094631F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51EF02-40F9-1588-CD63-F506290E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882192-DCCA-79B4-6421-A3E9A041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0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6B73BE-56A8-6C12-9E1B-B6DADE8B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C12AF9-E0BD-977B-9D9D-537B0C47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F30CB7-8B45-AC24-C769-37C20D59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7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35421-DA41-BB7D-DE2A-B27EBDC5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DCD4C-70B7-ABF9-61FD-0E436302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36E7D-3A28-2D88-52CA-C1CBDDA5B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BE795-E562-EDBB-AD08-EF84DD28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7E5EE1-BA19-BA17-0A89-7523FF18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8973-5C57-55A1-18AD-364AFBC3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14778-23DA-77F6-FDDB-B926A914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BDC0D0-6D12-7EEF-2F2C-AA8698BCB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5EC704-DD09-5FE3-922A-5F5EF161F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852B7-1CE0-BA25-2032-1E9D7A31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F2DBC3-15EB-6EC8-E3C7-E35CF70A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D9185-563A-8CEC-3CD7-4C7BE6B6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6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F6D6B-6CCF-D885-AF90-505C3724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BB33F-7157-10A5-84E2-E323101F1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8F314C-2690-506C-4B72-59873C5FB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99D4-85B3-4C7F-B1FF-A087536800A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CF21C-C1A1-29B7-049A-E365C9082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3A907-5287-A7AC-ACAC-E4CFF06CD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CBAE-80C7-463A-977F-907DB6163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0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webinar.ru/51207185/380219015/record-new/78927454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523681" y="1122780"/>
            <a:ext cx="9139570" cy="2383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"/>
          <p:cNvSpPr/>
          <p:nvPr/>
        </p:nvSpPr>
        <p:spPr>
          <a:xfrm>
            <a:off x="1523681" y="3602137"/>
            <a:ext cx="9139570" cy="16514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object 2"/>
          <p:cNvPicPr/>
          <p:nvPr/>
        </p:nvPicPr>
        <p:blipFill>
          <a:blip r:embed="rId2"/>
          <a:stretch/>
        </p:blipFill>
        <p:spPr>
          <a:xfrm>
            <a:off x="0" y="446"/>
            <a:ext cx="12187653" cy="6853148"/>
          </a:xfrm>
          <a:prstGeom prst="rect">
            <a:avLst/>
          </a:prstGeom>
          <a:ln w="0">
            <a:noFill/>
          </a:ln>
        </p:spPr>
      </p:pic>
      <p:sp>
        <p:nvSpPr>
          <p:cNvPr id="314" name="CustomShape 3"/>
          <p:cNvSpPr/>
          <p:nvPr/>
        </p:nvSpPr>
        <p:spPr>
          <a:xfrm>
            <a:off x="1188565" y="1021633"/>
            <a:ext cx="9576553" cy="4709627"/>
          </a:xfrm>
          <a:prstGeom prst="rect">
            <a:avLst/>
          </a:prstGeom>
          <a:solidFill>
            <a:schemeClr val="tx2">
              <a:lumMod val="75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1944107" y="1600439"/>
            <a:ext cx="8198652" cy="43376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pc="-1" dirty="0">
                <a:solidFill>
                  <a:srgbClr val="FFFFFF"/>
                </a:solidFill>
                <a:latin typeface="Cambria"/>
                <a:ea typeface="Cambria"/>
              </a:rPr>
              <a:t>КОНСУЛЬТАЦИОННЫЙ  ВЕБИНАР №3  ДЛЯ УЧИТЕЛЕЙ ОБЩЕСТВОЗНАНИЯ- УЧАСТНИКОВ ПРОЕКТА «ОБРАЗОВАТЕЛЬНЫЙ ЛИФТ</a:t>
            </a:r>
            <a:r>
              <a:rPr lang="ru-RU" sz="4400" b="1" spc="-1" dirty="0">
                <a:solidFill>
                  <a:srgbClr val="FFFFFF"/>
                </a:solidFill>
                <a:latin typeface="Cambria"/>
                <a:ea typeface="Cambria"/>
              </a:rPr>
              <a:t>: ШНОР-2022» </a:t>
            </a:r>
          </a:p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FFFFFF"/>
                </a:solidFill>
                <a:latin typeface="Cambria"/>
                <a:ea typeface="Cambria"/>
              </a:rPr>
              <a:t>22 сентября 2022г.</a:t>
            </a:r>
            <a:endParaRPr lang="ru-RU" sz="4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7886B-088A-4460-FD5A-C5CCC51975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2B7905-C4ED-4D69-D57E-1917A15CA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6761A38-2BDB-9312-8AD6-A128D754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737419"/>
            <a:ext cx="11310661" cy="59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2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5A7F-6BF9-28B2-851E-F13842066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38ED7-FBFD-15FD-6170-A39E6477D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стол">
            <a:extLst>
              <a:ext uri="{FF2B5EF4-FFF2-40B4-BE49-F238E27FC236}">
                <a16:creationId xmlns:a16="http://schemas.microsoft.com/office/drawing/2014/main" id="{9B2208B7-F818-69CF-D589-3897D9153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8625"/>
            <a:ext cx="9525000" cy="5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1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A607E-2DA5-2F85-D552-19E9B4B9D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564AB5-1E0A-4C33-2AAE-A0F740669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E2786FD-245E-0B8F-7510-3E31095C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98120"/>
            <a:ext cx="106832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8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CF402-0F5C-D897-FB6C-A04032C2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Характеристика задания №1</a:t>
            </a:r>
          </a:p>
        </p:txBody>
      </p:sp>
      <p:pic>
        <p:nvPicPr>
          <p:cNvPr id="5" name="Объект 4" descr="Изображение выглядит как текст">
            <a:extLst>
              <a:ext uri="{FF2B5EF4-FFF2-40B4-BE49-F238E27FC236}">
                <a16:creationId xmlns:a16="http://schemas.microsoft.com/office/drawing/2014/main" id="{20D4D7A0-5964-9BDF-178C-E8D686357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690687"/>
            <a:ext cx="10728960" cy="4802187"/>
          </a:xfrm>
        </p:spPr>
      </p:pic>
    </p:spTree>
    <p:extLst>
      <p:ext uri="{BB962C8B-B14F-4D97-AF65-F5344CB8AC3E}">
        <p14:creationId xmlns:p14="http://schemas.microsoft.com/office/powerpoint/2010/main" val="103267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246BC-F2FE-BA1C-A157-A43501B20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DB8FA3-6133-950E-B644-0292D9AAF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5A51766-F3C3-1D9A-0318-3BBF4ED1E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80"/>
            <a:ext cx="9594576" cy="61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2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9E6ED-5D40-15C1-0E78-4D412B33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ХАРАКТЕРИСТИКА  ЗАДАНИЯ №2</a:t>
            </a:r>
          </a:p>
        </p:txBody>
      </p:sp>
      <p:pic>
        <p:nvPicPr>
          <p:cNvPr id="5" name="Объект 4" descr="Изображение выглядит как стол">
            <a:extLst>
              <a:ext uri="{FF2B5EF4-FFF2-40B4-BE49-F238E27FC236}">
                <a16:creationId xmlns:a16="http://schemas.microsoft.com/office/drawing/2014/main" id="{288EEDC4-EC4B-D637-F6AD-8B1168C70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523999"/>
            <a:ext cx="11323320" cy="4968875"/>
          </a:xfrm>
        </p:spPr>
      </p:pic>
    </p:spTree>
    <p:extLst>
      <p:ext uri="{BB962C8B-B14F-4D97-AF65-F5344CB8AC3E}">
        <p14:creationId xmlns:p14="http://schemas.microsoft.com/office/powerpoint/2010/main" val="162242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DDF51-D5EB-A2B9-04F2-5FD9F934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B97086-B539-5D46-4561-A24E892FC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83521B2-B937-8963-DCC9-5632E3929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478712"/>
            <a:ext cx="10326096" cy="61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B7B42-295D-C38C-CE5A-59C821C68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11C8DE-B6BC-6F4B-B503-E9FA2F9C4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стол">
            <a:extLst>
              <a:ext uri="{FF2B5EF4-FFF2-40B4-BE49-F238E27FC236}">
                <a16:creationId xmlns:a16="http://schemas.microsoft.com/office/drawing/2014/main" id="{B7C4BA98-A697-B9BE-DA92-B56903C9A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67640"/>
            <a:ext cx="1162812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8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FD2B1-BEA1-FCA7-86D8-180610A3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Характеристика  задания №3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7388FE2-5A48-323E-1871-4D25CA34B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264920"/>
            <a:ext cx="10942320" cy="5593079"/>
          </a:xfrm>
        </p:spPr>
      </p:pic>
    </p:spTree>
    <p:extLst>
      <p:ext uri="{BB962C8B-B14F-4D97-AF65-F5344CB8AC3E}">
        <p14:creationId xmlns:p14="http://schemas.microsoft.com/office/powerpoint/2010/main" val="202403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3CA91-65A4-F322-111E-AF9861D47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6CCC55-DD82-DDB8-BB1D-E81585D69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8B4B49E-5058-8D5A-6E68-0B52AAB11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21" y="822839"/>
            <a:ext cx="10508976" cy="56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6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904922" y="2592469"/>
            <a:ext cx="10034053" cy="375071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"/>
          <p:cNvSpPr/>
          <p:nvPr/>
        </p:nvSpPr>
        <p:spPr>
          <a:xfrm>
            <a:off x="179976" y="121031"/>
            <a:ext cx="11875574" cy="25527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spc="-1" dirty="0">
                <a:solidFill>
                  <a:srgbClr val="000000"/>
                </a:solidFill>
                <a:latin typeface="Cambria"/>
                <a:ea typeface="Cambria"/>
              </a:rPr>
              <a:t>                              </a:t>
            </a:r>
            <a:r>
              <a:rPr lang="ru-RU" sz="3200" b="1" spc="-1" dirty="0">
                <a:solidFill>
                  <a:srgbClr val="000000"/>
                </a:solidFill>
                <a:latin typeface="Cambria"/>
                <a:ea typeface="Cambria"/>
              </a:rPr>
              <a:t>РУКОВОДИТЕЛИ НАПРАВЛЕНИЯ: </a:t>
            </a:r>
            <a:endParaRPr lang="ru-RU" sz="3200" b="1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1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mbria"/>
                <a:ea typeface="Cambria"/>
              </a:rPr>
              <a:t>2 группа</a:t>
            </a:r>
            <a:endParaRPr lang="ru-RU" sz="3200" b="1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spc="-1" dirty="0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904922" y="4237095"/>
            <a:ext cx="10034053" cy="375071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179976" y="3107562"/>
            <a:ext cx="10291060" cy="9525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КАЛЬСИНА АЛЛА АЛЕКСЕЕВНА  - </a:t>
            </a:r>
            <a:r>
              <a:rPr lang="ru-RU" sz="2800" spc="-1" dirty="0">
                <a:solidFill>
                  <a:srgbClr val="000000"/>
                </a:solidFill>
                <a:latin typeface="Cambria"/>
                <a:ea typeface="Cambria"/>
              </a:rPr>
              <a:t>доцент, кандидат исторических наук, доцент кафедры  экономики ПГГПУ</a:t>
            </a:r>
            <a:endParaRPr lang="ru-RU" sz="2800" spc="-1" dirty="0"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990951" y="4843616"/>
            <a:ext cx="9947665" cy="5125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6"/>
          <p:cNvSpPr/>
          <p:nvPr/>
        </p:nvSpPr>
        <p:spPr>
          <a:xfrm>
            <a:off x="179976" y="3107922"/>
            <a:ext cx="10845388" cy="9391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06F3FAC-BE71-4D79-570C-84A493B8E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457200"/>
            <a:ext cx="102412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25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93C7B-DD7A-D528-DDC8-05A4E8A7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ХАРАКТЕРИСТИКА ЗАДАНИЯ №4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60F739A9-85D7-194A-26B6-99CDD7145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10668000" cy="5120640"/>
          </a:xfrm>
        </p:spPr>
      </p:pic>
    </p:spTree>
    <p:extLst>
      <p:ext uri="{BB962C8B-B14F-4D97-AF65-F5344CB8AC3E}">
        <p14:creationId xmlns:p14="http://schemas.microsoft.com/office/powerpoint/2010/main" val="1960782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73401-1E5A-ADD1-7A13-B4D36912F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1357766"/>
            <a:ext cx="4322204" cy="3541334"/>
          </a:xfrm>
        </p:spPr>
        <p:txBody>
          <a:bodyPr>
            <a:normAutofit/>
          </a:bodyPr>
          <a:lstStyle/>
          <a:p>
            <a:pPr algn="l"/>
            <a:endParaRPr lang="ru-RU" sz="54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FF963-8D26-673A-8B0A-B20C17DD2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599" y="5301530"/>
            <a:ext cx="3493154" cy="1080982"/>
          </a:xfrm>
        </p:spPr>
        <p:txBody>
          <a:bodyPr anchor="t">
            <a:normAutofit/>
          </a:bodyPr>
          <a:lstStyle/>
          <a:p>
            <a:pPr algn="r"/>
            <a:endParaRPr lang="ru-RU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02323E1-7482-59E8-3DD0-5F58DBA33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80622"/>
            <a:ext cx="9057953" cy="50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5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01FF6-7E0F-B544-3BD6-9F314FB6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ХАРАКТЕРИСТИКА ЗАДАНИЯ №5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266ABC-6348-80FA-F560-98BD54124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95400"/>
            <a:ext cx="11080173" cy="5562600"/>
          </a:xfrm>
        </p:spPr>
      </p:pic>
    </p:spTree>
    <p:extLst>
      <p:ext uri="{BB962C8B-B14F-4D97-AF65-F5344CB8AC3E}">
        <p14:creationId xmlns:p14="http://schemas.microsoft.com/office/powerpoint/2010/main" val="4219405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8B877-B5D3-CAB5-D1D3-9ED66D22D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ru-RU" sz="6600" b="1" dirty="0">
                <a:solidFill>
                  <a:srgbClr val="FFFFFF"/>
                </a:solidFill>
              </a:rPr>
              <a:t>Кейс  «Конкурс эрудитов»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BA7BCC-858C-CE96-0438-AB09A2938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DC8E62-91B8-5312-EBCE-D965373C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18" y="259510"/>
            <a:ext cx="4885188" cy="25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6C3F9-1DE4-6552-C5F9-F85902C59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AF0197-2B73-E8AB-5CFE-EE7AB52B3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43E114D6-05E3-F498-78B0-7856FA33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64" y="478712"/>
            <a:ext cx="10429312" cy="61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6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6C34C-B469-F30C-9FB1-150F85CD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ХАРАКТЕРИСТИКА ЗАДАНИЯ №1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38500ADF-83BD-8116-2A09-A5CF35771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2399"/>
            <a:ext cx="11353800" cy="5544457"/>
          </a:xfrm>
        </p:spPr>
      </p:pic>
    </p:spTree>
    <p:extLst>
      <p:ext uri="{BB962C8B-B14F-4D97-AF65-F5344CB8AC3E}">
        <p14:creationId xmlns:p14="http://schemas.microsoft.com/office/powerpoint/2010/main" val="1168941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1C293-4C3A-7B9A-425A-FE5077A2F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BD720A-D3C3-82C3-4C76-C2F9D0C74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стол">
            <a:extLst>
              <a:ext uri="{FF2B5EF4-FFF2-40B4-BE49-F238E27FC236}">
                <a16:creationId xmlns:a16="http://schemas.microsoft.com/office/drawing/2014/main" id="{9A196B3F-7939-D405-6CE9-6A4324BD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1" y="182106"/>
            <a:ext cx="10479947" cy="65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24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A36FE-8890-8207-AEFA-4F0E456C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Характеристика  задания №2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C712D66-3C98-9D78-7845-6A496B474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90688"/>
            <a:ext cx="11460480" cy="5167312"/>
          </a:xfrm>
        </p:spPr>
      </p:pic>
    </p:spTree>
    <p:extLst>
      <p:ext uri="{BB962C8B-B14F-4D97-AF65-F5344CB8AC3E}">
        <p14:creationId xmlns:p14="http://schemas.microsoft.com/office/powerpoint/2010/main" val="154528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7A52C-C330-8B2E-DAAA-85E0CFB03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14908B-78C5-568C-1D0A-60C1E0C77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6C3F41-3F62-D5DE-5AAF-0BE6B48EF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270165"/>
            <a:ext cx="10273449" cy="63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904922" y="2592469"/>
            <a:ext cx="10034053" cy="375071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"/>
          <p:cNvSpPr/>
          <p:nvPr/>
        </p:nvSpPr>
        <p:spPr>
          <a:xfrm>
            <a:off x="179976" y="121031"/>
            <a:ext cx="11875574" cy="2060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ru-RU" sz="32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3200" b="1" spc="-1" dirty="0">
                <a:solidFill>
                  <a:srgbClr val="000000"/>
                </a:solidFill>
                <a:latin typeface="Cambria"/>
                <a:ea typeface="Cambria"/>
              </a:rPr>
              <a:t>ЦЕЛЬ вебинара</a:t>
            </a:r>
            <a:r>
              <a:rPr lang="en-US" sz="3200" b="1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3200" b="1" spc="-1">
                <a:solidFill>
                  <a:srgbClr val="000000"/>
                </a:solidFill>
                <a:latin typeface="Cambria"/>
                <a:ea typeface="Cambria"/>
              </a:rPr>
              <a:t>№3 </a:t>
            </a:r>
            <a:r>
              <a:rPr lang="ru-RU" sz="3200" b="1" spc="-1" dirty="0">
                <a:solidFill>
                  <a:srgbClr val="000000"/>
                </a:solidFill>
                <a:latin typeface="Cambria"/>
                <a:ea typeface="Cambria"/>
              </a:rPr>
              <a:t>-  разбор  кейс-заданий  по финансовой грамотности  в  формате</a:t>
            </a:r>
            <a:r>
              <a:rPr lang="en-US" sz="3200" b="1" spc="-1" dirty="0">
                <a:solidFill>
                  <a:srgbClr val="000000"/>
                </a:solidFill>
                <a:latin typeface="Cambria"/>
                <a:ea typeface="Cambria"/>
              </a:rPr>
              <a:t>   PIZA</a:t>
            </a:r>
            <a:endParaRPr lang="ru-RU" sz="3200" b="1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spc="-1" dirty="0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179976" y="3107922"/>
            <a:ext cx="10291060" cy="3537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ПЛАН ВЕБИНАРА:</a:t>
            </a:r>
          </a:p>
          <a:p>
            <a:pPr>
              <a:lnSpc>
                <a:spcPct val="100000"/>
              </a:lnSpc>
            </a:pPr>
            <a:endParaRPr lang="ru-RU" sz="2800" b="1" spc="-1" dirty="0">
              <a:solidFill>
                <a:srgbClr val="000000"/>
              </a:solidFill>
              <a:latin typeface="Cambria"/>
              <a:ea typeface="Cambria"/>
            </a:endParaRPr>
          </a:p>
          <a:p>
            <a:pPr marL="514350" indent="-514350">
              <a:buAutoNum type="arabicPeriod"/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Информация  Банка России, «Финансовая грамотность в системе  образования» (</a:t>
            </a:r>
            <a:r>
              <a:rPr lang="ru-RU" sz="2800" b="1" spc="-1" dirty="0" err="1">
                <a:solidFill>
                  <a:srgbClr val="000000"/>
                </a:solidFill>
                <a:latin typeface="Cambria"/>
                <a:ea typeface="Cambria"/>
              </a:rPr>
              <a:t>Секлецова</a:t>
            </a: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 Оксана Юрьевна) </a:t>
            </a:r>
          </a:p>
          <a:p>
            <a:pPr marL="514350" indent="-514350">
              <a:buAutoNum type="arabicPeriod"/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Разбор кейс-заданий  по финансовой грамотности в  формате </a:t>
            </a:r>
            <a:r>
              <a:rPr lang="en-US" sz="2800" b="1" spc="-1" dirty="0">
                <a:solidFill>
                  <a:srgbClr val="000000"/>
                </a:solidFill>
                <a:latin typeface="Cambria"/>
                <a:ea typeface="Cambria"/>
              </a:rPr>
              <a:t>PIZA</a:t>
            </a: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  участников  проекта «Образовательный лифт: ШНОР»</a:t>
            </a:r>
          </a:p>
          <a:p>
            <a:endParaRPr lang="ru-RU" sz="2800" b="1" spc="-1" dirty="0">
              <a:solidFill>
                <a:srgbClr val="000000"/>
              </a:solidFill>
              <a:latin typeface="Cambria"/>
              <a:ea typeface="Cambria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990951" y="4843616"/>
            <a:ext cx="9947665" cy="5125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6"/>
          <p:cNvSpPr/>
          <p:nvPr/>
        </p:nvSpPr>
        <p:spPr>
          <a:xfrm>
            <a:off x="179976" y="3107922"/>
            <a:ext cx="10845388" cy="9391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14596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41775-9762-5032-6A81-F9F847E8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ХАРАКТЕРИСТИКА ЗАДАНИЯ №3</a:t>
            </a:r>
          </a:p>
        </p:txBody>
      </p:sp>
      <p:pic>
        <p:nvPicPr>
          <p:cNvPr id="5" name="Объект 4" descr="Изображение выглядит как текст, стол">
            <a:extLst>
              <a:ext uri="{FF2B5EF4-FFF2-40B4-BE49-F238E27FC236}">
                <a16:creationId xmlns:a16="http://schemas.microsoft.com/office/drawing/2014/main" id="{3D368681-14D9-BAD3-75B5-1EB5530D5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447800"/>
            <a:ext cx="11673840" cy="5410200"/>
          </a:xfrm>
        </p:spPr>
      </p:pic>
    </p:spTree>
    <p:extLst>
      <p:ext uri="{BB962C8B-B14F-4D97-AF65-F5344CB8AC3E}">
        <p14:creationId xmlns:p14="http://schemas.microsoft.com/office/powerpoint/2010/main" val="1462435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8B6A0-30F8-C899-34B0-9684ABBB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8F7937-04BD-9B5E-A149-3F2931DE1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CA8E68-1A38-D963-3389-6D54D5AA7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478712"/>
            <a:ext cx="10676616" cy="59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70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E5454-9AAB-31A1-E900-E34AA176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Характеристика  задания №4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74CB9E1-49D7-AF7E-6E39-BDFB855D1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1356360"/>
            <a:ext cx="11871960" cy="5501640"/>
          </a:xfrm>
        </p:spPr>
      </p:pic>
    </p:spTree>
    <p:extLst>
      <p:ext uri="{BB962C8B-B14F-4D97-AF65-F5344CB8AC3E}">
        <p14:creationId xmlns:p14="http://schemas.microsoft.com/office/powerpoint/2010/main" val="1408944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179977" y="-169091"/>
            <a:ext cx="10971371" cy="12493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pc="-1">
                <a:solidFill>
                  <a:srgbClr val="468A1A"/>
                </a:solidFill>
                <a:latin typeface="Times New Roman"/>
              </a:rPr>
              <a:t>АЛГОРИТМ ВЫПОЛНЕНИЯ ТЗ 3 (8 тактов)</a:t>
            </a:r>
            <a:endParaRPr lang="ru-RU" sz="2200" spc="-1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609400" y="1604758"/>
            <a:ext cx="6557266" cy="39760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343046" indent="-342326"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pc="-1" dirty="0">
                <a:latin typeface="Arial"/>
              </a:rPr>
              <a:t>Определиться с содержательной областью задания </a:t>
            </a:r>
          </a:p>
          <a:p>
            <a:pPr marL="343046" indent="-342326"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pc="-1" dirty="0">
                <a:latin typeface="Arial"/>
              </a:rPr>
              <a:t>Определиться с контекстом задания </a:t>
            </a:r>
          </a:p>
          <a:p>
            <a:pPr marL="343046" indent="-342326"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pc="-1" dirty="0">
                <a:latin typeface="Arial"/>
              </a:rPr>
              <a:t>Сформулировать ситуацию и тему кейса заданий</a:t>
            </a:r>
          </a:p>
          <a:p>
            <a:pPr marL="343046" indent="-342326">
              <a:buClr>
                <a:srgbClr val="000000"/>
              </a:buClr>
              <a:buFont typeface="StarSymbol"/>
              <a:buAutoNum type="arabicPeriod"/>
            </a:pPr>
            <a:r>
              <a:rPr lang="ru-RU" sz="2200" b="1" spc="-1" dirty="0">
                <a:latin typeface="Arial"/>
              </a:rPr>
              <a:t>Подобрать тексты, визуальный ряд  ( фото, рисунок, диаграммы, таблицы, инфографику и пр.) </a:t>
            </a:r>
          </a:p>
          <a:p>
            <a:pPr marL="343046" indent="-342326">
              <a:tabLst>
                <a:tab pos="0" algn="l"/>
              </a:tabLst>
            </a:pPr>
            <a:r>
              <a:rPr lang="ru-RU" sz="2200" b="1" spc="-1" dirty="0">
                <a:latin typeface="Arial"/>
              </a:rPr>
              <a:t>5. Сформулировать задания, выбрав разную  форму для каждого задания ( не менее 5)</a:t>
            </a:r>
          </a:p>
          <a:p>
            <a:pPr marL="343046" indent="-342326">
              <a:tabLst>
                <a:tab pos="0" algn="l"/>
              </a:tabLst>
            </a:pPr>
            <a:r>
              <a:rPr lang="ru-RU" sz="2200" b="1" spc="-1" dirty="0">
                <a:latin typeface="Arial"/>
              </a:rPr>
              <a:t>6.При составлении каждого задания определить познавательную деятельность ( компетентностную область)</a:t>
            </a:r>
          </a:p>
          <a:p>
            <a:pPr marL="343046" indent="-342326">
              <a:tabLst>
                <a:tab pos="0" algn="l"/>
              </a:tabLst>
            </a:pPr>
            <a:r>
              <a:rPr lang="ru-RU" sz="2200" b="1" spc="-1" dirty="0">
                <a:latin typeface="Arial"/>
              </a:rPr>
              <a:t>7. Составить общую характеристику задания</a:t>
            </a:r>
          </a:p>
          <a:p>
            <a:pPr marL="343046" indent="-342326">
              <a:tabLst>
                <a:tab pos="0" algn="l"/>
              </a:tabLst>
            </a:pPr>
            <a:r>
              <a:rPr lang="ru-RU" sz="2200" b="1" spc="-1" dirty="0">
                <a:latin typeface="Arial"/>
              </a:rPr>
              <a:t>8. Продумать критерии оценивания</a:t>
            </a:r>
          </a:p>
          <a:p>
            <a:pPr marL="343046" indent="-342326">
              <a:tabLst>
                <a:tab pos="0" algn="l"/>
              </a:tabLst>
            </a:pPr>
            <a:endParaRPr lang="ru-RU" sz="2200" b="1" spc="-1" dirty="0">
              <a:latin typeface="Arial"/>
            </a:endParaRPr>
          </a:p>
          <a:p>
            <a:pPr marL="343046" indent="-342326">
              <a:tabLst>
                <a:tab pos="0" algn="l"/>
              </a:tabLst>
            </a:pPr>
            <a:endParaRPr lang="ru-RU" sz="2200" spc="-1" dirty="0">
              <a:latin typeface="Arial"/>
            </a:endParaRPr>
          </a:p>
          <a:p>
            <a:pPr marL="343046" indent="-342326">
              <a:tabLst>
                <a:tab pos="0" algn="l"/>
              </a:tabLst>
            </a:pPr>
            <a:endParaRPr lang="ru-RU" sz="2200" spc="-1" dirty="0">
              <a:latin typeface="Arial"/>
            </a:endParaRPr>
          </a:p>
        </p:txBody>
      </p:sp>
      <p:pic>
        <p:nvPicPr>
          <p:cNvPr id="327" name="Рисунок 323"/>
          <p:cNvPicPr/>
          <p:nvPr/>
        </p:nvPicPr>
        <p:blipFill>
          <a:blip r:embed="rId2"/>
          <a:srcRect l="39085" t="44591" r="34065" b="22303"/>
          <a:stretch/>
        </p:blipFill>
        <p:spPr>
          <a:xfrm>
            <a:off x="7239017" y="1000396"/>
            <a:ext cx="4819412" cy="378166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609400" y="221457"/>
            <a:ext cx="10969572" cy="12475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" dirty="0">
                <a:solidFill>
                  <a:srgbClr val="000000"/>
                </a:solidFill>
                <a:latin typeface="Arial"/>
                <a:ea typeface="DejaVu Sans"/>
              </a:rPr>
              <a:t>Характеристика задания: форма ответа</a:t>
            </a:r>
            <a:endParaRPr lang="ru-RU" sz="4400" spc="-1" dirty="0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609400" y="1604757"/>
            <a:ext cx="10969572" cy="39742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3"/>
          <p:cNvSpPr/>
          <p:nvPr/>
        </p:nvSpPr>
        <p:spPr>
          <a:xfrm>
            <a:off x="8903946" y="5085144"/>
            <a:ext cx="1439093" cy="1259116"/>
          </a:xfrm>
          <a:prstGeom prst="smileyFace">
            <a:avLst>
              <a:gd name="adj" fmla="val 9282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lang="ru-RU" spc="-1">
              <a:latin typeface="Arial"/>
            </a:endParaRPr>
          </a:p>
        </p:txBody>
      </p:sp>
      <p:sp>
        <p:nvSpPr>
          <p:cNvPr id="479" name="CustomShape 4"/>
          <p:cNvSpPr/>
          <p:nvPr/>
        </p:nvSpPr>
        <p:spPr>
          <a:xfrm rot="20470556">
            <a:off x="9241126" y="1397153"/>
            <a:ext cx="2698929" cy="1204632"/>
          </a:xfrm>
          <a:prstGeom prst="wedgeRoundRectCallout">
            <a:avLst>
              <a:gd name="adj1" fmla="val -31643"/>
              <a:gd name="adj2" fmla="val 158333"/>
              <a:gd name="adj3" fmla="val 16667"/>
            </a:avLst>
          </a:prstGeom>
          <a:solidFill>
            <a:srgbClr val="FFFFA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  <a:ea typeface="DejaVu Sans"/>
              </a:rPr>
              <a:t>Определите </a:t>
            </a:r>
            <a:endParaRPr lang="ru-RU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  <a:ea typeface="DejaVu Sans"/>
              </a:rPr>
              <a:t>Форму ответа/формат</a:t>
            </a:r>
            <a:endParaRPr lang="ru-RU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  <a:ea typeface="DejaVu Sans"/>
              </a:rPr>
              <a:t>  задания</a:t>
            </a:r>
            <a:endParaRPr lang="ru-RU" spc="-1" dirty="0">
              <a:latin typeface="Arial"/>
            </a:endParaRPr>
          </a:p>
        </p:txBody>
      </p:sp>
      <p:sp>
        <p:nvSpPr>
          <p:cNvPr id="480" name="CustomShape 5"/>
          <p:cNvSpPr/>
          <p:nvPr/>
        </p:nvSpPr>
        <p:spPr>
          <a:xfrm>
            <a:off x="1043630" y="1125660"/>
            <a:ext cx="7860315" cy="5218600"/>
          </a:xfrm>
          <a:prstGeom prst="rect">
            <a:avLst/>
          </a:prstGeom>
          <a:solidFill>
            <a:srgbClr val="468A1A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6"/>
          <p:cNvSpPr/>
          <p:nvPr/>
        </p:nvSpPr>
        <p:spPr>
          <a:xfrm>
            <a:off x="1355358" y="1279001"/>
            <a:ext cx="5330486" cy="5564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noAutofit/>
          </a:bodyPr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ФОРМА ответа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выбором одного ответа (простой выбор);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множественный выбор;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комплексный множественный выбор, предполагающие выбрать по ряду позиций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 (утверждений) один из ответов 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(«</a:t>
            </a:r>
            <a:r>
              <a:rPr lang="ru-RU" sz="1600" spc="-1" dirty="0">
                <a:solidFill>
                  <a:schemeClr val="bg1"/>
                </a:solidFill>
                <a:latin typeface="Arial"/>
                <a:ea typeface="DejaVu Sans"/>
              </a:rPr>
              <a:t>Верно» или «Неверно», «Да» или «Нет» и т.п.);</a:t>
            </a:r>
            <a:endParaRPr lang="ru-RU" sz="1600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соответствия;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установление последовательности;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– задания на выделение фрагмента текста;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кратким ответом (в том числе, предполагающие математические 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вычисления);</a:t>
            </a:r>
            <a:endParaRPr lang="ru-RU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– комплексные задания на выбор ответа и его развернутое объяснение</a:t>
            </a:r>
            <a:r>
              <a:rPr lang="ru-RU" sz="1600" i="1" spc="-1" dirty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ru-RU" sz="1600" i="1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Arial"/>
                <a:ea typeface="DejaVu Sans"/>
              </a:rPr>
              <a:t>– задания с развернутыми ответами</a:t>
            </a:r>
            <a:endParaRPr lang="ru-RU" sz="16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1040624" y="430591"/>
            <a:ext cx="6517671" cy="583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mbria"/>
                <a:ea typeface="Cambria"/>
              </a:rPr>
              <a:t>ТЕХНИЧЕСКОЕ ЗАДАНИЕ 3</a:t>
            </a:r>
            <a:r>
              <a:rPr lang="ru-RU" b="1" spc="-1" dirty="0">
                <a:solidFill>
                  <a:srgbClr val="808080"/>
                </a:solidFill>
                <a:latin typeface="Georgia"/>
                <a:ea typeface="Cambria"/>
              </a:rPr>
              <a:t>.</a:t>
            </a:r>
            <a:endParaRPr lang="ru-RU" b="1" spc="-1" dirty="0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925439" y="1367548"/>
            <a:ext cx="9954144" cy="5291311"/>
          </a:xfrm>
          <a:prstGeom prst="roundRect">
            <a:avLst>
              <a:gd name="adj" fmla="val 16667"/>
            </a:avLst>
          </a:prstGeom>
          <a:solidFill>
            <a:srgbClr val="FFDF79"/>
          </a:solidFill>
          <a:ln w="25560">
            <a:solidFill>
              <a:srgbClr val="FFDF7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spc="-1" dirty="0">
                <a:solidFill>
                  <a:srgbClr val="000000"/>
                </a:solidFill>
                <a:latin typeface="Cambria"/>
                <a:ea typeface="Cambria"/>
              </a:rPr>
              <a:t>Разработка авторского кейса по ФГ </a:t>
            </a: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spc="-1" dirty="0">
                <a:solidFill>
                  <a:srgbClr val="000000"/>
                </a:solidFill>
                <a:latin typeface="Cambria"/>
                <a:ea typeface="Cambria"/>
              </a:rPr>
              <a:t>( определение темы, класса и 5 заданий, объединенных данной темой)</a:t>
            </a: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Срок выполнения задания: 2 этапа</a:t>
            </a: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1. до 22/23</a:t>
            </a:r>
            <a:r>
              <a:rPr lang="ru-RU" sz="2800" spc="-1" dirty="0">
                <a:solidFill>
                  <a:srgbClr val="000000"/>
                </a:solidFill>
                <a:latin typeface="Cambria"/>
                <a:ea typeface="Cambria"/>
              </a:rPr>
              <a:t> сентября 2022 года - подбор материалов для кейса- характеристика авторской идеи, разработка одного-двух заданий, консультирование по характеристике заданий.</a:t>
            </a: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spc="-1" dirty="0">
                <a:solidFill>
                  <a:srgbClr val="000000"/>
                </a:solidFill>
                <a:latin typeface="Cambria"/>
                <a:ea typeface="Cambria"/>
              </a:rPr>
              <a:t>ОТПРАВИТЬ МАТЕРИАЛЫ КУРАТОРАМ </a:t>
            </a: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до 20 сентября</a:t>
            </a: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spc="-1" dirty="0">
                <a:solidFill>
                  <a:srgbClr val="000000"/>
                </a:solidFill>
                <a:latin typeface="Cambria"/>
                <a:ea typeface="Cambria"/>
              </a:rPr>
              <a:t>2. до 20 октября — подготовка выступления с презентация авторских кейсов на Итоговом вебинаре</a:t>
            </a: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spc="-1" dirty="0">
                <a:solidFill>
                  <a:srgbClr val="000000"/>
                </a:solidFill>
                <a:latin typeface="Cambria"/>
                <a:ea typeface="Cambria"/>
              </a:rPr>
              <a:t>ОТПРАВИТЬ МАТЕРИАЛЫ КУРАТОРАМ </a:t>
            </a:r>
            <a:r>
              <a:rPr lang="ru-RU" sz="2800" b="1" spc="-1" dirty="0">
                <a:solidFill>
                  <a:srgbClr val="000000"/>
                </a:solidFill>
                <a:latin typeface="Cambria"/>
                <a:ea typeface="Cambria"/>
              </a:rPr>
              <a:t>до 15 октября</a:t>
            </a: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1118374" y="1740100"/>
            <a:ext cx="10036213" cy="4506973"/>
          </a:xfrm>
          <a:prstGeom prst="roundRect">
            <a:avLst>
              <a:gd name="adj" fmla="val 16667"/>
            </a:avLst>
          </a:prstGeom>
          <a:solidFill>
            <a:srgbClr val="9ECB7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marL="457154" indent="-453195"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>
                <a:solidFill>
                  <a:srgbClr val="000000"/>
                </a:solidFill>
                <a:latin typeface="Cambria"/>
                <a:ea typeface="Cambria"/>
              </a:rPr>
              <a:t>Документ </a:t>
            </a:r>
            <a:r>
              <a:rPr lang="en-US" sz="2800" spc="-1">
                <a:solidFill>
                  <a:srgbClr val="000000"/>
                </a:solidFill>
                <a:latin typeface="Cambria"/>
                <a:ea typeface="Cambria"/>
              </a:rPr>
              <a:t>Word</a:t>
            </a:r>
            <a:endParaRPr lang="ru-RU" sz="2800" spc="-1">
              <a:latin typeface="Arial"/>
            </a:endParaRPr>
          </a:p>
          <a:p>
            <a:pPr marL="457154" indent="-453195"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>
                <a:solidFill>
                  <a:srgbClr val="000000"/>
                </a:solidFill>
                <a:latin typeface="Cambria"/>
                <a:ea typeface="Cambria"/>
              </a:rPr>
              <a:t>Название документа</a:t>
            </a:r>
            <a:endParaRPr lang="ru-RU" sz="2800" spc="-1">
              <a:latin typeface="Arial"/>
            </a:endParaRPr>
          </a:p>
          <a:p>
            <a:pPr marL="457154" indent="-453195"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>
                <a:solidFill>
                  <a:srgbClr val="000000"/>
                </a:solidFill>
                <a:latin typeface="Cambria"/>
                <a:ea typeface="Cambria"/>
              </a:rPr>
              <a:t>Общие сведения о выполненной работе</a:t>
            </a:r>
            <a:endParaRPr lang="ru-RU" sz="2800" spc="-1">
              <a:latin typeface="Arial"/>
            </a:endParaRPr>
          </a:p>
          <a:p>
            <a:pPr marL="749805" lvl="1" indent="-453195">
              <a:buClr>
                <a:srgbClr val="000000"/>
              </a:buClr>
              <a:buFont typeface="StarSymbol"/>
              <a:buAutoNum type="alphaLcPeriod"/>
            </a:pPr>
            <a:r>
              <a:rPr lang="ru-RU" sz="2800" spc="-1">
                <a:solidFill>
                  <a:srgbClr val="000000"/>
                </a:solidFill>
                <a:latin typeface="Cambria"/>
                <a:ea typeface="Cambria"/>
              </a:rPr>
              <a:t>Формулировка заданий (не менее 5), объединенных одной темой</a:t>
            </a:r>
            <a:endParaRPr lang="ru-RU" sz="2800" spc="-1">
              <a:latin typeface="Arial"/>
            </a:endParaRPr>
          </a:p>
          <a:p>
            <a:pPr marL="749805" lvl="1" indent="-453195">
              <a:buClr>
                <a:srgbClr val="000000"/>
              </a:buClr>
              <a:buFont typeface="StarSymbol"/>
              <a:buAutoNum type="alphaLcPeriod"/>
            </a:pPr>
            <a:r>
              <a:rPr lang="ru-RU" sz="2800" spc="-1">
                <a:solidFill>
                  <a:srgbClr val="000000"/>
                </a:solidFill>
                <a:latin typeface="Cambria"/>
                <a:ea typeface="Cambria"/>
              </a:rPr>
              <a:t>Краткая характеристика заданий (в сооьвествии с предложенной табличной форме)</a:t>
            </a:r>
            <a:endParaRPr lang="ru-RU" sz="2800" spc="-1">
              <a:latin typeface="Arial"/>
            </a:endParaRPr>
          </a:p>
          <a:p>
            <a:pPr marL="749805" lvl="1" indent="-453195">
              <a:buClr>
                <a:srgbClr val="000000"/>
              </a:buClr>
              <a:buFont typeface="StarSymbol"/>
              <a:buAutoNum type="alphaLcPeriod"/>
            </a:pPr>
            <a:r>
              <a:rPr lang="ru-RU" sz="2800" spc="-1">
                <a:solidFill>
                  <a:srgbClr val="000000"/>
                </a:solidFill>
                <a:latin typeface="Cambria"/>
                <a:ea typeface="Cambria"/>
              </a:rPr>
              <a:t>Система оценивания заданий</a:t>
            </a:r>
            <a:endParaRPr lang="ru-RU" sz="28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914280" y="516259"/>
            <a:ext cx="10240667" cy="10756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mbria"/>
                <a:ea typeface="Cambria"/>
              </a:rPr>
              <a:t>ОБЩИЕ ТРЕБОВАНИЯ К ОФОРМЛЕНИЮ ОТЧЁТА ПО ВЫПОЛНЕНИЮ технического задания 3  </a:t>
            </a:r>
            <a:endParaRPr lang="ru-RU" sz="3200" b="1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6BE01-785C-B8D2-A439-DD0F5599BB2D}"/>
              </a:ext>
            </a:extLst>
          </p:cNvPr>
          <p:cNvPicPr/>
          <p:nvPr/>
        </p:nvPicPr>
        <p:blipFill>
          <a:blip r:embed="rId2"/>
          <a:srcRect l="16120" t="26191" r="30726" b="26558"/>
          <a:stretch/>
        </p:blipFill>
        <p:spPr>
          <a:xfrm>
            <a:off x="365352" y="7101376"/>
            <a:ext cx="11338524" cy="565847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1523681" y="1122780"/>
            <a:ext cx="9139570" cy="2383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2"/>
          <p:cNvSpPr/>
          <p:nvPr/>
        </p:nvSpPr>
        <p:spPr>
          <a:xfrm>
            <a:off x="1523681" y="3602137"/>
            <a:ext cx="9139570" cy="16514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6" name="object 2_1"/>
          <p:cNvPicPr/>
          <p:nvPr/>
        </p:nvPicPr>
        <p:blipFill>
          <a:blip r:embed="rId2"/>
          <a:stretch/>
        </p:blipFill>
        <p:spPr>
          <a:xfrm>
            <a:off x="0" y="446"/>
            <a:ext cx="12187653" cy="6853148"/>
          </a:xfrm>
          <a:prstGeom prst="rect">
            <a:avLst/>
          </a:prstGeom>
          <a:ln w="0">
            <a:noFill/>
          </a:ln>
        </p:spPr>
      </p:pic>
      <p:sp>
        <p:nvSpPr>
          <p:cNvPr id="497" name="CustomShape 3"/>
          <p:cNvSpPr/>
          <p:nvPr/>
        </p:nvSpPr>
        <p:spPr>
          <a:xfrm>
            <a:off x="1255156" y="1731821"/>
            <a:ext cx="9576553" cy="3644165"/>
          </a:xfrm>
          <a:prstGeom prst="rect">
            <a:avLst/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sz="5999" b="1" spc="-1" dirty="0">
                <a:solidFill>
                  <a:srgbClr val="343A40"/>
                </a:solidFill>
                <a:latin typeface="Cambria"/>
                <a:ea typeface="Cambria"/>
              </a:rPr>
              <a:t>СПАСИБО ЗА РАБОТУ, КОЛЛЕГИ</a:t>
            </a:r>
            <a:r>
              <a:rPr lang="ru-RU" sz="5999" spc="-1" dirty="0">
                <a:solidFill>
                  <a:srgbClr val="343A40"/>
                </a:solidFill>
                <a:latin typeface="Cambria"/>
                <a:ea typeface="Cambria"/>
              </a:rPr>
              <a:t>!</a:t>
            </a:r>
            <a:endParaRPr lang="ru-RU" sz="5999" spc="-1" dirty="0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85E6F2-18D4-1A24-D1E4-0D92AA202DAB}"/>
              </a:ext>
            </a:extLst>
          </p:cNvPr>
          <p:cNvSpPr txBox="1"/>
          <p:nvPr/>
        </p:nvSpPr>
        <p:spPr>
          <a:xfrm>
            <a:off x="3047134" y="3105835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>
                <a:effectLst/>
                <a:latin typeface="Arial" panose="020B0604020202020204" pitchFamily="34" charset="0"/>
                <a:hlinkClick r:id="rId2"/>
              </a:rPr>
              <a:t>https://events.webinar.ru/51207185/380219015/record-new/789274544</a:t>
            </a:r>
            <a:r>
              <a:rPr lang="en-US" b="0" i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05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3599531" y="1800212"/>
            <a:ext cx="7737553" cy="37837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pc="-1" dirty="0">
                <a:latin typeface="Cambria"/>
                <a:ea typeface="Cambria"/>
              </a:rPr>
              <a:t>ПРОДВИЖЕНИЕ ПРОЕКТА «ОБРАЗОВАТЕЛЬНЫЙ ЛИФТ: ШНОР-2022». ФОРМИРОВАНИЕ ФУНКЦИОНАЛЬНОЙ ГРАМОТНОСТИ </a:t>
            </a:r>
            <a:endParaRPr lang="ru-RU" sz="4000" spc="-1" dirty="0">
              <a:latin typeface="Arial"/>
            </a:endParaRPr>
          </a:p>
        </p:txBody>
      </p:sp>
      <p:grpSp>
        <p:nvGrpSpPr>
          <p:cNvPr id="328" name="Group 2"/>
          <p:cNvGrpSpPr/>
          <p:nvPr/>
        </p:nvGrpSpPr>
        <p:grpSpPr>
          <a:xfrm>
            <a:off x="749062" y="3706884"/>
            <a:ext cx="10689168" cy="2709007"/>
            <a:chOff x="749160" y="3706920"/>
            <a:chExt cx="10690560" cy="2709360"/>
          </a:xfrm>
        </p:grpSpPr>
        <p:sp>
          <p:nvSpPr>
            <p:cNvPr id="329" name="CustomShape 3"/>
            <p:cNvSpPr/>
            <p:nvPr/>
          </p:nvSpPr>
          <p:spPr>
            <a:xfrm>
              <a:off x="749160" y="6033960"/>
              <a:ext cx="10690560" cy="7560"/>
            </a:xfrm>
            <a:custGeom>
              <a:avLst/>
              <a:gdLst/>
              <a:ahLst/>
              <a:cxnLst/>
              <a:rect l="l" t="t" r="r" b="b"/>
              <a:pathLst>
                <a:path w="10693400" h="11429">
                  <a:moveTo>
                    <a:pt x="10693400" y="11163"/>
                  </a:moveTo>
                  <a:lnTo>
                    <a:pt x="0" y="11163"/>
                  </a:lnTo>
                  <a:lnTo>
                    <a:pt x="0" y="0"/>
                  </a:lnTo>
                  <a:lnTo>
                    <a:pt x="10693400" y="0"/>
                  </a:lnTo>
                  <a:lnTo>
                    <a:pt x="10693400" y="11163"/>
                  </a:lnTo>
                  <a:close/>
                </a:path>
              </a:pathLst>
            </a:custGeom>
            <a:solidFill>
              <a:srgbClr val="1B1B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30" name="object 10"/>
            <p:cNvPicPr/>
            <p:nvPr/>
          </p:nvPicPr>
          <p:blipFill>
            <a:blip r:embed="rId2"/>
            <a:stretch/>
          </p:blipFill>
          <p:spPr>
            <a:xfrm>
              <a:off x="9812880" y="3706920"/>
              <a:ext cx="1161360" cy="2434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1" name="object 11"/>
            <p:cNvPicPr/>
            <p:nvPr/>
          </p:nvPicPr>
          <p:blipFill>
            <a:blip r:embed="rId3"/>
            <a:stretch/>
          </p:blipFill>
          <p:spPr>
            <a:xfrm>
              <a:off x="1405440" y="3753360"/>
              <a:ext cx="964080" cy="2662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32" name="CustomShape 4"/>
          <p:cNvSpPr/>
          <p:nvPr/>
        </p:nvSpPr>
        <p:spPr>
          <a:xfrm>
            <a:off x="1405257" y="1853125"/>
            <a:ext cx="2021857" cy="1526201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spc="-1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ru-RU" sz="4000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351674" y="180423"/>
            <a:ext cx="4325197" cy="6656973"/>
          </a:xfrm>
          <a:prstGeom prst="roundRect">
            <a:avLst>
              <a:gd name="adj" fmla="val 16667"/>
            </a:avLst>
          </a:prstGeom>
          <a:solidFill>
            <a:srgbClr val="7E002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"/>
          <p:cNvSpPr/>
          <p:nvPr/>
        </p:nvSpPr>
        <p:spPr>
          <a:xfrm>
            <a:off x="4568165" y="441390"/>
            <a:ext cx="7488105" cy="6447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spc="-1">
                <a:solidFill>
                  <a:srgbClr val="000000"/>
                </a:solidFill>
                <a:latin typeface="Cambria"/>
                <a:ea typeface="Cambria"/>
              </a:rPr>
              <a:t>                ГРАФИК ПРОЕКТА.</a:t>
            </a:r>
            <a:endParaRPr lang="ru-RU" sz="3600" spc="-1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539929" y="180423"/>
            <a:ext cx="3956965" cy="60917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marL="343046" indent="-339086">
              <a:buClr>
                <a:srgbClr val="333333"/>
              </a:buClr>
              <a:buFont typeface="StarSymbol"/>
              <a:buAutoNum type="arabicPeriod"/>
            </a:pPr>
            <a:r>
              <a:rPr lang="ru-RU" sz="1400" b="1" u="sng" spc="-1" dirty="0">
                <a:solidFill>
                  <a:srgbClr val="FFFFD7"/>
                </a:solidFill>
                <a:latin typeface="Georgia"/>
                <a:ea typeface="Calibri"/>
              </a:rPr>
              <a:t>Установочный семинар/вебинар – 12 мая в 16.00</a:t>
            </a:r>
            <a:endParaRPr lang="ru-RU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FFFFD7"/>
                </a:solidFill>
                <a:latin typeface="Georgia"/>
                <a:ea typeface="Calibri"/>
              </a:rPr>
              <a:t>1. Вебинар-консультация ( обсуждение выполнения  заданий/определение новых – 17/16 июня в 16.00 (обсуждение ТЗ 1)</a:t>
            </a:r>
            <a:endParaRPr lang="ru-RU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u="sng" spc="-1" dirty="0">
                <a:solidFill>
                  <a:srgbClr val="FFFFFF"/>
                </a:solidFill>
                <a:latin typeface="Georgia"/>
                <a:ea typeface="Calibri"/>
              </a:rPr>
              <a:t>Промежуточный семинар/вебинар – 29 августа в 16.00</a:t>
            </a: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u="sng" spc="-1" dirty="0">
                <a:solidFill>
                  <a:srgbClr val="FFFFFF"/>
                </a:solidFill>
                <a:latin typeface="Georgia"/>
                <a:ea typeface="Calibri"/>
              </a:rPr>
              <a:t>2.</a:t>
            </a:r>
            <a:r>
              <a:rPr lang="ru-RU" b="1" spc="-1" dirty="0">
                <a:solidFill>
                  <a:srgbClr val="FFFFFF"/>
                </a:solidFill>
                <a:latin typeface="Georgia"/>
                <a:ea typeface="Calibri"/>
              </a:rPr>
              <a:t>Вебинар-консультация (обсуждение выполнения  заданий  / программ ( УРОЧНОЙ/ВНЕУРОЧНОЙ РАБОТЫ) – 8/9 сентября в 15.00 и  16.00 </a:t>
            </a:r>
            <a:r>
              <a:rPr lang="ru-RU" sz="1500" b="1" spc="-1" dirty="0">
                <a:solidFill>
                  <a:srgbClr val="FFFFD7"/>
                </a:solidFill>
                <a:latin typeface="Georgia"/>
                <a:ea typeface="Calibri"/>
              </a:rPr>
              <a:t>(обсуждение ТЗ 2)</a:t>
            </a:r>
            <a:endParaRPr lang="ru-RU" sz="15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latin typeface="Georgia"/>
                <a:ea typeface="Calibri"/>
              </a:rPr>
              <a:t>3. Вебинар-консультация (обсуждение выполнения  заданий - </a:t>
            </a:r>
            <a:r>
              <a:rPr lang="ru-RU" sz="1500" b="1" spc="-1" dirty="0">
                <a:solidFill>
                  <a:srgbClr val="FFFFD7"/>
                </a:solidFill>
                <a:latin typeface="Georgia"/>
                <a:ea typeface="Calibri"/>
              </a:rPr>
              <a:t>(обсуждение ТЗ 3)</a:t>
            </a:r>
            <a:r>
              <a:rPr lang="ru-RU" b="1" spc="-1" dirty="0">
                <a:solidFill>
                  <a:srgbClr val="FFFFFF"/>
                </a:solidFill>
                <a:latin typeface="Georgia"/>
                <a:ea typeface="Calibri"/>
              </a:rPr>
              <a:t> – 23/22 сентября в 16.00</a:t>
            </a: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u="sng" spc="-1" dirty="0">
                <a:solidFill>
                  <a:srgbClr val="FFFFFF"/>
                </a:solidFill>
                <a:latin typeface="Georgia"/>
                <a:ea typeface="Calibri"/>
              </a:rPr>
              <a:t>Итоговый семинар/вебинар – 20 октября в 16.00</a:t>
            </a:r>
            <a:endParaRPr lang="ru-RU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latin typeface="Georgia"/>
                <a:ea typeface="Calibri"/>
              </a:rPr>
              <a:t>ИТОГОВАЯ КОНФЕРЕНЦИЯ ПО ПРОЕКТУ - ноябрь</a:t>
            </a:r>
            <a:endParaRPr lang="ru-RU" spc="-1" dirty="0">
              <a:latin typeface="Arial"/>
            </a:endParaRPr>
          </a:p>
        </p:txBody>
      </p:sp>
      <p:pic>
        <p:nvPicPr>
          <p:cNvPr id="336" name="Рисунок 291"/>
          <p:cNvPicPr/>
          <p:nvPr/>
        </p:nvPicPr>
        <p:blipFill>
          <a:blip r:embed="rId2"/>
          <a:srcRect l="24776" t="48283" r="26555" b="34824"/>
          <a:stretch/>
        </p:blipFill>
        <p:spPr>
          <a:xfrm>
            <a:off x="4679390" y="2340502"/>
            <a:ext cx="7196543" cy="2516792"/>
          </a:xfrm>
          <a:prstGeom prst="rect">
            <a:avLst/>
          </a:prstGeom>
          <a:ln w="0">
            <a:noFill/>
          </a:ln>
        </p:spPr>
      </p:pic>
      <p:pic>
        <p:nvPicPr>
          <p:cNvPr id="337" name="Рисунок 292"/>
          <p:cNvPicPr/>
          <p:nvPr/>
        </p:nvPicPr>
        <p:blipFill>
          <a:blip r:embed="rId3"/>
          <a:srcRect l="24776" t="20805" r="26555" b="58264"/>
          <a:stretch/>
        </p:blipFill>
        <p:spPr>
          <a:xfrm>
            <a:off x="4679750" y="1080306"/>
            <a:ext cx="7196183" cy="1436933"/>
          </a:xfrm>
          <a:prstGeom prst="rect">
            <a:avLst/>
          </a:prstGeom>
          <a:ln w="0">
            <a:noFill/>
          </a:ln>
        </p:spPr>
      </p:pic>
      <p:sp>
        <p:nvSpPr>
          <p:cNvPr id="338" name="Line 4"/>
          <p:cNvSpPr/>
          <p:nvPr/>
        </p:nvSpPr>
        <p:spPr>
          <a:xfrm>
            <a:off x="6839109" y="1800212"/>
            <a:ext cx="1079859" cy="3419555"/>
          </a:xfrm>
          <a:prstGeom prst="line">
            <a:avLst/>
          </a:prstGeom>
          <a:ln w="1260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5"/>
          <p:cNvSpPr/>
          <p:nvPr/>
        </p:nvSpPr>
        <p:spPr>
          <a:xfrm>
            <a:off x="8098945" y="5219767"/>
            <a:ext cx="3913410" cy="3455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noAutofit/>
          </a:bodyPr>
          <a:lstStyle/>
          <a:p>
            <a:pPr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Перенос вебинара на 8-9 сентября</a:t>
            </a:r>
            <a:endParaRPr lang="ru-RU" spc="-1">
              <a:latin typeface="Arial"/>
            </a:endParaRPr>
          </a:p>
        </p:txBody>
      </p:sp>
      <p:sp>
        <p:nvSpPr>
          <p:cNvPr id="340" name="Line 6"/>
          <p:cNvSpPr/>
          <p:nvPr/>
        </p:nvSpPr>
        <p:spPr>
          <a:xfrm flipV="1">
            <a:off x="8098945" y="4499861"/>
            <a:ext cx="1619789" cy="719906"/>
          </a:xfrm>
          <a:prstGeom prst="line">
            <a:avLst/>
          </a:prstGeom>
          <a:ln w="12600">
            <a:solidFill>
              <a:srgbClr val="FF4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8818851" y="1548965"/>
            <a:ext cx="3058882" cy="5109895"/>
          </a:xfrm>
          <a:prstGeom prst="roundRect">
            <a:avLst>
              <a:gd name="adj" fmla="val 16667"/>
            </a:avLst>
          </a:prstGeom>
          <a:solidFill>
            <a:srgbClr val="8DA9DB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>
                <a:solidFill>
                  <a:srgbClr val="000000"/>
                </a:solidFill>
                <a:latin typeface="Cambria"/>
                <a:ea typeface="Cambria"/>
              </a:rPr>
              <a:t>Техническое</a:t>
            </a:r>
            <a:endParaRPr lang="ru-RU" sz="2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>
                <a:solidFill>
                  <a:srgbClr val="000000"/>
                </a:solidFill>
                <a:latin typeface="Cambria"/>
                <a:ea typeface="Cambria"/>
              </a:rPr>
              <a:t>Задание 3</a:t>
            </a:r>
            <a:endParaRPr lang="ru-RU" sz="2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spc="60">
                <a:solidFill>
                  <a:srgbClr val="000000"/>
                </a:solidFill>
                <a:latin typeface="Cambria"/>
                <a:ea typeface="Cambria"/>
              </a:rPr>
              <a:t>Создать авторский кейс заданий по финансовой грамотности   формате PISA (не менее 5 заданий, объединенных одной темой) </a:t>
            </a:r>
            <a:endParaRPr lang="ru-RU" sz="2800" spc="-1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4499414" y="712434"/>
            <a:ext cx="4138741" cy="5946426"/>
          </a:xfrm>
          <a:prstGeom prst="roundRect">
            <a:avLst>
              <a:gd name="adj" fmla="val 16667"/>
            </a:avLst>
          </a:prstGeom>
          <a:solidFill>
            <a:srgbClr val="FFDF79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2</a:t>
            </a:r>
            <a:endParaRPr lang="ru-RU" sz="2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spc="-1">
                <a:solidFill>
                  <a:srgbClr val="000000"/>
                </a:solidFill>
                <a:latin typeface="Cambria"/>
                <a:ea typeface="Cambria"/>
              </a:rPr>
              <a:t>Проектирование рабочей программы урочной/внеурочной  деятельности  с использованием конструктора ИСРО РАО, с включением заданий PISA в образовательный процесс</a:t>
            </a:r>
            <a:endParaRPr lang="ru-RU" sz="2800" spc="-1">
              <a:latin typeface="Arial"/>
            </a:endParaRPr>
          </a:p>
          <a:p>
            <a:pPr marL="12599" algn="ctr">
              <a:spcBef>
                <a:spcPts val="2109"/>
              </a:spcBef>
            </a:pPr>
            <a:endParaRPr lang="ru-RU" sz="2800" spc="-1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719906" y="720353"/>
            <a:ext cx="3590892" cy="5578554"/>
          </a:xfrm>
          <a:prstGeom prst="roundRect">
            <a:avLst>
              <a:gd name="adj" fmla="val 16667"/>
            </a:avLst>
          </a:prstGeom>
          <a:solidFill>
            <a:srgbClr val="9ECB7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>
                <a:solidFill>
                  <a:srgbClr val="000000"/>
                </a:solidFill>
                <a:latin typeface="Cambria"/>
                <a:ea typeface="Cambria"/>
              </a:rPr>
              <a:t>Техническое Задание 1</a:t>
            </a:r>
            <a:endParaRPr lang="ru-RU" sz="28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spc="-1">
                <a:solidFill>
                  <a:srgbClr val="000000"/>
                </a:solidFill>
                <a:latin typeface="Cambria"/>
                <a:ea typeface="Cambria"/>
              </a:rPr>
              <a:t>Апробация заданий банка РЭШ для организации работы школьников в урочной /внеурочной деятельности</a:t>
            </a:r>
            <a:endParaRPr lang="ru-RU" sz="2800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1014348" y="73517"/>
            <a:ext cx="10323456" cy="6447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spc="-1">
                <a:solidFill>
                  <a:srgbClr val="000000"/>
                </a:solidFill>
                <a:latin typeface="Cambria"/>
                <a:ea typeface="Cambria"/>
              </a:rPr>
              <a:t>ТЕХНИЧЕСКИЕ ЗАДАНИЯ (ТЗ) ПРОЕКТА</a:t>
            </a:r>
            <a:endParaRPr lang="ru-RU" sz="3600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C1355-9865-FF40-9CAC-7DF35A0DF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E756D2-601B-0BA4-E9F0-8E0A34A06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02AE0-D59F-3105-C714-83BE6F00D746}"/>
              </a:ext>
            </a:extLst>
          </p:cNvPr>
          <p:cNvPicPr/>
          <p:nvPr/>
        </p:nvPicPr>
        <p:blipFill>
          <a:blip r:embed="rId2"/>
          <a:srcRect l="16120" t="26191" r="30726" b="26558"/>
          <a:stretch/>
        </p:blipFill>
        <p:spPr>
          <a:xfrm>
            <a:off x="180000" y="207818"/>
            <a:ext cx="11340000" cy="636182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2594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6">
            <a:extLst>
              <a:ext uri="{FF2B5EF4-FFF2-40B4-BE49-F238E27FC236}">
                <a16:creationId xmlns:a16="http://schemas.microsoft.com/office/drawing/2014/main" id="{7D347941-CD2B-939D-D52E-18505FB32FA5}"/>
              </a:ext>
            </a:extLst>
          </p:cNvPr>
          <p:cNvSpPr/>
          <p:nvPr/>
        </p:nvSpPr>
        <p:spPr>
          <a:xfrm>
            <a:off x="179976" y="3107922"/>
            <a:ext cx="10845388" cy="9391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5B400-75C7-F443-09F8-A554E938144C}"/>
              </a:ext>
            </a:extLst>
          </p:cNvPr>
          <p:cNvSpPr txBox="1"/>
          <p:nvPr/>
        </p:nvSpPr>
        <p:spPr>
          <a:xfrm>
            <a:off x="480107" y="3045317"/>
            <a:ext cx="8660104" cy="230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spc="-1" dirty="0">
                <a:solidFill>
                  <a:srgbClr val="000000"/>
                </a:solidFill>
                <a:latin typeface="Cambria"/>
                <a:ea typeface="Cambria"/>
              </a:rPr>
              <a:t>2. Краткий  анализ присланных материалов участников проекта «Образовательный лифт:ШНОР-2022»</a:t>
            </a:r>
          </a:p>
        </p:txBody>
      </p:sp>
    </p:spTree>
    <p:extLst>
      <p:ext uri="{BB962C8B-B14F-4D97-AF65-F5344CB8AC3E}">
        <p14:creationId xmlns:p14="http://schemas.microsoft.com/office/powerpoint/2010/main" val="347015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E9698-C75D-5463-ECF7-253B75DA0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BC6455-EE27-59A4-0704-FADBBB448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680A1-D252-916A-5FDF-568322FE9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8" y="405245"/>
            <a:ext cx="9462958" cy="60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81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512</TotalTime>
  <Words>673</Words>
  <Application>Microsoft Office PowerPoint</Application>
  <PresentationFormat>Широкоэкранный</PresentationFormat>
  <Paragraphs>103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</vt:lpstr>
      <vt:lpstr>Georgia</vt:lpstr>
      <vt:lpstr>StarSymbol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задания №1</vt:lpstr>
      <vt:lpstr>Презентация PowerPoint</vt:lpstr>
      <vt:lpstr>ХАРАКТЕРИСТИКА  ЗАДАНИЯ №2</vt:lpstr>
      <vt:lpstr>Презентация PowerPoint</vt:lpstr>
      <vt:lpstr>Презентация PowerPoint</vt:lpstr>
      <vt:lpstr>Характеристика  задания №3</vt:lpstr>
      <vt:lpstr>Презентация PowerPoint</vt:lpstr>
      <vt:lpstr>Презентация PowerPoint</vt:lpstr>
      <vt:lpstr>ХАРАКТЕРИСТИКА ЗАДАНИЯ №4</vt:lpstr>
      <vt:lpstr>Презентация PowerPoint</vt:lpstr>
      <vt:lpstr>ХАРАКТЕРИСТИКА ЗАДАНИЯ №5</vt:lpstr>
      <vt:lpstr>Кейс  «Конкурс эрудитов»</vt:lpstr>
      <vt:lpstr>Презентация PowerPoint</vt:lpstr>
      <vt:lpstr>ХАРАКТЕРИСТИКА ЗАДАНИЯ №1</vt:lpstr>
      <vt:lpstr>Презентация PowerPoint</vt:lpstr>
      <vt:lpstr>Характеристика  задания №2</vt:lpstr>
      <vt:lpstr>Презентация PowerPoint</vt:lpstr>
      <vt:lpstr>ХАРАКТЕРИСТИКА ЗАДАНИЯ №3</vt:lpstr>
      <vt:lpstr>Презентация PowerPoint</vt:lpstr>
      <vt:lpstr>Характеристика  задания №4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Кальсина Екатерина Александровна</dc:creator>
  <cp:lastModifiedBy>Кальсина Екатерина Александровна</cp:lastModifiedBy>
  <cp:revision>11</cp:revision>
  <dcterms:created xsi:type="dcterms:W3CDTF">2022-09-20T08:45:11Z</dcterms:created>
  <dcterms:modified xsi:type="dcterms:W3CDTF">2022-10-04T07:21:56Z</dcterms:modified>
</cp:coreProperties>
</file>