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81" r:id="rId2"/>
    <p:sldId id="283" r:id="rId3"/>
    <p:sldId id="282" r:id="rId4"/>
    <p:sldId id="294" r:id="rId5"/>
    <p:sldId id="286" r:id="rId6"/>
    <p:sldId id="342" r:id="rId7"/>
    <p:sldId id="345" r:id="rId8"/>
    <p:sldId id="287" r:id="rId9"/>
    <p:sldId id="304" r:id="rId10"/>
    <p:sldId id="362" r:id="rId11"/>
    <p:sldId id="363" r:id="rId12"/>
    <p:sldId id="364" r:id="rId13"/>
    <p:sldId id="314" r:id="rId14"/>
    <p:sldId id="347" r:id="rId15"/>
    <p:sldId id="315" r:id="rId16"/>
    <p:sldId id="350" r:id="rId17"/>
    <p:sldId id="351" r:id="rId18"/>
    <p:sldId id="288" r:id="rId19"/>
    <p:sldId id="290" r:id="rId20"/>
    <p:sldId id="291" r:id="rId21"/>
    <p:sldId id="273" r:id="rId22"/>
    <p:sldId id="292" r:id="rId23"/>
    <p:sldId id="293" r:id="rId24"/>
    <p:sldId id="295" r:id="rId25"/>
    <p:sldId id="296" r:id="rId26"/>
    <p:sldId id="297" r:id="rId27"/>
    <p:sldId id="298" r:id="rId28"/>
    <p:sldId id="299" r:id="rId29"/>
    <p:sldId id="300" r:id="rId30"/>
    <p:sldId id="303" r:id="rId31"/>
    <p:sldId id="256" r:id="rId32"/>
    <p:sldId id="258" r:id="rId33"/>
    <p:sldId id="259" r:id="rId34"/>
    <p:sldId id="326" r:id="rId35"/>
    <p:sldId id="261" r:id="rId36"/>
    <p:sldId id="331" r:id="rId37"/>
    <p:sldId id="343" r:id="rId38"/>
    <p:sldId id="344" r:id="rId39"/>
    <p:sldId id="332" r:id="rId40"/>
    <p:sldId id="333" r:id="rId41"/>
    <p:sldId id="334" r:id="rId42"/>
    <p:sldId id="335" r:id="rId43"/>
    <p:sldId id="336" r:id="rId44"/>
    <p:sldId id="338" r:id="rId45"/>
    <p:sldId id="337" r:id="rId46"/>
    <p:sldId id="339" r:id="rId47"/>
    <p:sldId id="262" r:id="rId48"/>
    <p:sldId id="329" r:id="rId49"/>
    <p:sldId id="264" r:id="rId50"/>
    <p:sldId id="265" r:id="rId51"/>
    <p:sldId id="266" r:id="rId52"/>
    <p:sldId id="267" r:id="rId53"/>
    <p:sldId id="268" r:id="rId54"/>
    <p:sldId id="327" r:id="rId55"/>
    <p:sldId id="269" r:id="rId56"/>
    <p:sldId id="270" r:id="rId57"/>
    <p:sldId id="271" r:id="rId58"/>
    <p:sldId id="330" r:id="rId59"/>
    <p:sldId id="340" r:id="rId60"/>
    <p:sldId id="357" r:id="rId61"/>
    <p:sldId id="361" r:id="rId62"/>
    <p:sldId id="356" r:id="rId63"/>
    <p:sldId id="358" r:id="rId64"/>
    <p:sldId id="360" r:id="rId65"/>
    <p:sldId id="359" r:id="rId66"/>
    <p:sldId id="355" r:id="rId67"/>
    <p:sldId id="354" r:id="rId68"/>
    <p:sldId id="341" r:id="rId6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2FCD0"/>
    <a:srgbClr val="DBE2D6"/>
    <a:srgbClr val="ABBCA0"/>
    <a:srgbClr val="6B747D"/>
    <a:srgbClr val="FEF6D6"/>
    <a:srgbClr val="FC5256"/>
    <a:srgbClr val="6A7E6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108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8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F260CEE-08D1-4FF4-A20A-CE4C53644D91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1843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4B60C42-8BDF-440F-898E-4FF17E049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быстро меняющаяся ситуация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отсутствие готовых решений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глобализация образования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информационная трансформация, автоматизация и обилие информации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</a:rPr>
              <a:t>стирание границ между профессиональными областями и требованиями, предъявляемыми к результативности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B0587C06-2294-4386-97C0-1CB871D3ABFF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 defTabSz="914400"/>
              <a:t>3</a:t>
            </a:fld>
            <a:endParaRPr lang="ru-RU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6238" y="261938"/>
            <a:ext cx="6107112" cy="3435350"/>
          </a:xfrm>
          <a:ln/>
        </p:spPr>
      </p:sp>
      <p:sp>
        <p:nvSpPr>
          <p:cNvPr id="6861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fld id="{D008F295-296D-49F1-A13C-AFFF1DA712E5}" type="slidenum">
              <a:rPr lang="ru-RU" sz="1800">
                <a:latin typeface="Calibri" pitchFamily="34" charset="0"/>
              </a:rPr>
              <a:pPr defTabSz="914400"/>
              <a:t>41</a:t>
            </a:fld>
            <a:endParaRPr lang="ru-RU" sz="18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6238" y="261938"/>
            <a:ext cx="6107112" cy="3435350"/>
          </a:xfrm>
          <a:ln/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fld id="{89F12B3D-CF7F-4789-81AA-311448D77D9B}" type="slidenum">
              <a:rPr lang="ru-RU" sz="1800">
                <a:latin typeface="Calibri" pitchFamily="34" charset="0"/>
              </a:rPr>
              <a:pPr defTabSz="914400"/>
              <a:t>42</a:t>
            </a:fld>
            <a:endParaRPr lang="ru-RU" sz="18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687388" y="4400550"/>
            <a:ext cx="5484812" cy="3600450"/>
          </a:xfrm>
        </p:spPr>
        <p:txBody>
          <a:bodyPr lIns="88203" tIns="44102" rIns="88203" bIns="44102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900" spc="-1" dirty="0">
              <a:latin typeface="Arial"/>
            </a:endParaRPr>
          </a:p>
        </p:txBody>
      </p:sp>
      <p:sp>
        <p:nvSpPr>
          <p:cNvPr id="830" name="TextShape 3"/>
          <p:cNvSpPr txBox="1"/>
          <p:nvPr/>
        </p:nvSpPr>
        <p:spPr>
          <a:xfrm>
            <a:off x="3886200" y="8686800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lIns="88203" tIns="44102" rIns="88203" bIns="44102"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9F9AF90-0AF6-4CB8-B097-696F38A86ED8}" type="slidenum">
              <a:rPr lang="ru-RU" sz="1200" spc="-1">
                <a:solidFill>
                  <a:srgbClr val="000000"/>
                </a:solidFill>
                <a:latin typeface="+mn-lt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ru-RU" sz="1200" spc="-1" dirty="0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D966-898C-4E06-82D6-3E8EAB28C2A2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F1554-7C65-4F13-8890-0F7E9BFAA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9D1E-1B75-4C51-8A71-EC1710F077B0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D4E48-5D24-4BDA-8EA0-4DCF15B15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60690-2B4B-4945-B115-56C56FB596BD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8B0B-8522-4DDB-BB2F-DAAE9DE8C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A83F-6E5F-46A1-A3A2-B21574A9D65E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F5094-80D2-4701-9EBE-F1A58B96F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90169-5C83-47CF-9C08-E46B38ACD2A7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B1311-2118-4938-B85E-3D7086AA8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C8EA7-1F65-45BF-84EC-B8AF9C3C1701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00C3D-76C7-4E1F-9E3C-D9D45FA82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7BC9A-C9B7-4B0A-84C8-ADAD6F59C7EE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0DFDD-35A0-4B2A-8587-AF6AF6638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77863" y="609600"/>
            <a:ext cx="8596312" cy="5432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F163F-DF24-4368-BBA3-0BB321B1F7F8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40574-5A65-428B-8316-1F17BB12B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C5AD-CBF8-4471-9C89-75ADF24E7EEF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9846A-B0FC-4BB1-B9DB-D70B4A65A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948A5-1B2F-4CF1-BA11-AD9507AB5351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9C95A-D8D3-4B4A-BE69-2B8EFB9E4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BA6EC-DCAB-4A8F-B8CB-D83443AD2E35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80289-D786-48E6-B8CC-C3DCE573D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DDCB4-BD9B-498C-B543-AB9E139F6AA7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D844D-EE7E-4FE9-BA55-384676EB2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64E9-B826-40A7-B47F-C3FBA207653A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9D77-3939-4F39-8A22-4B767DDDD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8A63-DBC6-4640-AC3B-12293EAFA01A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FC871-6AEC-4AA3-B7DC-F0DD42F5A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C5F61-1FD7-446A-951D-EA886F7D6DBF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12537-0B2C-4332-A7F1-D6D39B400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C14A-BC78-4528-92F4-67DDD5200B52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01B5-3ED0-479F-8EBF-5F8E97949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55114B-A1C9-46ED-8EF7-CA4838072119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79019B7A-DFF2-42D8-B957-DB2F18BC1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6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ermmetcenter@mail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away.php?to=https://fioco.ru/ru/osoko/vpr/&amp;post=-125875862_65582&amp;cc_key=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chebnik.mos.ru/catalogue" TargetMode="External"/><Relationship Id="rId2" Type="http://schemas.openxmlformats.org/officeDocument/2006/relationships/hyperlink" Target="http://mes.mosedu.ru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chebnik.mos.ru/catalogu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jpeg"/><Relationship Id="rId3" Type="http://schemas.openxmlformats.org/officeDocument/2006/relationships/image" Target="../media/image25.png"/><Relationship Id="rId21" Type="http://schemas.openxmlformats.org/officeDocument/2006/relationships/image" Target="../media/image43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5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uchi.ru/" TargetMode="External"/><Relationship Id="rId2" Type="http://schemas.openxmlformats.org/officeDocument/2006/relationships/hyperlink" Target="http://kplatform.ru/page3099229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etest.ru/" TargetMode="External"/><Relationship Id="rId5" Type="http://schemas.openxmlformats.org/officeDocument/2006/relationships/hyperlink" Target="https://codewards.ru/shkolam" TargetMode="External"/><Relationship Id="rId4" Type="http://schemas.openxmlformats.org/officeDocument/2006/relationships/hyperlink" Target="https://www.yaklass.ru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5175" y="206375"/>
            <a:ext cx="8578850" cy="2338388"/>
          </a:xfrm>
          <a:solidFill>
            <a:srgbClr val="E7FDC3"/>
          </a:solidFill>
        </p:spPr>
        <p:txBody>
          <a:bodyPr anchor="b"/>
          <a:lstStyle/>
          <a:p>
            <a:pPr algn="ctr"/>
            <a:r>
              <a:rPr lang="ru-RU" sz="1400" smtClean="0">
                <a:solidFill>
                  <a:schemeClr val="bg1"/>
                </a:solidFill>
              </a:rPr>
              <a:t/>
            </a:r>
            <a:br>
              <a:rPr lang="ru-RU" sz="1400" smtClean="0">
                <a:solidFill>
                  <a:schemeClr val="bg1"/>
                </a:solidFill>
              </a:rPr>
            </a:br>
            <a:r>
              <a:rPr lang="ru-RU" sz="1400" smtClean="0">
                <a:solidFill>
                  <a:schemeClr val="bg1"/>
                </a:solidFill>
              </a:rPr>
              <a:t/>
            </a:r>
            <a:br>
              <a:rPr lang="ru-RU" sz="1400" smtClean="0">
                <a:solidFill>
                  <a:schemeClr val="bg1"/>
                </a:solidFill>
              </a:rPr>
            </a:br>
            <a:r>
              <a:rPr lang="ru-RU" sz="1800" smtClean="0">
                <a:solidFill>
                  <a:schemeClr val="tx1"/>
                </a:solidFill>
              </a:rPr>
              <a:t> </a:t>
            </a:r>
            <a:r>
              <a:rPr lang="ru-RU" b="1" smtClean="0">
                <a:solidFill>
                  <a:srgbClr val="DE8E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Актуальные стратегии  реализации новых федеральных и краевых  проектов </a:t>
            </a:r>
            <a:r>
              <a:rPr lang="en-US" b="1" smtClean="0">
                <a:solidFill>
                  <a:srgbClr val="DE8E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</a:t>
            </a:r>
            <a:r>
              <a:rPr lang="ru-RU" b="1" smtClean="0">
                <a:solidFill>
                  <a:srgbClr val="DE8E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в начальном общем образовании</a:t>
            </a:r>
            <a:r>
              <a:rPr lang="ru-RU" smtClean="0"/>
              <a:t> </a:t>
            </a: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556250" y="4745038"/>
            <a:ext cx="5602288" cy="1863725"/>
          </a:xfrm>
          <a:solidFill>
            <a:srgbClr val="E2FCD0"/>
          </a:solidFill>
        </p:spPr>
        <p:txBody>
          <a:bodyPr/>
          <a:lstStyle/>
          <a:p>
            <a:pPr marL="0" indent="0" defTabSz="914400">
              <a:buFont typeface="Wingdings 3" pitchFamily="18" charset="2"/>
              <a:buNone/>
            </a:pPr>
            <a:endParaRPr lang="ru-RU" smtClean="0"/>
          </a:p>
          <a:p>
            <a:pPr marL="0" indent="0" defTabSz="914400">
              <a:buFont typeface="Wingdings 3" pitchFamily="18" charset="2"/>
              <a:buNone/>
            </a:pPr>
            <a:r>
              <a:rPr lang="ru-RU" smtClean="0"/>
              <a:t>Семенцова Ольга Александровна, ведущий научный сотрудник отдела сопровождения ФГОС ГАУ ДПО «ИРО ПК», к.п.н., доцент;</a:t>
            </a:r>
          </a:p>
          <a:p>
            <a:pPr marL="0" indent="0" defTabSz="914400">
              <a:buFont typeface="Wingdings 3" pitchFamily="18" charset="2"/>
              <a:buNone/>
            </a:pPr>
            <a:r>
              <a:rPr lang="ru-RU" smtClean="0"/>
              <a:t>212-35-29; </a:t>
            </a:r>
            <a:r>
              <a:rPr lang="en-US" smtClean="0"/>
              <a:t>email</a:t>
            </a:r>
            <a:r>
              <a:rPr lang="ru-RU" smtClean="0"/>
              <a:t>: </a:t>
            </a:r>
            <a:r>
              <a:rPr lang="en-US" smtClean="0">
                <a:solidFill>
                  <a:schemeClr val="tx1"/>
                </a:solidFill>
                <a:hlinkClick r:id="rId2"/>
              </a:rPr>
              <a:t>permmetcenter@mail.ru</a:t>
            </a:r>
            <a:endParaRPr lang="en-US" smtClean="0">
              <a:solidFill>
                <a:schemeClr val="tx1"/>
              </a:solidFill>
            </a:endParaRPr>
          </a:p>
          <a:p>
            <a:pPr marL="0" indent="0" defTabSz="914400">
              <a:buFont typeface="Wingdings 3" pitchFamily="18" charset="2"/>
              <a:buNone/>
            </a:pPr>
            <a:endParaRPr lang="ru-RU" smtClean="0">
              <a:solidFill>
                <a:schemeClr val="tx1"/>
              </a:solidFill>
            </a:endParaRPr>
          </a:p>
          <a:p>
            <a:pPr marL="0" indent="0" defTabSz="914400">
              <a:buFont typeface="Wingdings 3" pitchFamily="18" charset="2"/>
              <a:buNone/>
            </a:pPr>
            <a:endParaRPr lang="ru-RU" sz="2000" smtClean="0"/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5767388" y="2890838"/>
            <a:ext cx="3576637" cy="366712"/>
          </a:xfrm>
          <a:prstGeom prst="rect">
            <a:avLst/>
          </a:prstGeom>
          <a:solidFill>
            <a:srgbClr val="DBE2D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ru-RU" sz="1800" b="1">
                <a:latin typeface="Times New Roman" pitchFamily="18" charset="0"/>
              </a:rPr>
              <a:t>2</a:t>
            </a:r>
            <a:r>
              <a:rPr lang="en-US" sz="1800" b="1">
                <a:latin typeface="Times New Roman" pitchFamily="18" charset="0"/>
              </a:rPr>
              <a:t>9</a:t>
            </a:r>
            <a:r>
              <a:rPr lang="ru-RU" sz="1800" b="1">
                <a:latin typeface="Times New Roman" pitchFamily="18" charset="0"/>
              </a:rPr>
              <a:t> августа 2019г.</a:t>
            </a:r>
          </a:p>
        </p:txBody>
      </p:sp>
      <p:pic>
        <p:nvPicPr>
          <p:cNvPr id="19460" name="Picture 6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4963" y="3365500"/>
            <a:ext cx="3311525" cy="2289175"/>
          </a:xfrm>
          <a:prstGeom prst="rect">
            <a:avLst/>
          </a:prstGeom>
          <a:solidFill>
            <a:srgbClr val="FEF6D6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 idx="4294967295"/>
          </p:nvPr>
        </p:nvSpPr>
        <p:spPr>
          <a:xfrm>
            <a:off x="836613" y="157163"/>
            <a:ext cx="9237662" cy="758825"/>
          </a:xfrm>
          <a:solidFill>
            <a:srgbClr val="E2FCD0"/>
          </a:solidFill>
        </p:spPr>
        <p:txBody>
          <a:bodyPr/>
          <a:lstStyle/>
          <a:p>
            <a:r>
              <a:rPr lang="ru-RU" smtClean="0">
                <a:solidFill>
                  <a:srgbClr val="6A7E6D"/>
                </a:solidFill>
              </a:rPr>
              <a:t>Результаты ВПР в 2019 году. Математика</a:t>
            </a:r>
          </a:p>
        </p:txBody>
      </p:sp>
      <p:pic>
        <p:nvPicPr>
          <p:cNvPr id="106500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11313" y="1412875"/>
            <a:ext cx="9402762" cy="5122863"/>
          </a:xfrm>
          <a:solidFill>
            <a:srgbClr val="E2FCD0"/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/>
          </p:cNvSpPr>
          <p:nvPr>
            <p:ph type="title" idx="4294967295"/>
          </p:nvPr>
        </p:nvSpPr>
        <p:spPr>
          <a:xfrm>
            <a:off x="766763" y="171450"/>
            <a:ext cx="9080500" cy="809625"/>
          </a:xfrm>
          <a:solidFill>
            <a:srgbClr val="E2FCD0"/>
          </a:solidFill>
        </p:spPr>
        <p:txBody>
          <a:bodyPr/>
          <a:lstStyle/>
          <a:p>
            <a:r>
              <a:rPr lang="ru-RU" sz="3200" smtClean="0">
                <a:solidFill>
                  <a:srgbClr val="6A7E6D"/>
                </a:solidFill>
              </a:rPr>
              <a:t>Результаты ВПР в 2019 году. Русский язык</a:t>
            </a:r>
          </a:p>
        </p:txBody>
      </p:sp>
      <p:pic>
        <p:nvPicPr>
          <p:cNvPr id="107527" name="Picture 7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17650" y="1000125"/>
            <a:ext cx="10101263" cy="575310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 idx="4294967295"/>
          </p:nvPr>
        </p:nvSpPr>
        <p:spPr>
          <a:xfrm>
            <a:off x="608013" y="179388"/>
            <a:ext cx="9458325" cy="915987"/>
          </a:xfrm>
          <a:solidFill>
            <a:srgbClr val="E2FCD0"/>
          </a:solidFill>
        </p:spPr>
        <p:txBody>
          <a:bodyPr/>
          <a:lstStyle/>
          <a:p>
            <a:r>
              <a:rPr lang="ru-RU" sz="3200" smtClean="0">
                <a:solidFill>
                  <a:srgbClr val="6A7E6D"/>
                </a:solidFill>
              </a:rPr>
              <a:t>Результаты ВПР в 2019 году. Окружающий мир</a:t>
            </a:r>
          </a:p>
        </p:txBody>
      </p:sp>
      <p:pic>
        <p:nvPicPr>
          <p:cNvPr id="110597" name="Picture 5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92138" y="1184275"/>
            <a:ext cx="10331450" cy="5507038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677863" y="411163"/>
            <a:ext cx="8596312" cy="5630862"/>
          </a:xfrm>
        </p:spPr>
        <p:txBody>
          <a:bodyPr/>
          <a:lstStyle/>
          <a:p>
            <a:r>
              <a:rPr lang="ru-RU" sz="2000" smtClean="0"/>
              <a:t>"</a:t>
            </a:r>
            <a:r>
              <a:rPr lang="ru-RU" sz="2000" smtClean="0">
                <a:solidFill>
                  <a:srgbClr val="CC00CC"/>
                </a:solidFill>
              </a:rPr>
              <a:t>К школам с необъективными результатами ВПР мы проявляем пристальное внимание</a:t>
            </a:r>
            <a:r>
              <a:rPr lang="ru-RU" sz="2000" smtClean="0"/>
              <a:t>, - отметил руководитель Рособрнадзора Сергей Кравцов. - </a:t>
            </a:r>
            <a:r>
              <a:rPr lang="ru-RU" sz="2000" smtClean="0">
                <a:solidFill>
                  <a:srgbClr val="CC00CC"/>
                </a:solidFill>
              </a:rPr>
              <a:t>Рособрнадзор обращает внимание регионального руководства на необходимость работы с такими школами. Эта работа постепенно дает результат</a:t>
            </a:r>
            <a:r>
              <a:rPr lang="ru-RU" sz="2000" smtClean="0"/>
              <a:t>". </a:t>
            </a:r>
            <a:br>
              <a:rPr lang="ru-RU" sz="2000" smtClean="0"/>
            </a:br>
            <a:endParaRPr lang="ru-RU" sz="2000" smtClean="0"/>
          </a:p>
          <a:p>
            <a:r>
              <a:rPr lang="ru-RU" sz="2000" smtClean="0"/>
              <a:t>Как специалисты ведомства понимают, что школа сработала нечестно? Аналитики фиксируют завышенные значения среднего балла ВПР, несоответствие результатов ВПР и школьных отметок, резкое возрастание или резкое падение результатов одной параллели от одного класса к другому. </a:t>
            </a:r>
          </a:p>
          <a:p>
            <a:r>
              <a:rPr lang="ru-RU" sz="2000" smtClean="0"/>
              <a:t>При этом, если школа действительно очень сильная и показывает стабильно высокий результат, подтвержденный региональными координаторами ВПР, она в "необъективный" список не попадает. </a:t>
            </a:r>
            <a:br>
              <a:rPr lang="ru-RU" sz="2000" smtClean="0"/>
            </a:br>
            <a:r>
              <a:rPr lang="ru-RU" sz="1600" smtClean="0"/>
              <a:t/>
            </a:r>
            <a:br>
              <a:rPr lang="ru-RU" sz="1600" smtClean="0"/>
            </a:br>
            <a:endParaRPr lang="ru-RU" sz="160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85838" y="446088"/>
            <a:ext cx="10521950" cy="2425700"/>
          </a:xfrm>
        </p:spPr>
      </p:pic>
      <p:pic>
        <p:nvPicPr>
          <p:cNvPr id="2867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2867025"/>
            <a:ext cx="115697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0" name="Rectangle 3"/>
          <p:cNvSpPr>
            <a:spLocks noGrp="1"/>
          </p:cNvSpPr>
          <p:nvPr>
            <p:ph type="body" idx="4294967295"/>
          </p:nvPr>
        </p:nvSpPr>
        <p:spPr>
          <a:xfrm>
            <a:off x="677863" y="823913"/>
            <a:ext cx="8596312" cy="5218112"/>
          </a:xfrm>
        </p:spPr>
        <p:txBody>
          <a:bodyPr/>
          <a:lstStyle/>
          <a:p>
            <a:r>
              <a:rPr lang="ru-RU" sz="2800" smtClean="0"/>
              <a:t>Перечень школ с необъективными результатами ВПР-2019 опубликован на сайте Федерального института оценки качества образования (ФИОКО) - </a:t>
            </a:r>
            <a:r>
              <a:rPr lang="ru-RU" sz="2800" smtClean="0">
                <a:hlinkClick r:id="rId2"/>
              </a:rPr>
              <a:t>https://fioco.ru/ru/osoko/vpr/</a:t>
            </a:r>
            <a:r>
              <a:rPr lang="ru-RU" sz="2800" smtClean="0"/>
              <a:t>. </a:t>
            </a:r>
            <a:endParaRPr lang="en-US" sz="2800" smtClean="0"/>
          </a:p>
          <a:p>
            <a:r>
              <a:rPr lang="ru-RU" sz="2800" smtClean="0"/>
              <a:t>Информация о таких школах с указанием предметов и классов также направлена в региональные министерства образования.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9425" y="609600"/>
            <a:ext cx="11128375" cy="58801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0988" y="284163"/>
            <a:ext cx="10479087" cy="62928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188913"/>
            <a:ext cx="120015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val 2"/>
          <p:cNvSpPr>
            <a:spLocks noChangeArrowheads="1"/>
          </p:cNvSpPr>
          <p:nvPr/>
        </p:nvSpPr>
        <p:spPr bwMode="auto">
          <a:xfrm>
            <a:off x="0" y="2997200"/>
            <a:ext cx="6096000" cy="36718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7C8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r>
              <a:rPr lang="ru-RU" sz="1800" b="1">
                <a:solidFill>
                  <a:srgbClr val="DC1712"/>
                </a:solidFill>
              </a:rPr>
              <a:t>Предметные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освоенный опыт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специфической для данной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предметной области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 деятельности по получению нового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знания, его преобразованию и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применению, система основополагающих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элементов научного знания, лежащая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в основе научной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картины мира</a:t>
            </a:r>
          </a:p>
        </p:txBody>
      </p:sp>
      <p:sp>
        <p:nvSpPr>
          <p:cNvPr id="36866" name="Oval 3"/>
          <p:cNvSpPr>
            <a:spLocks noChangeArrowheads="1"/>
          </p:cNvSpPr>
          <p:nvPr/>
        </p:nvSpPr>
        <p:spPr bwMode="auto">
          <a:xfrm>
            <a:off x="6311900" y="2995613"/>
            <a:ext cx="5459413" cy="36083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66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ru-RU" sz="1800" b="1">
              <a:solidFill>
                <a:srgbClr val="1C1C1C"/>
              </a:solidFill>
            </a:endParaRPr>
          </a:p>
          <a:p>
            <a:pPr algn="ctr" defTabSz="914400"/>
            <a:r>
              <a:rPr lang="ru-RU" sz="1800" b="1">
                <a:solidFill>
                  <a:srgbClr val="DC1712"/>
                </a:solidFill>
              </a:rPr>
              <a:t>Метапредметные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освоенные  универсальные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 учебные действия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обеспечивающие овладение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ключевыми компетенциями,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составляющими основу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 умения учиться,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и межпредметные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понятия.</a:t>
            </a:r>
          </a:p>
          <a:p>
            <a:pPr algn="ctr" defTabSz="914400"/>
            <a:endParaRPr lang="ru-RU" sz="1800" b="1">
              <a:solidFill>
                <a:srgbClr val="1C1C1C"/>
              </a:solidFill>
            </a:endParaRP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 rot="21595759" flipH="1">
            <a:off x="938213" y="1190625"/>
            <a:ext cx="10923587" cy="180498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ru-RU" sz="1800" b="1">
              <a:solidFill>
                <a:srgbClr val="1C1C1C"/>
              </a:solidFill>
            </a:endParaRPr>
          </a:p>
          <a:p>
            <a:pPr algn="ctr" defTabSz="914400"/>
            <a:r>
              <a:rPr lang="ru-RU" sz="1800" b="1">
                <a:solidFill>
                  <a:srgbClr val="DC1712"/>
                </a:solidFill>
              </a:rPr>
              <a:t>Личностные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готовность и способность обучающихся к саморазвитию, 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сформированность мотивации к обучению и познанию, ценностные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 установки обучающихся, социальные компетенции,</a:t>
            </a:r>
          </a:p>
          <a:p>
            <a:pPr algn="ctr" defTabSz="914400"/>
            <a:r>
              <a:rPr lang="ru-RU" sz="1800" b="1">
                <a:solidFill>
                  <a:srgbClr val="1C1C1C"/>
                </a:solidFill>
              </a:rPr>
              <a:t>личностные качества </a:t>
            </a:r>
          </a:p>
          <a:p>
            <a:pPr algn="ctr" defTabSz="914400"/>
            <a:endParaRPr lang="ru-RU" sz="1800" b="1">
              <a:solidFill>
                <a:srgbClr val="1C1C1C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55895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 defTabSz="914400">
              <a:defRPr/>
            </a:pPr>
            <a:endParaRPr lang="ru-RU" sz="2400" b="1">
              <a:solidFill>
                <a:srgbClr val="3F400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87338" y="242888"/>
            <a:ext cx="92535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algn="ctr" defTabSz="914400"/>
            <a:r>
              <a:rPr lang="ru-RU" sz="2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ФГОС НОО, ФГОС ООО</a:t>
            </a:r>
            <a:r>
              <a:rPr lang="ru-RU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ru-RU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>
                <a:solidFill>
                  <a:srgbClr val="6A7E6D"/>
                </a:solidFill>
              </a:rPr>
              <a:t>Требования к результатам – ведущая, системообразующая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476250"/>
            <a:ext cx="11709400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ChangeArrowheads="1"/>
          </p:cNvSpPr>
          <p:nvPr/>
        </p:nvSpPr>
        <p:spPr bwMode="auto">
          <a:xfrm>
            <a:off x="239713" y="422275"/>
            <a:ext cx="11712575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defTabSz="914400"/>
            <a:r>
              <a:rPr lang="ru-RU" sz="2400" b="1">
                <a:solidFill>
                  <a:schemeClr val="accent2"/>
                </a:solidFill>
                <a:latin typeface="Tahoma" pitchFamily="34" charset="0"/>
              </a:rPr>
              <a:t>Познавательные универсальные учебные действия </a:t>
            </a:r>
            <a:endParaRPr lang="ru-RU" sz="2400">
              <a:solidFill>
                <a:schemeClr val="accent2"/>
              </a:solidFill>
              <a:latin typeface="Tahoma" pitchFamily="34" charset="0"/>
            </a:endParaRPr>
          </a:p>
          <a:p>
            <a:pPr indent="228600" algn="ctr" defTabSz="914400"/>
            <a:endParaRPr lang="ru-RU" sz="1800" u="sng">
              <a:solidFill>
                <a:srgbClr val="3333CC"/>
              </a:solidFill>
              <a:latin typeface="Tahoma" pitchFamily="34" charset="0"/>
            </a:endParaRPr>
          </a:p>
          <a:p>
            <a:pPr indent="228600" algn="ctr" defTabSz="914400"/>
            <a:r>
              <a:rPr lang="ru-RU" sz="2800" b="1" i="1" u="sng">
                <a:solidFill>
                  <a:srgbClr val="3333CC"/>
                </a:solidFill>
                <a:latin typeface="Tahoma" pitchFamily="34" charset="0"/>
              </a:rPr>
              <a:t>Ученик научится:</a:t>
            </a:r>
            <a:endParaRPr lang="ru-RU" sz="2800" b="1" i="1">
              <a:solidFill>
                <a:srgbClr val="3333CC"/>
              </a:solidFill>
              <a:latin typeface="Tahoma" pitchFamily="34" charset="0"/>
            </a:endParaRP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осуществлять поиск необходимой информации для выполнения учебных заданий с использованием учебной литературы;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использовать знаково-символические средства, в том числе модели и схемы для решения задач;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ориентироваться на разнообразие способов решения задач;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осуществлять анализ объектов с выделением существенных и несущественных признаков;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осуществлять синтез как составление целого из частей;……..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pPr indent="228600" algn="ctr" defTabSz="914400"/>
            <a:r>
              <a:rPr lang="ru-RU" sz="1800" b="1" i="1" u="sng">
                <a:solidFill>
                  <a:srgbClr val="CC0066"/>
                </a:solidFill>
                <a:latin typeface="Tahoma" pitchFamily="34" charset="0"/>
              </a:rPr>
              <a:t>Выпускник получит возможность научиться:</a:t>
            </a:r>
            <a:endParaRPr lang="ru-RU" sz="1800" b="1" i="1">
              <a:solidFill>
                <a:srgbClr val="CC0066"/>
              </a:solidFill>
              <a:latin typeface="Tahoma" pitchFamily="34" charset="0"/>
            </a:endParaRP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создавать и преобразовывать модели и схемы для решения задач;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осуществлять выбор наиболее эффективных способов решения задач в зависимости от конкретных условий;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 осуществлять синтез как составление целого из частей, самостоятельно достраивая и восполняя недостающие компоненты;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осуществлять сравнение  и классификацию, самостоятельно выбирая основания и критерии для указанных логических операций;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строить логическое  рассуждение, включающее установление причинно-следственных связей;</a:t>
            </a:r>
          </a:p>
          <a:p>
            <a:pPr indent="228600" defTabSz="914400"/>
            <a:r>
              <a:rPr lang="ru-RU" sz="1800">
                <a:solidFill>
                  <a:srgbClr val="000000"/>
                </a:solidFill>
                <a:latin typeface="Tahoma" pitchFamily="34" charset="0"/>
              </a:rPr>
              <a:t>– произвольно и осознанно владеть общим умением решать задачи.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/>
          <p:cNvSpPr>
            <a:spLocks noChangeArrowheads="1"/>
          </p:cNvSpPr>
          <p:nvPr/>
        </p:nvSpPr>
        <p:spPr bwMode="auto">
          <a:xfrm>
            <a:off x="5430838" y="2938463"/>
            <a:ext cx="649128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sz="2000" b="1">
                <a:solidFill>
                  <a:srgbClr val="CC0066"/>
                </a:solidFill>
              </a:rPr>
              <a:t>Во ФГОС новой редакции определено базовое содержание обязательной части основных общеобразовательных программ</a:t>
            </a:r>
            <a:r>
              <a:rPr lang="ru-RU" sz="2000"/>
              <a:t> для обеспечения </a:t>
            </a:r>
            <a:r>
              <a:rPr lang="ru-RU" sz="2000" b="1">
                <a:solidFill>
                  <a:srgbClr val="CC0066"/>
                </a:solidFill>
              </a:rPr>
              <a:t>единого образовательного пространства</a:t>
            </a:r>
            <a:r>
              <a:rPr lang="ru-RU" sz="2000"/>
              <a:t> на территории Российской Федерации. </a:t>
            </a:r>
          </a:p>
          <a:p>
            <a:pPr defTabSz="914400"/>
            <a:endParaRPr lang="ru-RU" sz="2000"/>
          </a:p>
          <a:p>
            <a:pPr defTabSz="914400"/>
            <a:r>
              <a:rPr lang="ru-RU" sz="2000"/>
              <a:t>Министр просвещения пояснила, что в процессе доработки действующих ФГОС </a:t>
            </a:r>
            <a:r>
              <a:rPr lang="ru-RU" sz="2000">
                <a:solidFill>
                  <a:srgbClr val="0000FF"/>
                </a:solidFill>
              </a:rPr>
              <a:t>не менялась общая концепция стандартов, сохранена структура и совокупность требований к результатам реализации основных образовательных программ.</a:t>
            </a:r>
          </a:p>
        </p:txBody>
      </p:sp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566738"/>
            <a:ext cx="4686300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1357692306_fg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8275" y="762000"/>
            <a:ext cx="29495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>
            <a:spLocks noChangeArrowheads="1"/>
          </p:cNvSpPr>
          <p:nvPr/>
        </p:nvSpPr>
        <p:spPr bwMode="auto">
          <a:xfrm>
            <a:off x="331788" y="981075"/>
            <a:ext cx="9758362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defTabSz="914400">
              <a:buFont typeface="Arial" charset="0"/>
              <a:buChar char="•"/>
            </a:pPr>
            <a:r>
              <a:rPr lang="ru-RU" sz="2800">
                <a:solidFill>
                  <a:srgbClr val="087A16"/>
                </a:solidFill>
                <a:latin typeface="pt_sansregular"/>
                <a:ea typeface="Calibri" pitchFamily="34" charset="0"/>
                <a:cs typeface="Times New Roman" pitchFamily="18" charset="0"/>
              </a:rPr>
              <a:t>Ученик и его родители на протяжении всего обучения в школе должны иметь право понимать, в чём заключается траектория развития ребёнка и требования к этой траектории по каждому этапу обучения. </a:t>
            </a:r>
          </a:p>
          <a:p>
            <a:pPr marL="457200" indent="-457200" defTabSz="914400">
              <a:buFont typeface="Arial" charset="0"/>
              <a:buChar char="•"/>
            </a:pPr>
            <a:r>
              <a:rPr lang="ru-RU" sz="2800">
                <a:solidFill>
                  <a:srgbClr val="087A16"/>
                </a:solidFill>
                <a:latin typeface="pt_sansregular"/>
                <a:ea typeface="Calibri" pitchFamily="34" charset="0"/>
                <a:cs typeface="Times New Roman" pitchFamily="18" charset="0"/>
              </a:rPr>
              <a:t>Где бы ребёнок ни оказался, требования к результатам его обучения должны быть едиными. </a:t>
            </a:r>
          </a:p>
          <a:p>
            <a:pPr marL="457200" indent="-457200" defTabSz="914400">
              <a:buFont typeface="Arial" charset="0"/>
              <a:buChar char="•"/>
            </a:pPr>
            <a:r>
              <a:rPr lang="ru-RU" sz="2800">
                <a:solidFill>
                  <a:srgbClr val="087A16"/>
                </a:solidFill>
                <a:latin typeface="pt_sansregular"/>
                <a:ea typeface="Calibri" pitchFamily="34" charset="0"/>
                <a:cs typeface="Times New Roman" pitchFamily="18" charset="0"/>
              </a:rPr>
              <a:t>И это никак не противоречит  творчеству учителя и вариативной части, которая может быть реализована в программной части ФГОС.</a:t>
            </a:r>
            <a:endParaRPr lang="ru-RU" sz="2800">
              <a:solidFill>
                <a:srgbClr val="087A1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527050" y="692150"/>
            <a:ext cx="10260013" cy="4962525"/>
          </a:xfrm>
          <a:prstGeom prst="rect">
            <a:avLst/>
          </a:prstGeom>
          <a:solidFill>
            <a:srgbClr val="DBE2D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buFont typeface="Arial" charset="0"/>
              <a:buChar char="•"/>
            </a:pPr>
            <a:r>
              <a:rPr lang="ru-RU" sz="2400" b="1">
                <a:solidFill>
                  <a:srgbClr val="087A16"/>
                </a:solidFill>
                <a:latin typeface="Times New Roman" pitchFamily="18" charset="0"/>
              </a:rPr>
              <a:t>Над новой редакцией ФГОС работало более 300 специалистов, среди которых представители Российской академии наук, Российской академии образования, Московского педагогического государственного университета.</a:t>
            </a:r>
          </a:p>
          <a:p>
            <a:pPr marL="342900" indent="-342900" defTabSz="914400">
              <a:buFont typeface="Arial" charset="0"/>
              <a:buChar char="•"/>
            </a:pPr>
            <a:endParaRPr lang="ru-RU" sz="2400" b="1">
              <a:solidFill>
                <a:srgbClr val="087A16"/>
              </a:solidFill>
              <a:latin typeface="Times New Roman" pitchFamily="18" charset="0"/>
            </a:endParaRPr>
          </a:p>
          <a:p>
            <a:pPr marL="342900" indent="-342900" defTabSz="914400">
              <a:buFont typeface="Arial" charset="0"/>
              <a:buChar char="•"/>
            </a:pPr>
            <a:r>
              <a:rPr lang="ru-RU" sz="2400" b="1">
                <a:solidFill>
                  <a:srgbClr val="0000FF"/>
                </a:solidFill>
                <a:latin typeface="Times New Roman" pitchFamily="18" charset="0"/>
              </a:rPr>
              <a:t>Впервые проект новых ФГОС обсуждался с детьми – участниками региональных этапов Всероссийской олимпиады школьников.</a:t>
            </a:r>
          </a:p>
          <a:p>
            <a:pPr marL="342900" indent="-342900" defTabSz="914400">
              <a:buFont typeface="Arial" charset="0"/>
              <a:buChar char="•"/>
            </a:pPr>
            <a:endParaRPr lang="ru-RU" sz="2400" b="1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 defTabSz="914400">
              <a:buFont typeface="Arial" charset="0"/>
              <a:buChar char="•"/>
            </a:pPr>
            <a:r>
              <a:rPr lang="ru-RU" sz="320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Проекты ФГОС в новой редакции позволят проверять все предметные результаты, как  в ходе текущего контроля, так и в ходе государственной итоговой аттестации, чего не было ранее!</a:t>
            </a:r>
            <a:endParaRPr lang="ru-RU" sz="320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753725" cy="1477963"/>
          </a:xfrm>
        </p:spPr>
        <p:txBody>
          <a:bodyPr anchor="b"/>
          <a:lstStyle/>
          <a:p>
            <a:r>
              <a:rPr lang="ru-RU" sz="1600" smtClean="0"/>
              <a:t/>
            </a:r>
            <a:br>
              <a:rPr lang="ru-RU" sz="1600" smtClean="0"/>
            </a:br>
            <a:r>
              <a:rPr lang="ru-RU" sz="2800" smtClean="0">
                <a:solidFill>
                  <a:srgbClr val="087A16"/>
                </a:solidFill>
              </a:rPr>
              <a:t>11. Метапредметные результаты освоения основной образовательной программы начального общего образования должны отражать:</a:t>
            </a:r>
          </a:p>
        </p:txBody>
      </p:sp>
      <p:sp>
        <p:nvSpPr>
          <p:cNvPr id="43010" name="Объект 3"/>
          <p:cNvSpPr>
            <a:spLocks noGrp="1"/>
          </p:cNvSpPr>
          <p:nvPr>
            <p:ph idx="4294967295"/>
          </p:nvPr>
        </p:nvSpPr>
        <p:spPr>
          <a:xfrm>
            <a:off x="719138" y="1916113"/>
            <a:ext cx="11041062" cy="4537075"/>
          </a:xfrm>
        </p:spPr>
        <p:txBody>
          <a:bodyPr anchor="ctr"/>
          <a:lstStyle/>
          <a:p>
            <a:pPr marL="273050" indent="-273050" defTabSz="914400">
              <a:lnSpc>
                <a:spcPct val="80000"/>
              </a:lnSpc>
            </a:pPr>
            <a:r>
              <a:rPr lang="ru-RU" smtClean="0"/>
              <a:t>1) </a:t>
            </a:r>
            <a:r>
              <a:rPr lang="ru-RU" sz="2400" b="1" smtClean="0">
                <a:solidFill>
                  <a:srgbClr val="087A16"/>
                </a:solidFill>
              </a:rPr>
              <a:t>овладение познавательными универсальными учебными действиями:</a:t>
            </a:r>
            <a:endParaRPr lang="ru-RU" sz="2000" b="1" smtClean="0">
              <a:solidFill>
                <a:srgbClr val="087A16"/>
              </a:solidFill>
            </a:endParaRPr>
          </a:p>
          <a:p>
            <a:pPr marL="273050" indent="-273050" defTabSz="914400">
              <a:lnSpc>
                <a:spcPct val="80000"/>
              </a:lnSpc>
            </a:pPr>
            <a:r>
              <a:rPr lang="ru-RU" sz="2000" smtClean="0"/>
              <a:t>использовать наблюдения для получения информации об особенностях изучаемого объекта;</a:t>
            </a:r>
          </a:p>
          <a:p>
            <a:pPr marL="273050" indent="-273050" defTabSz="914400">
              <a:lnSpc>
                <a:spcPct val="80000"/>
              </a:lnSpc>
            </a:pPr>
            <a:r>
              <a:rPr lang="ru-RU" sz="2000" smtClean="0"/>
              <a:t>проводить по предложенному плану опыт/небольшое простое исследование по установлению особенностей объекта изучения, причинно-следственных связей и зависимостей объектов между собой;</a:t>
            </a:r>
          </a:p>
          <a:p>
            <a:pPr marL="273050" indent="-273050" defTabSz="914400">
              <a:lnSpc>
                <a:spcPct val="80000"/>
              </a:lnSpc>
            </a:pPr>
            <a:r>
              <a:rPr lang="ru-RU" sz="2000" smtClean="0"/>
              <a:t>формулировать выводы по результатам проведенного наблюдения, опыта;</a:t>
            </a:r>
          </a:p>
          <a:p>
            <a:pPr marL="273050" indent="-273050" defTabSz="914400">
              <a:lnSpc>
                <a:spcPct val="80000"/>
              </a:lnSpc>
            </a:pPr>
            <a:r>
              <a:rPr lang="ru-RU" sz="2000" smtClean="0"/>
              <a:t>устанавливать основания для сравнения; формулировать выводы по его результатам;</a:t>
            </a:r>
          </a:p>
          <a:p>
            <a:pPr marL="273050" indent="-273050" defTabSz="914400">
              <a:lnSpc>
                <a:spcPct val="80000"/>
              </a:lnSpc>
            </a:pPr>
            <a:r>
              <a:rPr lang="ru-RU" sz="2000" smtClean="0"/>
              <a:t>объединять части объекта (объекты) по определенному признаку;</a:t>
            </a:r>
          </a:p>
          <a:p>
            <a:pPr marL="273050" indent="-273050" defTabSz="914400"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43011" name="Picture 4" descr="1357692306_fg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42425" y="5588000"/>
            <a:ext cx="29495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188913"/>
            <a:ext cx="10753725" cy="1477962"/>
          </a:xfrm>
        </p:spPr>
        <p:txBody>
          <a:bodyPr anchor="b"/>
          <a:lstStyle/>
          <a:p>
            <a:r>
              <a:rPr lang="ru-RU" sz="1600" smtClean="0"/>
              <a:t/>
            </a:r>
            <a:br>
              <a:rPr lang="ru-RU" sz="1600" smtClean="0"/>
            </a:br>
            <a:endParaRPr lang="ru-RU" sz="1400" smtClean="0"/>
          </a:p>
        </p:txBody>
      </p:sp>
      <p:sp>
        <p:nvSpPr>
          <p:cNvPr id="44034" name="Объект 2"/>
          <p:cNvSpPr>
            <a:spLocks noGrp="1"/>
          </p:cNvSpPr>
          <p:nvPr>
            <p:ph idx="4294967295"/>
          </p:nvPr>
        </p:nvSpPr>
        <p:spPr>
          <a:xfrm>
            <a:off x="814388" y="981075"/>
            <a:ext cx="10658475" cy="5181600"/>
          </a:xfrm>
        </p:spPr>
        <p:txBody>
          <a:bodyPr anchor="ctr"/>
          <a:lstStyle/>
          <a:p>
            <a:pPr marL="273050" indent="-273050" defTabSz="914400"/>
            <a:r>
              <a:rPr lang="ru-RU" sz="2800" smtClean="0"/>
              <a:t>определять существенный признак для классификации; классифицировать изучаемые объекты;</a:t>
            </a:r>
          </a:p>
          <a:p>
            <a:pPr marL="273050" indent="-273050" defTabSz="914400"/>
            <a:r>
              <a:rPr lang="ru-RU" sz="2800" smtClean="0"/>
              <a:t>использовать знаково-символические средства для представления информации и создания несложных моделей изучаемых объектов;</a:t>
            </a:r>
          </a:p>
          <a:p>
            <a:pPr marL="273050" indent="-273050" defTabSz="914400"/>
            <a:r>
              <a:rPr lang="ru-RU" sz="2800" smtClean="0"/>
              <a:t>осознанно использовать базовые межпредметные понятия и термины, отражающие связи и отношения между объектами, явлениями, процессами окружающего мира (в рамках изученного); </a:t>
            </a:r>
          </a:p>
          <a:p>
            <a:pPr marL="273050" indent="-273050" defTabSz="914400"/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188913"/>
            <a:ext cx="10753725" cy="431800"/>
          </a:xfrm>
        </p:spPr>
        <p:txBody>
          <a:bodyPr anchor="b"/>
          <a:lstStyle/>
          <a:p>
            <a:r>
              <a:rPr lang="ru-RU" sz="1600" smtClean="0"/>
              <a:t/>
            </a:r>
            <a:br>
              <a:rPr lang="ru-RU" sz="1600" smtClean="0"/>
            </a:br>
            <a:endParaRPr lang="ru-RU" sz="1400" smtClean="0"/>
          </a:p>
        </p:txBody>
      </p:sp>
      <p:sp>
        <p:nvSpPr>
          <p:cNvPr id="45058" name="Объект 2"/>
          <p:cNvSpPr>
            <a:spLocks noGrp="1"/>
          </p:cNvSpPr>
          <p:nvPr>
            <p:ph idx="4294967295"/>
          </p:nvPr>
        </p:nvSpPr>
        <p:spPr>
          <a:xfrm>
            <a:off x="527050" y="836613"/>
            <a:ext cx="11137900" cy="5832475"/>
          </a:xfrm>
        </p:spPr>
        <p:txBody>
          <a:bodyPr anchor="ctr"/>
          <a:lstStyle/>
          <a:p>
            <a:pPr marL="273050" indent="-273050" defTabSz="914400"/>
            <a:r>
              <a:rPr lang="ru-RU" smtClean="0"/>
              <a:t>2</a:t>
            </a:r>
            <a:r>
              <a:rPr lang="ru-RU" b="1" smtClean="0">
                <a:solidFill>
                  <a:srgbClr val="820101"/>
                </a:solidFill>
              </a:rPr>
              <a:t>) </a:t>
            </a:r>
            <a:r>
              <a:rPr lang="ru-RU" sz="2400" b="1" smtClean="0">
                <a:solidFill>
                  <a:srgbClr val="087A16"/>
                </a:solidFill>
              </a:rPr>
              <a:t>овладение</a:t>
            </a:r>
            <a:r>
              <a:rPr lang="ru-RU" sz="2400" smtClean="0">
                <a:solidFill>
                  <a:srgbClr val="087A16"/>
                </a:solidFill>
              </a:rPr>
              <a:t> </a:t>
            </a:r>
            <a:r>
              <a:rPr lang="ru-RU" sz="2400" b="1" smtClean="0">
                <a:solidFill>
                  <a:srgbClr val="087A16"/>
                </a:solidFill>
              </a:rPr>
              <a:t>регулятивными учебными действиями</a:t>
            </a:r>
            <a:r>
              <a:rPr lang="ru-RU" sz="2400" smtClean="0">
                <a:solidFill>
                  <a:srgbClr val="087A16"/>
                </a:solidFill>
              </a:rPr>
              <a:t>:</a:t>
            </a:r>
          </a:p>
          <a:p>
            <a:pPr marL="273050" indent="-273050" defTabSz="914400"/>
            <a:r>
              <a:rPr lang="ru-RU" sz="2400" smtClean="0"/>
              <a:t>понимать учебную задачу, сохранять ее в процессе учебной деятельности;</a:t>
            </a:r>
          </a:p>
          <a:p>
            <a:pPr marL="273050" indent="-273050" defTabSz="914400"/>
            <a:r>
              <a:rPr lang="ru-RU" sz="2400" smtClean="0"/>
              <a:t>планировать способы решения учебной задачи, намечать операции, с помощью которых можно получить результат; выстраивать последовательность выбранных операций;</a:t>
            </a:r>
          </a:p>
          <a:p>
            <a:pPr marL="273050" indent="-273050" defTabSz="914400"/>
            <a:r>
              <a:rPr lang="ru-RU" sz="2400" smtClean="0"/>
              <a:t>контролировать и оценивать результаты и процесс деятельности;</a:t>
            </a:r>
          </a:p>
          <a:p>
            <a:pPr marL="273050" indent="-273050" defTabSz="914400"/>
            <a:r>
              <a:rPr lang="ru-RU" sz="2400" smtClean="0"/>
              <a:t>оценивать различные способы достижения результата, определять наиболее эффективные из них;</a:t>
            </a:r>
          </a:p>
          <a:p>
            <a:pPr marL="273050" indent="-273050" defTabSz="914400"/>
            <a:r>
              <a:rPr lang="ru-RU" sz="2400" smtClean="0"/>
              <a:t>устанавливать причины успеха/неудач деятельности; корректировать свои учебные действия для преодоления ошибок;</a:t>
            </a:r>
          </a:p>
          <a:p>
            <a:pPr marL="273050" indent="-273050" defTabSz="914400"/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14388" y="188913"/>
            <a:ext cx="10753725" cy="360362"/>
          </a:xfrm>
        </p:spPr>
        <p:txBody>
          <a:bodyPr anchor="b"/>
          <a:lstStyle/>
          <a:p>
            <a:r>
              <a:rPr lang="ru-RU" sz="1600" smtClean="0"/>
              <a:t/>
            </a:r>
            <a:br>
              <a:rPr lang="ru-RU" sz="1600" smtClean="0"/>
            </a:br>
            <a:endParaRPr lang="ru-RU" sz="1400" smtClean="0"/>
          </a:p>
        </p:txBody>
      </p:sp>
      <p:sp>
        <p:nvSpPr>
          <p:cNvPr id="46082" name="Объект 2"/>
          <p:cNvSpPr>
            <a:spLocks noGrp="1"/>
          </p:cNvSpPr>
          <p:nvPr>
            <p:ph idx="4294967295"/>
          </p:nvPr>
        </p:nvSpPr>
        <p:spPr>
          <a:xfrm>
            <a:off x="527050" y="692150"/>
            <a:ext cx="11137900" cy="5976938"/>
          </a:xfrm>
        </p:spPr>
        <p:txBody>
          <a:bodyPr anchor="ctr"/>
          <a:lstStyle/>
          <a:p>
            <a:pPr marL="273050" indent="-273050" defTabSz="914400">
              <a:lnSpc>
                <a:spcPct val="90000"/>
              </a:lnSpc>
            </a:pPr>
            <a:r>
              <a:rPr lang="ru-RU" smtClean="0"/>
              <a:t>3) </a:t>
            </a:r>
            <a:r>
              <a:rPr lang="ru-RU" sz="2400" b="1" smtClean="0">
                <a:solidFill>
                  <a:srgbClr val="087A16"/>
                </a:solidFill>
              </a:rPr>
              <a:t>овладение</a:t>
            </a:r>
            <a:r>
              <a:rPr lang="ru-RU" sz="2400" smtClean="0">
                <a:solidFill>
                  <a:srgbClr val="087A16"/>
                </a:solidFill>
              </a:rPr>
              <a:t> </a:t>
            </a:r>
            <a:r>
              <a:rPr lang="ru-RU" sz="2400" b="1" smtClean="0">
                <a:solidFill>
                  <a:srgbClr val="087A16"/>
                </a:solidFill>
              </a:rPr>
              <a:t>коммуникативными универсальными учебными действиями:</a:t>
            </a:r>
          </a:p>
          <a:p>
            <a:pPr marL="273050" indent="-273050" defTabSz="914400">
              <a:lnSpc>
                <a:spcPct val="90000"/>
              </a:lnSpc>
            </a:pPr>
            <a:r>
              <a:rPr lang="ru-RU" sz="2400" smtClean="0"/>
              <a:t>осуществлять смысловое чтение текстов различного вида, жанра, стиля – определять тему, главную мысль, назначение текста (в пределах изученного);</a:t>
            </a:r>
          </a:p>
          <a:p>
            <a:pPr marL="273050" indent="-273050" defTabSz="914400">
              <a:lnSpc>
                <a:spcPct val="90000"/>
              </a:lnSpc>
            </a:pPr>
            <a:r>
              <a:rPr lang="ru-RU" sz="2400" smtClean="0"/>
              <a:t>использовать языковые средства, соответствующие учебной познавательной задаче, ситуации повседневного общения;</a:t>
            </a:r>
          </a:p>
          <a:p>
            <a:pPr marL="273050" indent="-273050" defTabSz="914400">
              <a:lnSpc>
                <a:spcPct val="90000"/>
              </a:lnSpc>
            </a:pPr>
            <a:r>
              <a:rPr lang="ru-RU" sz="2400" smtClean="0"/>
              <a:t>участвовать в диалоге, соблюдать правила ведения диалога (слушать собеседника, признавать возможность существования разных точек зрения, корректно и аргументированно высказывать свое мнение);</a:t>
            </a:r>
          </a:p>
          <a:p>
            <a:pPr marL="273050" indent="-273050" defTabSz="914400">
              <a:lnSpc>
                <a:spcPct val="90000"/>
              </a:lnSpc>
            </a:pPr>
            <a:r>
              <a:rPr lang="ru-RU" sz="2400" smtClean="0"/>
              <a:t>осознанно строить в соответствии с поставленной задачей речевое высказывание; составлять устные и письменные тексты (описание, рассуждение, повествование) на темы, доступные младшему школьнику;</a:t>
            </a:r>
          </a:p>
          <a:p>
            <a:pPr marL="273050" indent="-273050" defTabSz="914400">
              <a:lnSpc>
                <a:spcPct val="90000"/>
              </a:lnSpc>
            </a:pPr>
            <a:r>
              <a:rPr lang="ru-RU" sz="2400" smtClean="0"/>
              <a:t>готовить небольшие публичные выступления;</a:t>
            </a:r>
          </a:p>
          <a:p>
            <a:pPr marL="273050" indent="-273050" defTabSz="914400">
              <a:lnSpc>
                <a:spcPct val="90000"/>
              </a:lnSpc>
            </a:pPr>
            <a:r>
              <a:rPr lang="ru-RU" sz="2400" smtClean="0"/>
              <a:t>соблюдать правила межличностного общения при использовании персональных электронных устройств;</a:t>
            </a:r>
          </a:p>
          <a:p>
            <a:pPr marL="273050" indent="-273050" defTabSz="914400">
              <a:lnSpc>
                <a:spcPct val="90000"/>
              </a:lnSpc>
            </a:pPr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2"/>
          <p:cNvSpPr>
            <a:spLocks noChangeArrowheads="1"/>
          </p:cNvSpPr>
          <p:nvPr/>
        </p:nvSpPr>
        <p:spPr bwMode="auto">
          <a:xfrm>
            <a:off x="527050" y="404813"/>
            <a:ext cx="11041063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sz="2800">
                <a:latin typeface="Times New Roman" pitchFamily="18" charset="0"/>
              </a:rPr>
              <a:t>4) </a:t>
            </a:r>
            <a:r>
              <a:rPr lang="ru-RU" sz="2800" b="1">
                <a:solidFill>
                  <a:srgbClr val="FC5256"/>
                </a:solidFill>
                <a:latin typeface="Times New Roman" pitchFamily="18" charset="0"/>
              </a:rPr>
              <a:t>овладение умениями работать с информацией:</a:t>
            </a:r>
          </a:p>
          <a:p>
            <a:pPr defTabSz="914400"/>
            <a:r>
              <a:rPr lang="ru-RU" sz="2800">
                <a:latin typeface="Times New Roman" pitchFamily="18" charset="0"/>
              </a:rPr>
              <a:t>выбирать источник для получения информации (учебник, цифровые электронные средства, справочники, словари различного типа, Интернет);</a:t>
            </a:r>
          </a:p>
          <a:p>
            <a:pPr defTabSz="914400"/>
            <a:r>
              <a:rPr lang="ru-RU" sz="2800">
                <a:latin typeface="Times New Roman" pitchFamily="18" charset="0"/>
              </a:rPr>
              <a:t>анализировать текстовую, изобразительную, звуковую информацию в соответствии с учебной задачей;</a:t>
            </a:r>
          </a:p>
          <a:p>
            <a:pPr defTabSz="914400"/>
            <a:r>
              <a:rPr lang="ru-RU" sz="2800">
                <a:latin typeface="Times New Roman" pitchFamily="18" charset="0"/>
              </a:rPr>
              <a:t>использовать схемы, таблицы для представления информации; </a:t>
            </a:r>
          </a:p>
          <a:p>
            <a:pPr defTabSz="914400"/>
            <a:r>
              <a:rPr lang="ru-RU" sz="2800">
                <a:latin typeface="Times New Roman" pitchFamily="18" charset="0"/>
              </a:rPr>
              <a:t>подбирать иллюстративный материал (рисунки, фото, плакаты) к тексту выступления;</a:t>
            </a:r>
          </a:p>
          <a:p>
            <a:pPr defTabSz="914400"/>
            <a:r>
              <a:rPr lang="ru-RU" sz="2800">
                <a:latin typeface="Times New Roman" pitchFamily="18" charset="0"/>
              </a:rPr>
              <a:t>соблюдать правила информационной безопасности в ситуациях повседневной жизни и при работе в сети Интернет;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Прямоугольник 1"/>
          <p:cNvSpPr>
            <a:spLocks noChangeArrowheads="1"/>
          </p:cNvSpPr>
          <p:nvPr/>
        </p:nvSpPr>
        <p:spPr bwMode="auto">
          <a:xfrm>
            <a:off x="527050" y="549275"/>
            <a:ext cx="111379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sz="2800">
                <a:latin typeface="Times New Roman" pitchFamily="18" charset="0"/>
              </a:rPr>
              <a:t>5) </a:t>
            </a:r>
            <a:r>
              <a:rPr lang="ru-RU" sz="2800" b="1">
                <a:solidFill>
                  <a:srgbClr val="FC5256"/>
                </a:solidFill>
                <a:latin typeface="Times New Roman" pitchFamily="18" charset="0"/>
              </a:rPr>
              <a:t>овладение умениями участвовать в совместной деятельности:</a:t>
            </a:r>
          </a:p>
          <a:p>
            <a:pPr defTabSz="914400">
              <a:buFontTx/>
              <a:buChar char="-"/>
            </a:pPr>
            <a:r>
              <a:rPr lang="ru-RU" sz="2800">
                <a:latin typeface="Times New Roman" pitchFamily="18" charset="0"/>
              </a:rPr>
              <a:t>понимать и принимать цель совместной деятельности; </a:t>
            </a:r>
          </a:p>
          <a:p>
            <a:pPr defTabSz="914400">
              <a:buFontTx/>
              <a:buChar char="-"/>
            </a:pPr>
            <a:r>
              <a:rPr lang="ru-RU" sz="2800">
                <a:latin typeface="Times New Roman" pitchFamily="18" charset="0"/>
              </a:rPr>
              <a:t>обсуждать и согласовывать способы достижения общего результата;</a:t>
            </a:r>
          </a:p>
          <a:p>
            <a:pPr defTabSz="914400"/>
            <a:r>
              <a:rPr lang="ru-RU" sz="2800">
                <a:latin typeface="Times New Roman" pitchFamily="18" charset="0"/>
              </a:rPr>
              <a:t>-   распределять роли в совместной деятельности, проявлять готовность руководить и выполнять поручения;</a:t>
            </a:r>
          </a:p>
          <a:p>
            <a:pPr defTabSz="914400"/>
            <a:r>
              <a:rPr lang="ru-RU" sz="2800">
                <a:latin typeface="Times New Roman" pitchFamily="18" charset="0"/>
              </a:rPr>
              <a:t>-   осуществлять взаимный контроль в совместной деятельности, оценивать свой вклад в общее дело;</a:t>
            </a:r>
          </a:p>
          <a:p>
            <a:pPr defTabSz="914400"/>
            <a:r>
              <a:rPr lang="ru-RU" sz="2800">
                <a:latin typeface="Times New Roman" pitchFamily="18" charset="0"/>
              </a:rPr>
              <a:t>-   проявлять готовность толерантно разрешать конфликты.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60388" y="1484313"/>
            <a:ext cx="5295900" cy="5008562"/>
          </a:xfrm>
          <a:prstGeom prst="roundRect">
            <a:avLst>
              <a:gd name="adj" fmla="val 613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85750" indent="-285750" defTabSz="914400" eaLnBrk="0" hangingPunct="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ru-RU" sz="1800" b="1">
                <a:solidFill>
                  <a:srgbClr val="000000"/>
                </a:solidFill>
                <a:latin typeface="Calibri" pitchFamily="34" charset="0"/>
              </a:rPr>
              <a:t>Востребованность «мульти» специалистов</a:t>
            </a:r>
          </a:p>
          <a:p>
            <a:pPr marL="742950" lvl="1" indent="-285750" defTabSz="914400" eaLnBrk="0" hangingPunct="0">
              <a:spcAft>
                <a:spcPts val="600"/>
              </a:spcAft>
              <a:buFont typeface="Calibri" pitchFamily="34" charset="0"/>
              <a:buChar char="‒"/>
              <a:defRPr/>
            </a:pPr>
            <a:r>
              <a:rPr lang="ru-RU" sz="1800">
                <a:solidFill>
                  <a:srgbClr val="0000FF"/>
                </a:solidFill>
                <a:latin typeface="Calibri" pitchFamily="34" charset="0"/>
              </a:rPr>
              <a:t>тьюторов,</a:t>
            </a:r>
          </a:p>
          <a:p>
            <a:pPr marL="742950" lvl="1" indent="-285750" defTabSz="914400" eaLnBrk="0" hangingPunct="0">
              <a:spcAft>
                <a:spcPts val="600"/>
              </a:spcAft>
              <a:buFont typeface="Calibri" pitchFamily="34" charset="0"/>
              <a:buChar char="‒"/>
              <a:defRPr/>
            </a:pPr>
            <a:r>
              <a:rPr lang="ru-RU" sz="1800">
                <a:solidFill>
                  <a:srgbClr val="0000FF"/>
                </a:solidFill>
                <a:latin typeface="Calibri" pitchFamily="34" charset="0"/>
              </a:rPr>
              <a:t>педагогов, владеющих 2-3 предметами,</a:t>
            </a:r>
          </a:p>
          <a:p>
            <a:pPr marL="742950" lvl="1" indent="-285750" defTabSz="914400" eaLnBrk="0" hangingPunct="0">
              <a:spcAft>
                <a:spcPts val="600"/>
              </a:spcAft>
              <a:buFont typeface="Calibri" pitchFamily="34" charset="0"/>
              <a:buChar char="‒"/>
              <a:defRPr/>
            </a:pPr>
            <a:r>
              <a:rPr lang="ru-RU" sz="1800">
                <a:solidFill>
                  <a:srgbClr val="0000FF"/>
                </a:solidFill>
                <a:latin typeface="Calibri" pitchFamily="34" charset="0"/>
              </a:rPr>
              <a:t>рабочих-инженеров,</a:t>
            </a:r>
          </a:p>
          <a:p>
            <a:pPr marL="742950" lvl="1" indent="-285750" defTabSz="914400" eaLnBrk="0" hangingPunct="0">
              <a:spcAft>
                <a:spcPts val="1800"/>
              </a:spcAft>
              <a:buFont typeface="Calibri" pitchFamily="34" charset="0"/>
              <a:buChar char="‒"/>
              <a:defRPr/>
            </a:pPr>
            <a:r>
              <a:rPr lang="ru-RU" sz="1800">
                <a:solidFill>
                  <a:srgbClr val="0000FF"/>
                </a:solidFill>
                <a:latin typeface="Calibri" pitchFamily="34" charset="0"/>
              </a:rPr>
              <a:t>инженеров-предпринимателей и др.</a:t>
            </a:r>
          </a:p>
          <a:p>
            <a:pPr marL="285750" indent="-285750" defTabSz="914400" eaLnBrk="0" hangingPunct="0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ru-RU" sz="1800" b="1">
                <a:solidFill>
                  <a:srgbClr val="000000"/>
                </a:solidFill>
                <a:latin typeface="Calibri" pitchFamily="34" charset="0"/>
              </a:rPr>
              <a:t>Приоритет безопасности  и  здоровья</a:t>
            </a:r>
          </a:p>
          <a:p>
            <a:pPr marL="285750" indent="-285750" defTabSz="914400" eaLnBrk="0" hangingPunct="0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ru-RU" sz="1800" b="1">
                <a:solidFill>
                  <a:srgbClr val="000000"/>
                </a:solidFill>
                <a:latin typeface="Calibri" pitchFamily="34" charset="0"/>
              </a:rPr>
              <a:t>«Цифровое поколение» </a:t>
            </a:r>
          </a:p>
          <a:p>
            <a:pPr marL="285750" indent="-285750" defTabSz="914400" eaLnBrk="0" hangingPunct="0">
              <a:spcAft>
                <a:spcPts val="1800"/>
              </a:spcAft>
              <a:buFont typeface="Wingdings" pitchFamily="2" charset="2"/>
              <a:buChar char="§"/>
              <a:defRPr/>
            </a:pPr>
            <a:r>
              <a:rPr lang="ru-RU" sz="1800" b="1">
                <a:solidFill>
                  <a:srgbClr val="000000"/>
                </a:solidFill>
                <a:latin typeface="Calibri" pitchFamily="34" charset="0"/>
              </a:rPr>
              <a:t>Необходимость владения английским языком на уровне не менее </a:t>
            </a:r>
            <a:r>
              <a:rPr lang="en-US" sz="1800" b="1">
                <a:solidFill>
                  <a:srgbClr val="000000"/>
                </a:solidFill>
                <a:latin typeface="Calibri" pitchFamily="34" charset="0"/>
              </a:rPr>
              <a:t>B2</a:t>
            </a:r>
            <a:endParaRPr lang="ru-RU" sz="18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7863" y="433388"/>
            <a:ext cx="8597900" cy="825500"/>
          </a:xfrm>
        </p:spPr>
        <p:txBody>
          <a:bodyPr anchor="ctr"/>
          <a:lstStyle/>
          <a:p>
            <a:pPr algn="ctr"/>
            <a:r>
              <a:rPr lang="ru-RU" sz="2800" b="1" smtClean="0">
                <a:solidFill>
                  <a:srgbClr val="C00000"/>
                </a:solidFill>
              </a:rPr>
              <a:t>Современные вызовы системе образования</a:t>
            </a:r>
          </a:p>
        </p:txBody>
      </p:sp>
      <p:sp>
        <p:nvSpPr>
          <p:cNvPr id="21507" name="Номер слайда 2"/>
          <p:cNvSpPr txBox="1">
            <a:spLocks noGrp="1"/>
          </p:cNvSpPr>
          <p:nvPr/>
        </p:nvSpPr>
        <p:spPr bwMode="auto">
          <a:xfrm>
            <a:off x="9332913" y="6492875"/>
            <a:ext cx="284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914400"/>
            <a:fld id="{81D4825C-F738-4A90-BBA2-09B48000B8A3}" type="slidenum">
              <a:rPr lang="ru-RU" sz="1200">
                <a:solidFill>
                  <a:srgbClr val="898989"/>
                </a:solidFill>
                <a:latin typeface="Calibri" pitchFamily="34" charset="0"/>
              </a:rPr>
              <a:pPr algn="r" defTabSz="914400"/>
              <a:t>3</a:t>
            </a:fld>
            <a:endParaRPr 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1508" name="Прямоугольник 7"/>
          <p:cNvSpPr>
            <a:spLocks noChangeArrowheads="1"/>
          </p:cNvSpPr>
          <p:nvPr/>
        </p:nvSpPr>
        <p:spPr bwMode="auto">
          <a:xfrm>
            <a:off x="1328738" y="1052513"/>
            <a:ext cx="3759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hangingPunct="0"/>
            <a:r>
              <a:rPr lang="ru-RU" sz="1800" b="1">
                <a:solidFill>
                  <a:srgbClr val="4F81BD"/>
                </a:solidFill>
                <a:latin typeface="Calibri" pitchFamily="34" charset="0"/>
                <a:cs typeface="Arial" charset="0"/>
              </a:rPr>
              <a:t>Внутрисистемные вызовы</a:t>
            </a:r>
          </a:p>
        </p:txBody>
      </p:sp>
      <p:sp>
        <p:nvSpPr>
          <p:cNvPr id="21509" name="Прямоугольник 14"/>
          <p:cNvSpPr>
            <a:spLocks noChangeArrowheads="1"/>
          </p:cNvSpPr>
          <p:nvPr/>
        </p:nvSpPr>
        <p:spPr bwMode="auto">
          <a:xfrm>
            <a:off x="6648450" y="1052513"/>
            <a:ext cx="2859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hangingPunct="0"/>
            <a:r>
              <a:rPr lang="ru-RU" sz="1800" b="1">
                <a:solidFill>
                  <a:srgbClr val="4F81BD"/>
                </a:solidFill>
                <a:latin typeface="Calibri" pitchFamily="34" charset="0"/>
                <a:cs typeface="Arial" charset="0"/>
              </a:rPr>
              <a:t>Внесистемные вызовы</a:t>
            </a:r>
          </a:p>
        </p:txBody>
      </p:sp>
      <p:sp>
        <p:nvSpPr>
          <p:cNvPr id="21510" name="Прямоугольник 15"/>
          <p:cNvSpPr>
            <a:spLocks noChangeArrowheads="1"/>
          </p:cNvSpPr>
          <p:nvPr/>
        </p:nvSpPr>
        <p:spPr bwMode="auto">
          <a:xfrm>
            <a:off x="6335713" y="1531938"/>
            <a:ext cx="524668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lvl="1" indent="-285750" defTabSz="914400" eaLnBrk="0" hangingPunct="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8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Глобальная общедоступная образовательная среда</a:t>
            </a:r>
          </a:p>
          <a:p>
            <a:pPr marL="285750" lvl="1" indent="-285750" defTabSz="914400" eaLnBrk="0" hangingPunct="0">
              <a:spcAft>
                <a:spcPts val="600"/>
              </a:spcAft>
              <a:buFont typeface="Calibri" pitchFamily="34" charset="0"/>
              <a:buChar char="‒"/>
            </a:pPr>
            <a:r>
              <a:rPr lang="ru-RU" sz="1800">
                <a:solidFill>
                  <a:srgbClr val="0000FF"/>
                </a:solidFill>
                <a:latin typeface="Calibri" pitchFamily="34" charset="0"/>
                <a:cs typeface="Arial" charset="0"/>
              </a:rPr>
              <a:t>внесистемное образование (онлайн образование)</a:t>
            </a:r>
          </a:p>
          <a:p>
            <a:pPr marL="285750" lvl="1" indent="-285750" defTabSz="914400" eaLnBrk="0" hangingPunct="0">
              <a:spcAft>
                <a:spcPts val="600"/>
              </a:spcAft>
              <a:buFont typeface="Calibri" pitchFamily="34" charset="0"/>
              <a:buChar char="‒"/>
            </a:pPr>
            <a:r>
              <a:rPr lang="ru-RU" sz="1800">
                <a:solidFill>
                  <a:srgbClr val="0000FF"/>
                </a:solidFill>
                <a:latin typeface="Calibri" pitchFamily="34" charset="0"/>
                <a:cs typeface="Arial" charset="0"/>
              </a:rPr>
              <a:t>развитие образовательных сервисов</a:t>
            </a:r>
          </a:p>
          <a:p>
            <a:pPr marL="285750" indent="-285750" defTabSz="914400" eaLnBrk="0" hangingPunct="0">
              <a:spcAft>
                <a:spcPts val="1800"/>
              </a:spcAft>
              <a:buFont typeface="Wingdings" pitchFamily="2" charset="2"/>
              <a:buChar char="§"/>
            </a:pPr>
            <a:r>
              <a:rPr lang="ru-RU" sz="18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Обучение в течение всей жизни</a:t>
            </a:r>
          </a:p>
          <a:p>
            <a:pPr marL="285750" indent="-285750" defTabSz="914400" eaLnBrk="0" hangingPunct="0">
              <a:spcAft>
                <a:spcPts val="1800"/>
              </a:spcAft>
              <a:buFont typeface="Wingdings" pitchFamily="2" charset="2"/>
              <a:buChar char="§"/>
            </a:pPr>
            <a:r>
              <a:rPr lang="ru-RU" sz="18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Включение  родителей в управление системной обучения детей</a:t>
            </a:r>
          </a:p>
          <a:p>
            <a:pPr marL="285750" indent="-285750" defTabSz="914400" eaLnBrk="0" hangingPunct="0">
              <a:spcAft>
                <a:spcPts val="1800"/>
              </a:spcAft>
              <a:buFont typeface="Wingdings" pitchFamily="2" charset="2"/>
              <a:buChar char="§"/>
            </a:pPr>
            <a:r>
              <a:rPr lang="ru-RU" sz="18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Готовность жить в шестом технологическом укладе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172200" y="1206500"/>
            <a:ext cx="0" cy="522446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2813" y="765175"/>
            <a:ext cx="10366375" cy="3406775"/>
          </a:xfrm>
        </p:spPr>
        <p:txBody>
          <a:bodyPr anchor="b"/>
          <a:lstStyle/>
          <a:p>
            <a:r>
              <a:rPr lang="ru-RU" sz="2000" smtClean="0">
                <a:solidFill>
                  <a:srgbClr val="00B0F0"/>
                </a:solidFill>
              </a:rPr>
              <a:t/>
            </a:r>
            <a:br>
              <a:rPr lang="ru-RU" sz="2000" smtClean="0">
                <a:solidFill>
                  <a:srgbClr val="00B0F0"/>
                </a:solidFill>
              </a:rPr>
            </a:br>
            <a:r>
              <a:rPr lang="ru-RU" sz="2000" smtClean="0">
                <a:solidFill>
                  <a:srgbClr val="00B0F0"/>
                </a:solidFill>
              </a:rPr>
              <a:t/>
            </a:r>
            <a:br>
              <a:rPr lang="ru-RU" sz="2000" smtClean="0">
                <a:solidFill>
                  <a:srgbClr val="00B0F0"/>
                </a:solidFill>
              </a:rPr>
            </a:br>
            <a:r>
              <a:rPr lang="ru-RU" sz="2000" smtClean="0">
                <a:solidFill>
                  <a:srgbClr val="00B0F0"/>
                </a:solidFill>
              </a:rPr>
              <a:t/>
            </a:r>
            <a:br>
              <a:rPr lang="ru-RU" sz="2000" smtClean="0">
                <a:solidFill>
                  <a:srgbClr val="00B0F0"/>
                </a:solidFill>
              </a:rPr>
            </a:br>
            <a:r>
              <a:rPr lang="ru-RU" smtClean="0">
                <a:solidFill>
                  <a:srgbClr val="00B0F0"/>
                </a:solidFill>
              </a:rPr>
              <a:t>12. </a:t>
            </a:r>
            <a:r>
              <a:rPr lang="ru-RU" sz="2800" smtClean="0">
                <a:solidFill>
                  <a:srgbClr val="00B0F0"/>
                </a:solidFill>
              </a:rPr>
              <a:t>Предметные результаты освоения основной образовательной программы начального общего образования </a:t>
            </a:r>
            <a:r>
              <a:rPr lang="ru-RU" sz="2800" smtClean="0">
                <a:solidFill>
                  <a:schemeClr val="tx1"/>
                </a:solidFill>
              </a:rPr>
              <a:t>с учетом специфики содержания предметных областей, включающих в себя конкретные учебные предметы, </a:t>
            </a:r>
            <a:r>
              <a:rPr lang="ru-RU" sz="2800" smtClean="0">
                <a:solidFill>
                  <a:schemeClr val="accent2"/>
                </a:solidFill>
              </a:rPr>
              <a:t>См. в приложении</a:t>
            </a:r>
            <a:br>
              <a:rPr lang="ru-RU" sz="2800" smtClean="0">
                <a:solidFill>
                  <a:schemeClr val="accent2"/>
                </a:solidFill>
              </a:rPr>
            </a:br>
            <a:r>
              <a:rPr lang="ru-RU" sz="2800" smtClean="0"/>
              <a:t/>
            </a:r>
            <a:br>
              <a:rPr lang="ru-RU" sz="2800" smtClean="0"/>
            </a:br>
            <a:endParaRPr lang="ru-RU" sz="4900" smtClean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ctrTitle"/>
          </p:nvPr>
        </p:nvSpPr>
        <p:spPr>
          <a:xfrm>
            <a:off x="1506538" y="269875"/>
            <a:ext cx="10247312" cy="1477963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Цифровизация российского образования: </a:t>
            </a:r>
            <a:br>
              <a:rPr lang="ru-RU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плюсы и минусы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9591675" y="4479925"/>
            <a:ext cx="46038" cy="1096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  <p:pic>
        <p:nvPicPr>
          <p:cNvPr id="57347" name="Picture 2" descr="https://e.sfu-kras.ru/pluginfile.php/144216/course/overviewfiles/b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" y="2173288"/>
            <a:ext cx="7026275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677863" y="4800600"/>
            <a:ext cx="8596312" cy="1241425"/>
          </a:xfrm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chemeClr val="accent2"/>
                </a:solidFill>
              </a:rPr>
              <a:t>Цифровизация </a:t>
            </a:r>
            <a:r>
              <a:rPr lang="ru-RU" sz="2200" smtClean="0">
                <a:solidFill>
                  <a:schemeClr val="tx1"/>
                </a:solidFill>
              </a:rPr>
              <a:t>- переход на цифровой способ связи, записи и передачи данных с помощью цифровых устройств.</a:t>
            </a:r>
            <a:br>
              <a:rPr lang="ru-RU" sz="2200" smtClean="0">
                <a:solidFill>
                  <a:schemeClr val="tx1"/>
                </a:solidFill>
              </a:rPr>
            </a:br>
            <a:endParaRPr lang="ru-RU" sz="2200" smtClean="0">
              <a:solidFill>
                <a:schemeClr val="tx1"/>
              </a:solidFill>
            </a:endParaRPr>
          </a:p>
        </p:txBody>
      </p:sp>
      <p:pic>
        <p:nvPicPr>
          <p:cNvPr id="58370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894" b="19894"/>
          <a:stretch>
            <a:fillRect/>
          </a:stretch>
        </p:blipFill>
        <p:spPr>
          <a:xfrm>
            <a:off x="677863" y="609600"/>
            <a:ext cx="7905750" cy="3844925"/>
          </a:xfrm>
        </p:spPr>
      </p:pic>
      <p:sp>
        <p:nvSpPr>
          <p:cNvPr id="58371" name="Текст 3"/>
          <p:cNvSpPr>
            <a:spLocks noGrp="1"/>
          </p:cNvSpPr>
          <p:nvPr>
            <p:ph type="body" sz="half" idx="2"/>
          </p:nvPr>
        </p:nvSpPr>
        <p:spPr>
          <a:xfrm>
            <a:off x="677863" y="6183313"/>
            <a:ext cx="8596312" cy="6746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pPr algn="r" eaLnBrk="1" hangingPunct="1"/>
            <a:r>
              <a:rPr lang="ru-RU" sz="3200" b="1" smtClean="0">
                <a:solidFill>
                  <a:schemeClr val="accent2"/>
                </a:solidFill>
              </a:rPr>
              <a:t>Цифровизация в образовании-</a:t>
            </a:r>
            <a:r>
              <a:rPr lang="ru-RU" sz="3200" b="1" smtClean="0">
                <a:solidFill>
                  <a:schemeClr val="tx1"/>
                </a:solidFill>
              </a:rPr>
              <a:t> </a:t>
            </a:r>
            <a:r>
              <a:rPr lang="ru-RU" sz="3200" smtClean="0">
                <a:solidFill>
                  <a:schemeClr val="tx1"/>
                </a:solidFill>
              </a:rPr>
              <a:t>использование в обучении больших данных о процессе освоения отдельным учащимся отдельных дисциплин и во многом автоматической адаптации учебного процесса на их основе, использование виртуализации, дополненной реальности и облачных вычислений и многих других технологий.</a:t>
            </a:r>
            <a:endParaRPr lang="ru-RU" sz="320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>
          <a:xfrm>
            <a:off x="677863" y="1060450"/>
            <a:ext cx="9731375" cy="4981575"/>
          </a:xfrm>
        </p:spPr>
        <p:txBody>
          <a:bodyPr/>
          <a:lstStyle/>
          <a:p>
            <a:r>
              <a:rPr lang="ru-RU" sz="2000" b="1" smtClean="0">
                <a:solidFill>
                  <a:schemeClr val="tx1"/>
                </a:solidFill>
              </a:rPr>
              <a:t>2016г</a:t>
            </a:r>
            <a:r>
              <a:rPr lang="ru-RU" sz="2000" smtClean="0">
                <a:solidFill>
                  <a:schemeClr val="tx1"/>
                </a:solidFill>
              </a:rPr>
              <a:t>.-</a:t>
            </a:r>
            <a:r>
              <a:rPr lang="en-US" sz="2000" smtClean="0">
                <a:solidFill>
                  <a:schemeClr val="tx1"/>
                </a:solidFill>
              </a:rPr>
              <a:t> </a:t>
            </a:r>
            <a:r>
              <a:rPr lang="ru-RU" sz="2000" smtClean="0">
                <a:solidFill>
                  <a:schemeClr val="tx1"/>
                </a:solidFill>
              </a:rPr>
              <a:t>стартовал федеральный проект «</a:t>
            </a:r>
            <a:r>
              <a:rPr lang="ru-RU" sz="2000" b="1" smtClean="0">
                <a:solidFill>
                  <a:schemeClr val="tx1"/>
                </a:solidFill>
              </a:rPr>
              <a:t>Современная цифровая образовательная среда в Российской Федерации</a:t>
            </a:r>
            <a:r>
              <a:rPr lang="ru-RU" sz="2000" smtClean="0">
                <a:solidFill>
                  <a:schemeClr val="tx1"/>
                </a:solidFill>
              </a:rPr>
              <a:t>» в рамках реализации государственной программы «Развитие образования на 2013-2020гг.»</a:t>
            </a:r>
            <a:br>
              <a:rPr lang="ru-RU" sz="2000" smtClean="0">
                <a:solidFill>
                  <a:schemeClr val="tx1"/>
                </a:solidFill>
              </a:rPr>
            </a:br>
            <a:endParaRPr lang="ru-RU" sz="2000" smtClean="0">
              <a:solidFill>
                <a:schemeClr val="tx1"/>
              </a:solidFill>
            </a:endParaRPr>
          </a:p>
          <a:p>
            <a:r>
              <a:rPr lang="ru-RU" sz="2000" b="1" smtClean="0">
                <a:solidFill>
                  <a:schemeClr val="tx1"/>
                </a:solidFill>
              </a:rPr>
              <a:t>201</a:t>
            </a:r>
            <a:r>
              <a:rPr lang="en-US" sz="2000" b="1" smtClean="0">
                <a:solidFill>
                  <a:schemeClr val="tx1"/>
                </a:solidFill>
              </a:rPr>
              <a:t>7</a:t>
            </a:r>
            <a:r>
              <a:rPr lang="ru-RU" sz="2000" b="1" smtClean="0">
                <a:solidFill>
                  <a:schemeClr val="tx1"/>
                </a:solidFill>
              </a:rPr>
              <a:t> г.</a:t>
            </a:r>
            <a:r>
              <a:rPr lang="ru-RU" sz="2000" smtClean="0">
                <a:solidFill>
                  <a:schemeClr val="tx1"/>
                </a:solidFill>
              </a:rPr>
              <a:t>- проект «</a:t>
            </a:r>
            <a:r>
              <a:rPr lang="ru-RU" sz="2000" b="1" smtClean="0">
                <a:solidFill>
                  <a:schemeClr val="tx1"/>
                </a:solidFill>
              </a:rPr>
              <a:t>Московская электронная школа</a:t>
            </a:r>
            <a:r>
              <a:rPr lang="ru-RU" sz="2000" smtClean="0">
                <a:solidFill>
                  <a:schemeClr val="tx1"/>
                </a:solidFill>
              </a:rPr>
              <a:t>» в рамках проекта «Цифровая школа»</a:t>
            </a:r>
            <a:r>
              <a:rPr lang="en-US" sz="2000" smtClean="0">
                <a:solidFill>
                  <a:schemeClr val="tx1"/>
                </a:solidFill>
              </a:rPr>
              <a:t> (</a:t>
            </a:r>
            <a:r>
              <a:rPr lang="ru-RU" sz="2000" smtClean="0">
                <a:solidFill>
                  <a:schemeClr val="tx1"/>
                </a:solidFill>
              </a:rPr>
              <a:t>реализация 2018-2019гг.</a:t>
            </a:r>
            <a:r>
              <a:rPr lang="en-US" sz="2000" smtClean="0">
                <a:solidFill>
                  <a:schemeClr val="tx1"/>
                </a:solidFill>
              </a:rPr>
              <a:t>)</a:t>
            </a:r>
            <a:r>
              <a:rPr lang="ru-RU" sz="2000" smtClean="0">
                <a:solidFill>
                  <a:schemeClr val="tx1"/>
                </a:solidFill>
              </a:rPr>
              <a:t>;</a:t>
            </a:r>
          </a:p>
          <a:p>
            <a:r>
              <a:rPr lang="ru-RU" sz="2000" smtClean="0">
                <a:solidFill>
                  <a:schemeClr val="tx1"/>
                </a:solidFill>
              </a:rPr>
              <a:t/>
            </a:r>
            <a:br>
              <a:rPr lang="ru-RU" sz="2000" smtClean="0">
                <a:solidFill>
                  <a:schemeClr val="tx1"/>
                </a:solidFill>
              </a:rPr>
            </a:br>
            <a:r>
              <a:rPr lang="ru-RU" sz="2000" smtClean="0">
                <a:solidFill>
                  <a:schemeClr val="tx1"/>
                </a:solidFill>
              </a:rPr>
              <a:t>П</a:t>
            </a:r>
            <a:r>
              <a:rPr lang="ru-RU" smtClean="0"/>
              <a:t>роект «Цифровая школа» будет реализован в России </a:t>
            </a:r>
            <a:r>
              <a:rPr lang="ru-RU" smtClean="0">
                <a:solidFill>
                  <a:srgbClr val="CC0066"/>
                </a:solidFill>
              </a:rPr>
              <a:t>к 2025 году.</a:t>
            </a:r>
            <a:endParaRPr lang="ru-RU" sz="2000" smtClean="0">
              <a:solidFill>
                <a:srgbClr val="CC0066"/>
              </a:solidFill>
            </a:endParaRPr>
          </a:p>
          <a:p>
            <a:endParaRPr lang="ru-RU" sz="20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465138" y="5730875"/>
            <a:ext cx="8596312" cy="566738"/>
          </a:xfrm>
        </p:spPr>
        <p:txBody>
          <a:bodyPr/>
          <a:lstStyle/>
          <a:p>
            <a:pPr eaLnBrk="1" hangingPunct="1"/>
            <a:r>
              <a:rPr lang="ru-RU" sz="2200" smtClean="0">
                <a:solidFill>
                  <a:schemeClr val="tx1"/>
                </a:solidFill>
              </a:rPr>
              <a:t>МЭШ - Московская Электронная школа-база для Российской Электронной школы </a:t>
            </a:r>
            <a:r>
              <a:rPr lang="en-US" sz="2200" smtClean="0">
                <a:solidFill>
                  <a:schemeClr val="tx1"/>
                </a:solidFill>
              </a:rPr>
              <a:t>(</a:t>
            </a:r>
            <a:r>
              <a:rPr lang="ru-RU" sz="2200" b="1" smtClean="0">
                <a:solidFill>
                  <a:schemeClr val="tx1"/>
                </a:solidFill>
              </a:rPr>
              <a:t>с 1 сентября 2018г. </a:t>
            </a:r>
            <a:r>
              <a:rPr lang="ru-RU" sz="2200" smtClean="0">
                <a:solidFill>
                  <a:schemeClr val="tx1"/>
                </a:solidFill>
              </a:rPr>
              <a:t>все школы Москвы получили электронные школьные доски, ноутбуки, скоростной Интернет и </a:t>
            </a:r>
            <a:r>
              <a:rPr lang="en-US" sz="2200" smtClean="0">
                <a:solidFill>
                  <a:schemeClr val="tx1"/>
                </a:solidFill>
              </a:rPr>
              <a:t>Wi-Fi)</a:t>
            </a:r>
            <a:r>
              <a:rPr lang="ru-RU" sz="2200" smtClean="0">
                <a:solidFill>
                  <a:schemeClr val="tx1"/>
                </a:solidFill>
              </a:rPr>
              <a:t>. </a:t>
            </a:r>
            <a:r>
              <a:rPr lang="ru-RU" sz="2200" b="1" smtClean="0">
                <a:solidFill>
                  <a:schemeClr val="tx1"/>
                </a:solidFill>
              </a:rPr>
              <a:t>К 2020 г. </a:t>
            </a:r>
            <a:r>
              <a:rPr lang="ru-RU" sz="2200" smtClean="0">
                <a:solidFill>
                  <a:schemeClr val="tx1"/>
                </a:solidFill>
              </a:rPr>
              <a:t>планируется отказаться от бумажных учебников по 11 предметам.</a:t>
            </a:r>
          </a:p>
        </p:txBody>
      </p:sp>
      <p:pic>
        <p:nvPicPr>
          <p:cNvPr id="61442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434" b="16434"/>
          <a:stretch>
            <a:fillRect/>
          </a:stretch>
        </p:blipFill>
        <p:spPr>
          <a:xfrm>
            <a:off x="677863" y="609600"/>
            <a:ext cx="8596312" cy="3276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V="1">
            <a:off x="677863" y="6042025"/>
            <a:ext cx="8596312" cy="444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39713" y="1220788"/>
            <a:ext cx="118078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 defTabSz="1219200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Московская электронная школа</a:t>
            </a:r>
            <a:r>
              <a:rPr lang="ru-RU" sz="32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 – облачная интернет-платформа, содержащая все необходимые образовательные материалы, инструменты для их создания и редактирования, а также конструктор цифровой основной образовательной программы</a:t>
            </a:r>
          </a:p>
        </p:txBody>
      </p:sp>
      <p:grpSp>
        <p:nvGrpSpPr>
          <p:cNvPr id="62466" name="Группа 5"/>
          <p:cNvGrpSpPr>
            <a:grpSpLocks/>
          </p:cNvGrpSpPr>
          <p:nvPr/>
        </p:nvGrpSpPr>
        <p:grpSpPr bwMode="auto">
          <a:xfrm>
            <a:off x="0" y="338138"/>
            <a:ext cx="12192000" cy="635000"/>
            <a:chOff x="0" y="253748"/>
            <a:chExt cx="9144000" cy="476527"/>
          </a:xfrm>
        </p:grpSpPr>
        <p:sp>
          <p:nvSpPr>
            <p:cNvPr id="62476" name="Прямоугольник 2"/>
            <p:cNvSpPr>
              <a:spLocks noChangeArrowheads="1"/>
            </p:cNvSpPr>
            <p:nvPr/>
          </p:nvSpPr>
          <p:spPr bwMode="auto">
            <a:xfrm>
              <a:off x="0" y="253748"/>
              <a:ext cx="9144000" cy="387326"/>
            </a:xfrm>
            <a:prstGeom prst="rect">
              <a:avLst/>
            </a:prstGeom>
            <a:solidFill>
              <a:srgbClr val="0095DB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defTabSz="1219200"/>
              <a:r>
                <a:rPr lang="ru-RU" sz="2100" b="1">
                  <a:solidFill>
                    <a:srgbClr val="FFFFFF"/>
                  </a:solidFill>
                  <a:latin typeface="Calibri" pitchFamily="34" charset="0"/>
                </a:rPr>
                <a:t>МЭШ – МОСКОВСКАЯ ЭЛЕКТРОННАЯ ШКОЛА</a:t>
              </a:r>
            </a:p>
          </p:txBody>
        </p:sp>
        <p:sp>
          <p:nvSpPr>
            <p:cNvPr id="62477" name="Прямоугольник 4"/>
            <p:cNvSpPr>
              <a:spLocks noChangeArrowheads="1"/>
            </p:cNvSpPr>
            <p:nvPr/>
          </p:nvSpPr>
          <p:spPr bwMode="auto">
            <a:xfrm>
              <a:off x="0" y="639316"/>
              <a:ext cx="9144000" cy="90959"/>
            </a:xfrm>
            <a:prstGeom prst="rect">
              <a:avLst/>
            </a:prstGeom>
            <a:solidFill>
              <a:srgbClr val="2FB4E9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62467" name="Группа 11"/>
          <p:cNvGrpSpPr>
            <a:grpSpLocks/>
          </p:cNvGrpSpPr>
          <p:nvPr/>
        </p:nvGrpSpPr>
        <p:grpSpPr bwMode="auto">
          <a:xfrm>
            <a:off x="431800" y="3621088"/>
            <a:ext cx="11510963" cy="1885950"/>
            <a:chOff x="269507" y="2541068"/>
            <a:chExt cx="8633861" cy="1414915"/>
          </a:xfrm>
        </p:grpSpPr>
        <p:sp>
          <p:nvSpPr>
            <p:cNvPr id="62469" name="Скругленный прямоугольник 12"/>
            <p:cNvSpPr>
              <a:spLocks noChangeArrowheads="1"/>
            </p:cNvSpPr>
            <p:nvPr/>
          </p:nvSpPr>
          <p:spPr bwMode="auto">
            <a:xfrm>
              <a:off x="269507" y="2541070"/>
              <a:ext cx="1328287" cy="1414913"/>
            </a:xfrm>
            <a:prstGeom prst="roundRect">
              <a:avLst>
                <a:gd name="adj" fmla="val 7972"/>
              </a:avLst>
            </a:prstGeom>
            <a:solidFill>
              <a:srgbClr val="DCE6F2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r>
                <a:rPr lang="ru-RU" sz="3700" b="1">
                  <a:latin typeface="Calibri" pitchFamily="34" charset="0"/>
                </a:rPr>
                <a:t>МЭШ</a:t>
              </a:r>
            </a:p>
          </p:txBody>
        </p:sp>
        <p:sp>
          <p:nvSpPr>
            <p:cNvPr id="62470" name="Скругленный прямоугольник 13"/>
            <p:cNvSpPr>
              <a:spLocks noChangeArrowheads="1"/>
            </p:cNvSpPr>
            <p:nvPr/>
          </p:nvSpPr>
          <p:spPr bwMode="auto">
            <a:xfrm>
              <a:off x="1597795" y="2541070"/>
              <a:ext cx="539014" cy="1414913"/>
            </a:xfrm>
            <a:prstGeom prst="roundRect">
              <a:avLst>
                <a:gd name="adj" fmla="val 16667"/>
              </a:avLst>
            </a:prstGeom>
            <a:noFill/>
            <a:ln w="25400" algn="ctr">
              <a:noFill/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r>
                <a:rPr lang="ru-RU" sz="3700">
                  <a:latin typeface="Calibri" pitchFamily="34" charset="0"/>
                </a:rPr>
                <a:t>=</a:t>
              </a:r>
            </a:p>
          </p:txBody>
        </p:sp>
        <p:sp>
          <p:nvSpPr>
            <p:cNvPr id="62471" name="Скругленный прямоугольник 14"/>
            <p:cNvSpPr>
              <a:spLocks noChangeArrowheads="1"/>
            </p:cNvSpPr>
            <p:nvPr/>
          </p:nvSpPr>
          <p:spPr bwMode="auto">
            <a:xfrm>
              <a:off x="2136809" y="2541070"/>
              <a:ext cx="1780673" cy="1414913"/>
            </a:xfrm>
            <a:prstGeom prst="roundRect">
              <a:avLst>
                <a:gd name="adj" fmla="val 8505"/>
              </a:avLst>
            </a:prstGeom>
            <a:solidFill>
              <a:srgbClr val="DCE6F2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r>
                <a:rPr lang="ru-RU" sz="2400">
                  <a:latin typeface="Calibri" pitchFamily="34" charset="0"/>
                </a:rPr>
                <a:t>Электронный дневник и журнал</a:t>
              </a:r>
            </a:p>
          </p:txBody>
        </p:sp>
        <p:sp>
          <p:nvSpPr>
            <p:cNvPr id="62472" name="Скругленный прямоугольник 15"/>
            <p:cNvSpPr>
              <a:spLocks noChangeArrowheads="1"/>
            </p:cNvSpPr>
            <p:nvPr/>
          </p:nvSpPr>
          <p:spPr bwMode="auto">
            <a:xfrm>
              <a:off x="3917482" y="2541068"/>
              <a:ext cx="539014" cy="1414913"/>
            </a:xfrm>
            <a:prstGeom prst="roundRect">
              <a:avLst>
                <a:gd name="adj" fmla="val 16667"/>
              </a:avLst>
            </a:prstGeom>
            <a:noFill/>
            <a:ln w="25400" algn="ctr">
              <a:noFill/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r>
                <a:rPr lang="ru-RU" sz="3700">
                  <a:latin typeface="Calibri" pitchFamily="34" charset="0"/>
                </a:rPr>
                <a:t>+</a:t>
              </a:r>
            </a:p>
          </p:txBody>
        </p:sp>
        <p:sp>
          <p:nvSpPr>
            <p:cNvPr id="62473" name="Скругленный прямоугольник 16"/>
            <p:cNvSpPr>
              <a:spLocks noChangeArrowheads="1"/>
            </p:cNvSpPr>
            <p:nvPr/>
          </p:nvSpPr>
          <p:spPr bwMode="auto">
            <a:xfrm>
              <a:off x="4456496" y="2541068"/>
              <a:ext cx="1992433" cy="1414913"/>
            </a:xfrm>
            <a:prstGeom prst="roundRect">
              <a:avLst>
                <a:gd name="adj" fmla="val 8505"/>
              </a:avLst>
            </a:prstGeom>
            <a:solidFill>
              <a:srgbClr val="DCE6F2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r>
                <a:rPr lang="ru-RU" sz="2400">
                  <a:latin typeface="Calibri" pitchFamily="34" charset="0"/>
                </a:rPr>
                <a:t>Библиотека электронных образовательных ресурсов</a:t>
              </a:r>
            </a:p>
          </p:txBody>
        </p:sp>
        <p:sp>
          <p:nvSpPr>
            <p:cNvPr id="62474" name="Скругленный прямоугольник 17"/>
            <p:cNvSpPr>
              <a:spLocks noChangeArrowheads="1"/>
            </p:cNvSpPr>
            <p:nvPr/>
          </p:nvSpPr>
          <p:spPr bwMode="auto">
            <a:xfrm>
              <a:off x="6448929" y="2541068"/>
              <a:ext cx="539014" cy="1414913"/>
            </a:xfrm>
            <a:prstGeom prst="roundRect">
              <a:avLst>
                <a:gd name="adj" fmla="val 16667"/>
              </a:avLst>
            </a:prstGeom>
            <a:noFill/>
            <a:ln w="25400" algn="ctr">
              <a:noFill/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r>
                <a:rPr lang="ru-RU" sz="3700">
                  <a:latin typeface="Calibri" pitchFamily="34" charset="0"/>
                </a:rPr>
                <a:t>+</a:t>
              </a:r>
            </a:p>
          </p:txBody>
        </p:sp>
        <p:sp>
          <p:nvSpPr>
            <p:cNvPr id="62475" name="Скругленный прямоугольник 18"/>
            <p:cNvSpPr>
              <a:spLocks noChangeArrowheads="1"/>
            </p:cNvSpPr>
            <p:nvPr/>
          </p:nvSpPr>
          <p:spPr bwMode="auto">
            <a:xfrm>
              <a:off x="6987943" y="2541068"/>
              <a:ext cx="1915425" cy="1414913"/>
            </a:xfrm>
            <a:prstGeom prst="roundRect">
              <a:avLst>
                <a:gd name="adj" fmla="val 8505"/>
              </a:avLst>
            </a:prstGeom>
            <a:solidFill>
              <a:srgbClr val="DCE6F2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r>
                <a:rPr lang="ru-RU" sz="2400">
                  <a:latin typeface="Calibri" pitchFamily="34" charset="0"/>
                </a:rPr>
                <a:t>Инфраструктура</a:t>
              </a:r>
            </a:p>
          </p:txBody>
        </p:sp>
      </p:grpSp>
      <p:sp>
        <p:nvSpPr>
          <p:cNvPr id="62468" name="Прямоугольник 20"/>
          <p:cNvSpPr>
            <a:spLocks noChangeArrowheads="1"/>
          </p:cNvSpPr>
          <p:nvPr/>
        </p:nvSpPr>
        <p:spPr bwMode="auto">
          <a:xfrm>
            <a:off x="1103313" y="5924550"/>
            <a:ext cx="9888537" cy="615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r>
              <a:rPr lang="ru-RU" sz="3200" b="1">
                <a:latin typeface="Calibri" pitchFamily="34" charset="0"/>
                <a:hlinkClick r:id="rId2"/>
              </a:rPr>
              <a:t>http://mes.mosedu.ru Московская электронная школа</a:t>
            </a:r>
            <a:endParaRPr lang="ru-RU" sz="3200" b="1">
              <a:latin typeface="Calibri" pitchFamily="34" charset="0"/>
              <a:hlinkClick r:id="rId3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49250" y="371475"/>
            <a:ext cx="10491788" cy="633888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08000" y="241300"/>
            <a:ext cx="10571163" cy="63293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4463" y="1220788"/>
            <a:ext cx="119030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 defTabSz="1219200">
              <a:defRPr/>
            </a:pPr>
            <a:r>
              <a:rPr lang="ru-RU" sz="4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БИБЛИОТЕКА ЭОР –</a:t>
            </a:r>
          </a:p>
          <a:p>
            <a:pPr algn="ctr" defTabSz="1219200">
              <a:defRPr/>
            </a:pPr>
            <a:r>
              <a:rPr lang="ru-RU" sz="3700">
                <a:solidFill>
                  <a:srgbClr val="0000FF"/>
                </a:solidFill>
                <a:latin typeface="Calibri" pitchFamily="34" charset="0"/>
              </a:rPr>
              <a:t> </a:t>
            </a:r>
            <a:r>
              <a:rPr lang="ru-RU" sz="3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это </a:t>
            </a:r>
            <a:r>
              <a:rPr lang="ru-RU" sz="3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информационно-образовательная среда</a:t>
            </a:r>
            <a:r>
              <a:rPr lang="ru-RU" sz="37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</a:p>
          <a:p>
            <a:pPr algn="ctr" defTabSz="1219200">
              <a:defRPr/>
            </a:pPr>
            <a:r>
              <a:rPr lang="ru-RU" sz="37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включающая в себя возможности работы</a:t>
            </a:r>
          </a:p>
          <a:p>
            <a:pPr algn="ctr" defTabSz="1219200">
              <a:defRPr/>
            </a:pPr>
            <a:r>
              <a:rPr lang="ru-RU" sz="3700">
                <a:latin typeface="Calibri" pitchFamily="34" charset="0"/>
              </a:rPr>
              <a:t> </a:t>
            </a:r>
            <a:r>
              <a:rPr lang="ru-RU" sz="37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 разными образовательными материалами</a:t>
            </a:r>
          </a:p>
        </p:txBody>
      </p:sp>
      <p:grpSp>
        <p:nvGrpSpPr>
          <p:cNvPr id="65538" name="Группа 5"/>
          <p:cNvGrpSpPr>
            <a:grpSpLocks/>
          </p:cNvGrpSpPr>
          <p:nvPr/>
        </p:nvGrpSpPr>
        <p:grpSpPr bwMode="auto">
          <a:xfrm>
            <a:off x="0" y="452438"/>
            <a:ext cx="12192000" cy="635000"/>
            <a:chOff x="0" y="253748"/>
            <a:chExt cx="9144000" cy="476527"/>
          </a:xfrm>
        </p:grpSpPr>
        <p:sp>
          <p:nvSpPr>
            <p:cNvPr id="65542" name="Прямоугольник 6"/>
            <p:cNvSpPr>
              <a:spLocks noChangeArrowheads="1"/>
            </p:cNvSpPr>
            <p:nvPr/>
          </p:nvSpPr>
          <p:spPr bwMode="auto">
            <a:xfrm>
              <a:off x="0" y="253748"/>
              <a:ext cx="9144000" cy="387326"/>
            </a:xfrm>
            <a:prstGeom prst="rect">
              <a:avLst/>
            </a:prstGeom>
            <a:solidFill>
              <a:srgbClr val="0095DB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defTabSz="1219200"/>
              <a:r>
                <a:rPr lang="ru-RU" sz="2100" b="1">
                  <a:solidFill>
                    <a:srgbClr val="FFFFFF"/>
                  </a:solidFill>
                  <a:latin typeface="Calibri" pitchFamily="34" charset="0"/>
                </a:rPr>
                <a:t>МЭШ . БИБЛИОТЕКА</a:t>
              </a:r>
            </a:p>
          </p:txBody>
        </p:sp>
        <p:sp>
          <p:nvSpPr>
            <p:cNvPr id="65543" name="Прямоугольник 7"/>
            <p:cNvSpPr>
              <a:spLocks noChangeArrowheads="1"/>
            </p:cNvSpPr>
            <p:nvPr/>
          </p:nvSpPr>
          <p:spPr bwMode="auto">
            <a:xfrm>
              <a:off x="0" y="639316"/>
              <a:ext cx="9144000" cy="90959"/>
            </a:xfrm>
            <a:prstGeom prst="rect">
              <a:avLst/>
            </a:prstGeom>
            <a:solidFill>
              <a:srgbClr val="2FB4E9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6553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9438" y="4678363"/>
            <a:ext cx="5930900" cy="1752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5540" name="TextBox 9"/>
          <p:cNvSpPr txBox="1">
            <a:spLocks noChangeArrowheads="1"/>
          </p:cNvSpPr>
          <p:nvPr/>
        </p:nvSpPr>
        <p:spPr bwMode="auto">
          <a:xfrm>
            <a:off x="11482388" y="452438"/>
            <a:ext cx="7096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541" name="Прямоугольник 10"/>
          <p:cNvSpPr>
            <a:spLocks noChangeArrowheads="1"/>
          </p:cNvSpPr>
          <p:nvPr/>
        </p:nvSpPr>
        <p:spPr bwMode="auto">
          <a:xfrm>
            <a:off x="2927350" y="3910013"/>
            <a:ext cx="6240463" cy="615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 defTabSz="1219200"/>
            <a:r>
              <a:rPr lang="en-US" sz="3200" b="1">
                <a:latin typeface="Calibri" pitchFamily="34" charset="0"/>
                <a:hlinkClick r:id="rId3"/>
              </a:rPr>
              <a:t>https://uchebnik.mos.ru/catalogue</a:t>
            </a:r>
            <a:r>
              <a:rPr lang="ru-RU" sz="3200" b="1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549275"/>
            <a:ext cx="116173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1" name="Группа 5"/>
          <p:cNvGrpSpPr>
            <a:grpSpLocks/>
          </p:cNvGrpSpPr>
          <p:nvPr/>
        </p:nvGrpSpPr>
        <p:grpSpPr bwMode="auto">
          <a:xfrm>
            <a:off x="0" y="452438"/>
            <a:ext cx="12192000" cy="635000"/>
            <a:chOff x="0" y="253748"/>
            <a:chExt cx="9144000" cy="476527"/>
          </a:xfrm>
        </p:grpSpPr>
        <p:sp>
          <p:nvSpPr>
            <p:cNvPr id="66566" name="Прямоугольник 6"/>
            <p:cNvSpPr>
              <a:spLocks noChangeArrowheads="1"/>
            </p:cNvSpPr>
            <p:nvPr/>
          </p:nvSpPr>
          <p:spPr bwMode="auto">
            <a:xfrm>
              <a:off x="0" y="253748"/>
              <a:ext cx="9144000" cy="387326"/>
            </a:xfrm>
            <a:prstGeom prst="rect">
              <a:avLst/>
            </a:prstGeom>
            <a:solidFill>
              <a:srgbClr val="0095DB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defTabSz="1219200"/>
              <a:r>
                <a:rPr lang="ru-RU" sz="2100" b="1">
                  <a:solidFill>
                    <a:srgbClr val="FFFFFF"/>
                  </a:solidFill>
                  <a:latin typeface="Calibri" pitchFamily="34" charset="0"/>
                </a:rPr>
                <a:t>МЭШ . БИБЛИОТЕКА</a:t>
              </a:r>
            </a:p>
          </p:txBody>
        </p:sp>
        <p:sp>
          <p:nvSpPr>
            <p:cNvPr id="66567" name="Прямоугольник 7"/>
            <p:cNvSpPr>
              <a:spLocks noChangeArrowheads="1"/>
            </p:cNvSpPr>
            <p:nvPr/>
          </p:nvSpPr>
          <p:spPr bwMode="auto">
            <a:xfrm>
              <a:off x="0" y="639316"/>
              <a:ext cx="9144000" cy="90959"/>
            </a:xfrm>
            <a:prstGeom prst="rect">
              <a:avLst/>
            </a:prstGeom>
            <a:solidFill>
              <a:srgbClr val="2FB4E9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66562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3511550"/>
            <a:ext cx="2232025" cy="1079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63" name="TextBox 9"/>
          <p:cNvSpPr txBox="1">
            <a:spLocks noChangeArrowheads="1"/>
          </p:cNvSpPr>
          <p:nvPr/>
        </p:nvSpPr>
        <p:spPr bwMode="auto">
          <a:xfrm>
            <a:off x="11482388" y="452438"/>
            <a:ext cx="7096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4463" y="1017588"/>
            <a:ext cx="1142365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just" defTabSz="1219200">
              <a:defRPr/>
            </a:pPr>
            <a:r>
              <a:rPr lang="ru-RU" sz="37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Основная задача Библиотеки ЭОР</a:t>
            </a:r>
            <a:r>
              <a:rPr lang="ru-RU" sz="3700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7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 создание условий, обеспечивающих широкий доступ и вариативное использование образовательного контента с целью повышения качества образования</a:t>
            </a:r>
          </a:p>
          <a:p>
            <a:pPr algn="just" defTabSz="1219200">
              <a:defRPr/>
            </a:pPr>
            <a:r>
              <a:rPr lang="ru-RU" sz="27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27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ru-RU" sz="2700">
              <a:solidFill>
                <a:srgbClr val="25406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7175" y="3621088"/>
            <a:ext cx="9024938" cy="30400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Прямоугольник 10"/>
          <p:cNvSpPr>
            <a:spLocks noChangeArrowheads="1"/>
          </p:cNvSpPr>
          <p:nvPr/>
        </p:nvSpPr>
        <p:spPr bwMode="auto">
          <a:xfrm>
            <a:off x="0" y="338138"/>
            <a:ext cx="12192000" cy="517525"/>
          </a:xfrm>
          <a:prstGeom prst="rect">
            <a:avLst/>
          </a:prstGeom>
          <a:solidFill>
            <a:srgbClr val="0095DB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86" name="Прямоугольник 14"/>
          <p:cNvSpPr>
            <a:spLocks noChangeArrowheads="1"/>
          </p:cNvSpPr>
          <p:nvPr/>
        </p:nvSpPr>
        <p:spPr bwMode="auto">
          <a:xfrm>
            <a:off x="0" y="855663"/>
            <a:ext cx="12192000" cy="120650"/>
          </a:xfrm>
          <a:prstGeom prst="rect">
            <a:avLst/>
          </a:prstGeom>
          <a:solidFill>
            <a:srgbClr val="2FB4E9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87" name="Прямоугольник 17"/>
          <p:cNvSpPr>
            <a:spLocks noChangeArrowheads="1"/>
          </p:cNvSpPr>
          <p:nvPr/>
        </p:nvSpPr>
        <p:spPr bwMode="auto">
          <a:xfrm>
            <a:off x="7938" y="6738938"/>
            <a:ext cx="12192000" cy="120650"/>
          </a:xfrm>
          <a:prstGeom prst="rect">
            <a:avLst/>
          </a:prstGeom>
          <a:solidFill>
            <a:srgbClr val="2FB4E9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88" name="TextBox 11"/>
          <p:cNvSpPr txBox="1">
            <a:spLocks noChangeArrowheads="1"/>
          </p:cNvSpPr>
          <p:nvPr/>
        </p:nvSpPr>
        <p:spPr bwMode="auto">
          <a:xfrm>
            <a:off x="11469688" y="363538"/>
            <a:ext cx="7096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67589" name="Группа 80"/>
          <p:cNvGrpSpPr>
            <a:grpSpLocks/>
          </p:cNvGrpSpPr>
          <p:nvPr/>
        </p:nvGrpSpPr>
        <p:grpSpPr bwMode="auto">
          <a:xfrm>
            <a:off x="0" y="-50800"/>
            <a:ext cx="12179300" cy="857250"/>
            <a:chOff x="1" y="-38386"/>
            <a:chExt cx="9134174" cy="643955"/>
          </a:xfrm>
        </p:grpSpPr>
        <p:sp>
          <p:nvSpPr>
            <p:cNvPr id="67645" name="TextBox 18"/>
            <p:cNvSpPr txBox="1">
              <a:spLocks noChangeArrowheads="1"/>
            </p:cNvSpPr>
            <p:nvPr/>
          </p:nvSpPr>
          <p:spPr bwMode="auto">
            <a:xfrm>
              <a:off x="1" y="267015"/>
              <a:ext cx="91341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 defTabSz="1219200"/>
              <a:r>
                <a:rPr lang="ru-RU" sz="2100" b="1">
                  <a:solidFill>
                    <a:srgbClr val="FFFFFF"/>
                  </a:solidFill>
                  <a:latin typeface="Calibri" pitchFamily="34" charset="0"/>
                </a:rPr>
                <a:t>МЭШ. БИБЛИОТЕКА. КОНТЕНТ</a:t>
              </a:r>
              <a:r>
                <a:rPr lang="en-US" sz="2100" b="1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r>
                <a:rPr lang="ru-RU" sz="2100" b="1">
                  <a:solidFill>
                    <a:srgbClr val="FFFFFF"/>
                  </a:solidFill>
                  <a:latin typeface="Calibri" pitchFamily="34" charset="0"/>
                </a:rPr>
                <a:t>В ЦИФРАХ  </a:t>
              </a:r>
            </a:p>
          </p:txBody>
        </p:sp>
        <p:pic>
          <p:nvPicPr>
            <p:cNvPr id="67646" name="Рисунок 2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3988" y="1"/>
              <a:ext cx="238613" cy="23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47" name="TextBox 29"/>
            <p:cNvSpPr txBox="1">
              <a:spLocks noChangeArrowheads="1"/>
            </p:cNvSpPr>
            <p:nvPr/>
          </p:nvSpPr>
          <p:spPr bwMode="auto">
            <a:xfrm>
              <a:off x="451118" y="10433"/>
              <a:ext cx="344164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defTabSz="1219200"/>
              <a:r>
                <a:rPr lang="ru-RU" sz="1200" b="1">
                  <a:solidFill>
                    <a:srgbClr val="414B50"/>
                  </a:solidFill>
                  <a:latin typeface="Times New Roman" pitchFamily="18" charset="0"/>
                  <a:cs typeface="Times New Roman" pitchFamily="18" charset="0"/>
                </a:rPr>
                <a:t>ДЕПАРТАМЕНТ ОБРАЗОВАНИЯ </a:t>
              </a:r>
              <a:r>
                <a:rPr lang="ru-RU" sz="1200" b="1">
                  <a:solidFill>
                    <a:srgbClr val="008FD8"/>
                  </a:solidFill>
                  <a:latin typeface="Times New Roman" pitchFamily="18" charset="0"/>
                  <a:cs typeface="Times New Roman" pitchFamily="18" charset="0"/>
                </a:rPr>
                <a:t>ГОРОДА МОСКВЫ</a:t>
              </a:r>
            </a:p>
          </p:txBody>
        </p:sp>
        <p:sp>
          <p:nvSpPr>
            <p:cNvPr id="67648" name="TextBox 32"/>
            <p:cNvSpPr txBox="1">
              <a:spLocks noChangeArrowheads="1"/>
            </p:cNvSpPr>
            <p:nvPr/>
          </p:nvSpPr>
          <p:spPr bwMode="auto">
            <a:xfrm>
              <a:off x="7379839" y="-38386"/>
              <a:ext cx="1713995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defTabSz="1219200"/>
              <a:r>
                <a:rPr lang="en-US" sz="1700" b="1">
                  <a:solidFill>
                    <a:srgbClr val="008FD8"/>
                  </a:solidFill>
                  <a:latin typeface="Times New Roman" pitchFamily="18" charset="0"/>
                  <a:cs typeface="Times New Roman" pitchFamily="18" charset="0"/>
                </a:rPr>
                <a:t>www.mos.ru/dogm</a:t>
              </a:r>
              <a:endParaRPr lang="ru-RU" sz="1700" b="1">
                <a:solidFill>
                  <a:srgbClr val="008FD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7590" name="Прямоугольник 23"/>
          <p:cNvSpPr>
            <a:spLocks noChangeArrowheads="1"/>
          </p:cNvSpPr>
          <p:nvPr/>
        </p:nvSpPr>
        <p:spPr bwMode="auto">
          <a:xfrm>
            <a:off x="0" y="852488"/>
            <a:ext cx="12192000" cy="120650"/>
          </a:xfrm>
          <a:prstGeom prst="rect">
            <a:avLst/>
          </a:prstGeom>
          <a:solidFill>
            <a:srgbClr val="2FB4E9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591" name="Прямоугольник 47"/>
          <p:cNvSpPr>
            <a:spLocks noChangeArrowheads="1"/>
          </p:cNvSpPr>
          <p:nvPr/>
        </p:nvSpPr>
        <p:spPr bwMode="auto">
          <a:xfrm>
            <a:off x="0" y="6738938"/>
            <a:ext cx="12192000" cy="120650"/>
          </a:xfrm>
          <a:prstGeom prst="rect">
            <a:avLst/>
          </a:prstGeom>
          <a:solidFill>
            <a:srgbClr val="2FB4E9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67592" name="Группа 12"/>
          <p:cNvGrpSpPr>
            <a:grpSpLocks/>
          </p:cNvGrpSpPr>
          <p:nvPr/>
        </p:nvGrpSpPr>
        <p:grpSpPr bwMode="auto">
          <a:xfrm>
            <a:off x="144463" y="1123950"/>
            <a:ext cx="12047537" cy="5568950"/>
            <a:chOff x="107504" y="695200"/>
            <a:chExt cx="9036496" cy="4324319"/>
          </a:xfrm>
        </p:grpSpPr>
        <p:sp>
          <p:nvSpPr>
            <p:cNvPr id="67599" name="Скругленный прямоугольник 13"/>
            <p:cNvSpPr>
              <a:spLocks noChangeArrowheads="1"/>
            </p:cNvSpPr>
            <p:nvPr/>
          </p:nvSpPr>
          <p:spPr bwMode="auto">
            <a:xfrm>
              <a:off x="175904" y="695200"/>
              <a:ext cx="8774769" cy="1239319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algn="ctr">
              <a:solidFill>
                <a:srgbClr val="8C3836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7600" name="Скругленный прямоугольник 15"/>
            <p:cNvSpPr>
              <a:spLocks noChangeArrowheads="1"/>
            </p:cNvSpPr>
            <p:nvPr/>
          </p:nvSpPr>
          <p:spPr bwMode="auto">
            <a:xfrm>
              <a:off x="1907704" y="2037478"/>
              <a:ext cx="1746416" cy="298204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algn="ctr">
              <a:solidFill>
                <a:srgbClr val="8C3836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7601" name="Скругленный прямоугольник 19"/>
            <p:cNvSpPr>
              <a:spLocks noChangeArrowheads="1"/>
            </p:cNvSpPr>
            <p:nvPr/>
          </p:nvSpPr>
          <p:spPr bwMode="auto">
            <a:xfrm>
              <a:off x="107504" y="2037478"/>
              <a:ext cx="1746416" cy="298204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algn="ctr">
              <a:solidFill>
                <a:srgbClr val="8C3836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7602" name="Скругленный прямоугольник 30"/>
            <p:cNvSpPr>
              <a:spLocks noChangeArrowheads="1"/>
            </p:cNvSpPr>
            <p:nvPr/>
          </p:nvSpPr>
          <p:spPr bwMode="auto">
            <a:xfrm>
              <a:off x="5542281" y="2029689"/>
              <a:ext cx="1746416" cy="298204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algn="ctr">
              <a:solidFill>
                <a:srgbClr val="8C3836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2" name="Скругленный прямоугольник 26"/>
            <p:cNvSpPr>
              <a:spLocks noChangeArrowheads="1"/>
            </p:cNvSpPr>
            <p:nvPr/>
          </p:nvSpPr>
          <p:spPr bwMode="auto">
            <a:xfrm>
              <a:off x="132509" y="2285386"/>
              <a:ext cx="1627737" cy="195999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65097"/>
              </a:schemeClr>
            </a:solidFill>
            <a:ln w="25400" algn="ctr">
              <a:solidFill>
                <a:srgbClr val="385D8A"/>
              </a:solidFill>
              <a:round/>
              <a:headEnd/>
              <a:tailEnd/>
            </a:ln>
            <a:effectLst>
              <a:outerShdw sy="23000" kx="1199993" algn="br" rotWithShape="0">
                <a:srgbClr val="000000">
                  <a:alpha val="20000"/>
                </a:srgbClr>
              </a:outerShdw>
            </a:effectLst>
          </p:spPr>
          <p:txBody>
            <a:bodyPr lIns="0" tIns="45719" rIns="0" bIns="45719"/>
            <a:lstStyle/>
            <a:p>
              <a:pPr defTabSz="1219200">
                <a:spcAft>
                  <a:spcPts val="1800"/>
                </a:spcAft>
                <a:defRPr/>
              </a:pPr>
              <a:endParaRPr lang="ru-RU" sz="2100">
                <a:latin typeface="Calibri" pitchFamily="34" charset="0"/>
              </a:endParaRPr>
            </a:p>
          </p:txBody>
        </p:sp>
        <p:sp>
          <p:nvSpPr>
            <p:cNvPr id="67604" name="Скругленный прямоугольник 33"/>
            <p:cNvSpPr>
              <a:spLocks noChangeArrowheads="1"/>
            </p:cNvSpPr>
            <p:nvPr/>
          </p:nvSpPr>
          <p:spPr bwMode="auto">
            <a:xfrm>
              <a:off x="3738716" y="2029689"/>
              <a:ext cx="1746416" cy="298204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algn="ctr">
              <a:solidFill>
                <a:srgbClr val="8C3836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35" name="Скругленный прямоугольник 26"/>
            <p:cNvSpPr>
              <a:spLocks noChangeArrowheads="1"/>
            </p:cNvSpPr>
            <p:nvPr/>
          </p:nvSpPr>
          <p:spPr bwMode="auto">
            <a:xfrm>
              <a:off x="3796404" y="2206493"/>
              <a:ext cx="1613447" cy="195999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65097"/>
              </a:schemeClr>
            </a:solidFill>
            <a:ln w="25400" algn="ctr">
              <a:solidFill>
                <a:srgbClr val="385D8A"/>
              </a:solidFill>
              <a:round/>
              <a:headEnd/>
              <a:tailEnd/>
            </a:ln>
            <a:effectLst>
              <a:outerShdw sy="23000" kx="1199993" algn="br" rotWithShape="0">
                <a:srgbClr val="000000">
                  <a:alpha val="20000"/>
                </a:srgbClr>
              </a:outerShdw>
            </a:effectLst>
          </p:spPr>
          <p:txBody>
            <a:bodyPr lIns="0" tIns="45719" rIns="0" bIns="45719"/>
            <a:lstStyle/>
            <a:p>
              <a:pPr defTabSz="1219200">
                <a:spcAft>
                  <a:spcPts val="1800"/>
                </a:spcAft>
                <a:defRPr/>
              </a:pPr>
              <a:endParaRPr lang="ru-RU" sz="2100">
                <a:latin typeface="Calibri" pitchFamily="34" charset="0"/>
              </a:endParaRPr>
            </a:p>
          </p:txBody>
        </p:sp>
        <p:sp>
          <p:nvSpPr>
            <p:cNvPr id="67606" name="TextBox 35"/>
            <p:cNvSpPr txBox="1">
              <a:spLocks noChangeArrowheads="1"/>
            </p:cNvSpPr>
            <p:nvPr/>
          </p:nvSpPr>
          <p:spPr bwMode="auto">
            <a:xfrm>
              <a:off x="3796194" y="2316555"/>
              <a:ext cx="1614008" cy="286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 algn="ctr" defTabSz="1219200"/>
              <a:r>
                <a:rPr lang="ru-RU" sz="1600" b="1">
                  <a:solidFill>
                    <a:srgbClr val="002060"/>
                  </a:solidFill>
                  <a:latin typeface="Calibri" pitchFamily="34" charset="0"/>
                </a:rPr>
                <a:t>ПОСОБИЯ УЧИТЕЛЕЙ</a:t>
              </a:r>
            </a:p>
          </p:txBody>
        </p:sp>
        <p:sp>
          <p:nvSpPr>
            <p:cNvPr id="67607" name="TextBox 36"/>
            <p:cNvSpPr txBox="1">
              <a:spLocks noChangeArrowheads="1"/>
            </p:cNvSpPr>
            <p:nvPr/>
          </p:nvSpPr>
          <p:spPr bwMode="auto">
            <a:xfrm>
              <a:off x="4149854" y="4260591"/>
              <a:ext cx="829074" cy="62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1219200"/>
              <a:r>
                <a:rPr lang="ru-RU" sz="4400" b="1">
                  <a:solidFill>
                    <a:schemeClr val="bg1"/>
                  </a:solidFill>
                  <a:latin typeface="Calibri" pitchFamily="34" charset="0"/>
                </a:rPr>
                <a:t>902</a:t>
              </a:r>
              <a:endParaRPr lang="en-US" sz="44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7608" name="TextBox 37"/>
            <p:cNvSpPr txBox="1">
              <a:spLocks noChangeArrowheads="1"/>
            </p:cNvSpPr>
            <p:nvPr/>
          </p:nvSpPr>
          <p:spPr bwMode="auto">
            <a:xfrm>
              <a:off x="321692" y="4358466"/>
              <a:ext cx="1249060" cy="57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1219200"/>
              <a:r>
                <a:rPr lang="ru-RU" sz="4000" b="1">
                  <a:solidFill>
                    <a:schemeClr val="bg1"/>
                  </a:solidFill>
                  <a:latin typeface="Calibri" pitchFamily="34" charset="0"/>
                </a:rPr>
                <a:t>34 426</a:t>
              </a:r>
              <a:endParaRPr lang="ru-RU" sz="32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4530" y="2663826"/>
              <a:ext cx="1297902" cy="97506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7610" name="Скругленный прямоугольник 39"/>
            <p:cNvSpPr>
              <a:spLocks noChangeArrowheads="1"/>
            </p:cNvSpPr>
            <p:nvPr/>
          </p:nvSpPr>
          <p:spPr bwMode="auto">
            <a:xfrm>
              <a:off x="7340908" y="2029689"/>
              <a:ext cx="1746416" cy="2982041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algn="ctr">
              <a:solidFill>
                <a:srgbClr val="8C3836"/>
              </a:solidFill>
              <a:round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1" name="Скругленный прямоугольник 26"/>
            <p:cNvSpPr>
              <a:spLocks noChangeArrowheads="1"/>
            </p:cNvSpPr>
            <p:nvPr/>
          </p:nvSpPr>
          <p:spPr bwMode="auto">
            <a:xfrm>
              <a:off x="1979341" y="2260732"/>
              <a:ext cx="1628927" cy="1959996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65097"/>
              </a:schemeClr>
            </a:solidFill>
            <a:ln w="25400" algn="ctr">
              <a:solidFill>
                <a:srgbClr val="385D8A"/>
              </a:solidFill>
              <a:round/>
              <a:headEnd/>
              <a:tailEnd/>
            </a:ln>
            <a:effectLst>
              <a:outerShdw sy="23000" kx="1199993" algn="br" rotWithShape="0">
                <a:srgbClr val="000000">
                  <a:alpha val="20000"/>
                </a:srgbClr>
              </a:outerShdw>
            </a:effectLst>
          </p:spPr>
          <p:txBody>
            <a:bodyPr lIns="0" tIns="45719" rIns="0" bIns="45719"/>
            <a:lstStyle/>
            <a:p>
              <a:pPr defTabSz="1219200">
                <a:spcAft>
                  <a:spcPts val="1800"/>
                </a:spcAft>
                <a:defRPr/>
              </a:pPr>
              <a:endParaRPr lang="ru-RU" sz="2100">
                <a:latin typeface="Calibri" pitchFamily="34" charset="0"/>
              </a:endParaRPr>
            </a:p>
          </p:txBody>
        </p:sp>
        <p:sp>
          <p:nvSpPr>
            <p:cNvPr id="67612" name="TextBox 41"/>
            <p:cNvSpPr txBox="1">
              <a:spLocks noChangeArrowheads="1"/>
            </p:cNvSpPr>
            <p:nvPr/>
          </p:nvSpPr>
          <p:spPr bwMode="auto">
            <a:xfrm>
              <a:off x="1979712" y="2335762"/>
              <a:ext cx="1625630" cy="47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 algn="ctr" defTabSz="1219200"/>
              <a:r>
                <a:rPr lang="ru-RU" sz="1600" b="1">
                  <a:solidFill>
                    <a:srgbClr val="002060"/>
                  </a:solidFill>
                  <a:latin typeface="Calibri" pitchFamily="34" charset="0"/>
                </a:rPr>
                <a:t>КОМПЛЕКСНЫЕ ПРИЛОЖЕНИЯ</a:t>
              </a:r>
            </a:p>
          </p:txBody>
        </p:sp>
        <p:sp>
          <p:nvSpPr>
            <p:cNvPr id="67613" name="TextBox 42"/>
            <p:cNvSpPr txBox="1">
              <a:spLocks noChangeArrowheads="1"/>
            </p:cNvSpPr>
            <p:nvPr/>
          </p:nvSpPr>
          <p:spPr bwMode="auto">
            <a:xfrm>
              <a:off x="2166557" y="4374628"/>
              <a:ext cx="1249060" cy="573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1219200"/>
              <a:r>
                <a:rPr lang="ru-RU" sz="4000" b="1">
                  <a:solidFill>
                    <a:schemeClr val="bg1"/>
                  </a:solidFill>
                  <a:latin typeface="Calibri" pitchFamily="34" charset="0"/>
                </a:rPr>
                <a:t>45 463</a:t>
              </a:r>
              <a:endParaRPr lang="ru-RU" sz="32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67614" name="Picture 2" descr="https://uchebnik.mos.ru/system/game_app_versions/icons/000/000/379/original/4197.png?151732254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92538" y="2798307"/>
              <a:ext cx="525278" cy="525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5" name="Picture 4" descr="https://uchebnik.mos.ru/system/game_app_versions/icons/000/000/069/original/6404.png?151414512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33246" y="2801970"/>
              <a:ext cx="521615" cy="521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6" name="Picture 6" descr="https://uchebnik.mos.ru/system/game_app_versions/icons/000/002/741/original/LABEL_HAT000.png?152105766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92369" y="3336581"/>
              <a:ext cx="522515" cy="522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7" name="Picture 8" descr="https://uchebnik.mos.ru/system/game_app_versions/icons/000/001/798/original/%D0%91%D0%95%D0%97_%D0%93%D0%9B2.jpg?151932793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32072" y="3336581"/>
              <a:ext cx="521615" cy="522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8" name="Picture 10" descr="https://uchebnik.mos.ru/system/game_app_versions/icons/000/000/219/original/logo230px.png?151430315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07498" y="2833976"/>
              <a:ext cx="455872" cy="455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19" name="Picture 12" descr="https://uchebnik.mos.ru/system/game_app_versions/icons/000/000/310/original/w_s_1920_1080.png?151696424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65518" y="3338266"/>
              <a:ext cx="520830" cy="520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20" name="TextBox 50"/>
            <p:cNvSpPr txBox="1">
              <a:spLocks noChangeArrowheads="1"/>
            </p:cNvSpPr>
            <p:nvPr/>
          </p:nvSpPr>
          <p:spPr bwMode="auto">
            <a:xfrm>
              <a:off x="134845" y="2319599"/>
              <a:ext cx="1625630" cy="286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 algn="ctr" defTabSz="1219200"/>
              <a:r>
                <a:rPr lang="ru-RU" sz="1600" b="1">
                  <a:solidFill>
                    <a:srgbClr val="002060"/>
                  </a:solidFill>
                  <a:latin typeface="Calibri" pitchFamily="34" charset="0"/>
                </a:rPr>
                <a:t>СЦЕНАРИИ УРОКОВ</a:t>
              </a:r>
            </a:p>
          </p:txBody>
        </p:sp>
        <p:pic>
          <p:nvPicPr>
            <p:cNvPr id="67621" name="Рисунок 5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9512" y="2634046"/>
              <a:ext cx="734339" cy="932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2" name="Рисунок 52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46778" y="3135497"/>
              <a:ext cx="883364" cy="1064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623" name="Рисунок 53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949206" y="2722806"/>
              <a:ext cx="789910" cy="989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2068" y="1368255"/>
              <a:ext cx="1071663" cy="45116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7625" name="TextBox 55"/>
            <p:cNvSpPr txBox="1">
              <a:spLocks noChangeArrowheads="1"/>
            </p:cNvSpPr>
            <p:nvPr/>
          </p:nvSpPr>
          <p:spPr bwMode="auto">
            <a:xfrm>
              <a:off x="2573721" y="700749"/>
              <a:ext cx="4123207" cy="47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 algn="ctr" defTabSz="1219200"/>
              <a:r>
                <a:rPr lang="ru-RU" sz="1600" b="1">
                  <a:solidFill>
                    <a:srgbClr val="FFFF00"/>
                  </a:solidFill>
                  <a:latin typeface="Calibri" pitchFamily="34" charset="0"/>
                </a:rPr>
                <a:t>ТЕКСТЫ, РИСУНКИ, СХЕМЫ, ТАБЛИЦЫ, ЗАДАНИЯ, ПРИМЕРЫ, ОБЪЯСНЕНИЯ, ТЕСТОВЫЕ ЗАДАНИЯ</a:t>
              </a: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6918" y="764231"/>
              <a:ext cx="863284" cy="4906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62649" y="761766"/>
              <a:ext cx="644188" cy="78276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29209" y="726018"/>
              <a:ext cx="904959" cy="5510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00784" y="1254847"/>
              <a:ext cx="713251" cy="64593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181449" y="1301689"/>
              <a:ext cx="938300" cy="59539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2" descr="https://uchebnik.mos.ru/cms/system/atomic_objects/files/000/018/361/original/%D0%BA%D0%BE%D0%BB%D0%BB%D0%B0%D0%B6.jpg?1450297784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303221" y="1338671"/>
              <a:ext cx="770406" cy="5732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63" name="Picture 4" descr="https://uchebnik.mos.ru/cms/system/atomic_objects/files/000/243/114/original/%D0%9F%D0%90%D0%9F%D0%9E%D0%A0%D0%9E%D0%A2%D0%9D%D0%98%D0%9A_%D0%98%D0%9D%D0%94%D0%98%D0%99%D0%A1%D0%9A%D0%98%D0%99_%D0%92%D0%9E%D0%94%D0%AF%D0%9D%D0%9E%D0%99.png?1489930347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8131874" y="793816"/>
              <a:ext cx="651333" cy="52143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/>
            </a:extLst>
          </p:spPr>
        </p:pic>
        <p:pic>
          <p:nvPicPr>
            <p:cNvPr id="67633" name="Picture 6" descr="https://uchebnik.mos.ru/cms/system/atomic_objects/files/000/018/913/original/%D0%A1%D1%82%D1%80%D0%BE%D0%B5%D0%BD%D0%B8%D0%B5_%D0%BB%D0%B8%D1%81%D1%82%D0%B0.jpg?1450796699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64738" y="1279258"/>
              <a:ext cx="779702" cy="584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634" name="TextBox 64"/>
            <p:cNvSpPr txBox="1">
              <a:spLocks noChangeArrowheads="1"/>
            </p:cNvSpPr>
            <p:nvPr/>
          </p:nvSpPr>
          <p:spPr bwMode="auto">
            <a:xfrm>
              <a:off x="3714953" y="1320329"/>
              <a:ext cx="1569660" cy="62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1219200"/>
              <a:r>
                <a:rPr lang="ru-RU" sz="4400" b="1">
                  <a:solidFill>
                    <a:schemeClr val="bg1"/>
                  </a:solidFill>
                  <a:latin typeface="Calibri" pitchFamily="34" charset="0"/>
                </a:rPr>
                <a:t>376 400</a:t>
              </a:r>
              <a:endParaRPr lang="en-US" sz="44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" name="Скругленный прямоугольник 26"/>
            <p:cNvSpPr>
              <a:spLocks noChangeArrowheads="1"/>
            </p:cNvSpPr>
            <p:nvPr/>
          </p:nvSpPr>
          <p:spPr bwMode="auto">
            <a:xfrm>
              <a:off x="7447201" y="2229915"/>
              <a:ext cx="1613447" cy="650867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65097"/>
              </a:schemeClr>
            </a:solidFill>
            <a:ln w="25400" algn="ctr">
              <a:solidFill>
                <a:srgbClr val="385D8A"/>
              </a:solidFill>
              <a:round/>
              <a:headEnd/>
              <a:tailEnd/>
            </a:ln>
            <a:effectLst>
              <a:outerShdw sy="23000" kx="1199993" algn="br" rotWithShape="0">
                <a:srgbClr val="000000">
                  <a:alpha val="20000"/>
                </a:srgbClr>
              </a:outerShdw>
            </a:effectLst>
          </p:spPr>
          <p:txBody>
            <a:bodyPr lIns="0" tIns="45719" rIns="0" bIns="45719"/>
            <a:lstStyle/>
            <a:p>
              <a:pPr defTabSz="1219200">
                <a:spcAft>
                  <a:spcPts val="1800"/>
                </a:spcAft>
                <a:defRPr/>
              </a:pPr>
              <a:endParaRPr lang="ru-RU" sz="2100">
                <a:latin typeface="Calibri" pitchFamily="34" charset="0"/>
              </a:endParaRPr>
            </a:p>
          </p:txBody>
        </p:sp>
        <p:sp>
          <p:nvSpPr>
            <p:cNvPr id="67636" name="TextBox 21"/>
            <p:cNvSpPr txBox="1">
              <a:spLocks noChangeArrowheads="1"/>
            </p:cNvSpPr>
            <p:nvPr/>
          </p:nvSpPr>
          <p:spPr bwMode="auto">
            <a:xfrm>
              <a:off x="7447223" y="2261191"/>
              <a:ext cx="1614008" cy="47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 algn="ctr" defTabSz="1219200"/>
              <a:r>
                <a:rPr lang="ru-RU" sz="1600" b="1">
                  <a:solidFill>
                    <a:srgbClr val="002060"/>
                  </a:solidFill>
                  <a:latin typeface="Calibri" pitchFamily="34" charset="0"/>
                </a:rPr>
                <a:t>ХУДОЖЕСТВЕННАЯ</a:t>
              </a:r>
            </a:p>
            <a:p>
              <a:pPr algn="ctr" defTabSz="1219200"/>
              <a:r>
                <a:rPr lang="ru-RU" sz="1600" b="1">
                  <a:solidFill>
                    <a:srgbClr val="002060"/>
                  </a:solidFill>
                  <a:latin typeface="Calibri" pitchFamily="34" charset="0"/>
                </a:rPr>
                <a:t>ЛИТЕРАТУРА</a:t>
              </a: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21005" y="2682316"/>
              <a:ext cx="871619" cy="570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7638" name="TextBox 25"/>
            <p:cNvSpPr txBox="1">
              <a:spLocks noChangeArrowheads="1"/>
            </p:cNvSpPr>
            <p:nvPr/>
          </p:nvSpPr>
          <p:spPr bwMode="auto">
            <a:xfrm>
              <a:off x="8314926" y="2805902"/>
              <a:ext cx="829074" cy="600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1219200"/>
              <a:r>
                <a:rPr lang="ru-RU" sz="4400" b="1">
                  <a:solidFill>
                    <a:schemeClr val="bg1"/>
                  </a:solidFill>
                  <a:latin typeface="Calibri" pitchFamily="34" charset="0"/>
                </a:rPr>
                <a:t>181</a:t>
              </a:r>
              <a:endParaRPr lang="en-US" sz="44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7639" name="TextBox 26"/>
            <p:cNvSpPr txBox="1">
              <a:spLocks noChangeArrowheads="1"/>
            </p:cNvSpPr>
            <p:nvPr/>
          </p:nvSpPr>
          <p:spPr bwMode="auto">
            <a:xfrm>
              <a:off x="8314926" y="3999038"/>
              <a:ext cx="771366" cy="57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1219200"/>
              <a:r>
                <a:rPr lang="ru-RU" sz="4000" b="1">
                  <a:solidFill>
                    <a:schemeClr val="bg1"/>
                  </a:solidFill>
                  <a:latin typeface="Calibri" pitchFamily="34" charset="0"/>
                </a:rPr>
                <a:t>350</a:t>
              </a:r>
              <a:endParaRPr lang="ru-RU" sz="32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" name="Скругленный прямоугольник 26"/>
            <p:cNvSpPr>
              <a:spLocks noChangeArrowheads="1"/>
            </p:cNvSpPr>
            <p:nvPr/>
          </p:nvSpPr>
          <p:spPr bwMode="auto">
            <a:xfrm>
              <a:off x="7450773" y="3402214"/>
              <a:ext cx="1628927" cy="653332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65097"/>
              </a:schemeClr>
            </a:solidFill>
            <a:ln w="25400" algn="ctr">
              <a:solidFill>
                <a:srgbClr val="385D8A"/>
              </a:solidFill>
              <a:round/>
              <a:headEnd/>
              <a:tailEnd/>
            </a:ln>
            <a:effectLst>
              <a:outerShdw sy="23000" kx="1199993" algn="br" rotWithShape="0">
                <a:srgbClr val="000000">
                  <a:alpha val="20000"/>
                </a:srgbClr>
              </a:outerShdw>
            </a:effectLst>
          </p:spPr>
          <p:txBody>
            <a:bodyPr lIns="0" tIns="45719" rIns="0" bIns="45719"/>
            <a:lstStyle/>
            <a:p>
              <a:pPr defTabSz="1219200">
                <a:spcAft>
                  <a:spcPts val="1800"/>
                </a:spcAft>
                <a:defRPr/>
              </a:pPr>
              <a:endParaRPr lang="ru-RU" sz="2100">
                <a:latin typeface="Calibri" pitchFamily="34" charset="0"/>
              </a:endParaRPr>
            </a:p>
          </p:txBody>
        </p:sp>
        <p:sp>
          <p:nvSpPr>
            <p:cNvPr id="67641" name="TextBox 24"/>
            <p:cNvSpPr txBox="1">
              <a:spLocks noChangeArrowheads="1"/>
            </p:cNvSpPr>
            <p:nvPr/>
          </p:nvSpPr>
          <p:spPr bwMode="auto">
            <a:xfrm>
              <a:off x="7450830" y="3477041"/>
              <a:ext cx="1625630" cy="478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1917" tIns="60958" rIns="121917" bIns="60958">
              <a:spAutoFit/>
            </a:bodyPr>
            <a:lstStyle/>
            <a:p>
              <a:pPr algn="ctr" defTabSz="1219200"/>
              <a:r>
                <a:rPr lang="ru-RU" sz="1600" b="1">
                  <a:solidFill>
                    <a:srgbClr val="002060"/>
                  </a:solidFill>
                  <a:latin typeface="Calibri" pitchFamily="34" charset="0"/>
                </a:rPr>
                <a:t>ЭЛЕКТРОННЫЕ</a:t>
              </a:r>
            </a:p>
            <a:p>
              <a:pPr algn="ctr" defTabSz="1219200"/>
              <a:r>
                <a:rPr lang="ru-RU" sz="1600" b="1">
                  <a:solidFill>
                    <a:srgbClr val="002060"/>
                  </a:solidFill>
                  <a:latin typeface="Calibri" pitchFamily="34" charset="0"/>
                </a:rPr>
                <a:t>ФОРМЫ УЧЕБНИКОВ</a:t>
              </a:r>
            </a:p>
          </p:txBody>
        </p:sp>
        <p:sp>
          <p:nvSpPr>
            <p:cNvPr id="67642" name="TextBox 73"/>
            <p:cNvSpPr txBox="1">
              <a:spLocks noChangeArrowheads="1"/>
            </p:cNvSpPr>
            <p:nvPr/>
          </p:nvSpPr>
          <p:spPr bwMode="auto">
            <a:xfrm>
              <a:off x="5868144" y="2783188"/>
              <a:ext cx="1354858" cy="62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1219200"/>
              <a:r>
                <a:rPr lang="ru-RU" sz="4400" b="1">
                  <a:solidFill>
                    <a:schemeClr val="bg1"/>
                  </a:solidFill>
                  <a:latin typeface="Calibri" pitchFamily="34" charset="0"/>
                </a:rPr>
                <a:t>75 550</a:t>
              </a:r>
              <a:endParaRPr lang="en-US" sz="44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7643" name="TextBox 74"/>
            <p:cNvSpPr txBox="1">
              <a:spLocks noChangeArrowheads="1"/>
            </p:cNvSpPr>
            <p:nvPr/>
          </p:nvSpPr>
          <p:spPr bwMode="auto">
            <a:xfrm>
              <a:off x="5868144" y="4274608"/>
              <a:ext cx="1354858" cy="62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21917" tIns="60958" rIns="121917" bIns="60958">
              <a:spAutoFit/>
            </a:bodyPr>
            <a:lstStyle/>
            <a:p>
              <a:pPr algn="ctr" defTabSz="1219200"/>
              <a:r>
                <a:rPr lang="ru-RU" sz="4400" b="1">
                  <a:solidFill>
                    <a:schemeClr val="bg1"/>
                  </a:solidFill>
                  <a:latin typeface="Calibri" pitchFamily="34" charset="0"/>
                </a:rPr>
                <a:t>23 151</a:t>
              </a:r>
              <a:endParaRPr lang="en-US" sz="44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379329" y="3924880"/>
              <a:ext cx="696581" cy="464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0" name="Скругленный прямоугольник 26"/>
          <p:cNvSpPr>
            <a:spLocks noChangeArrowheads="1"/>
          </p:cNvSpPr>
          <p:nvPr/>
        </p:nvSpPr>
        <p:spPr bwMode="auto">
          <a:xfrm>
            <a:off x="7440613" y="3141663"/>
            <a:ext cx="2152650" cy="838200"/>
          </a:xfrm>
          <a:prstGeom prst="roundRect">
            <a:avLst>
              <a:gd name="adj" fmla="val 16667"/>
            </a:avLst>
          </a:prstGeom>
          <a:solidFill>
            <a:schemeClr val="bg1">
              <a:alpha val="65097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</p:spPr>
        <p:txBody>
          <a:bodyPr lIns="0" tIns="45719" rIns="0" bIns="45719"/>
          <a:lstStyle/>
          <a:p>
            <a:pPr defTabSz="1219200">
              <a:spcAft>
                <a:spcPts val="1800"/>
              </a:spcAft>
              <a:defRPr/>
            </a:pPr>
            <a:endParaRPr lang="ru-RU" sz="2100">
              <a:latin typeface="Calibri" pitchFamily="34" charset="0"/>
            </a:endParaRPr>
          </a:p>
        </p:txBody>
      </p:sp>
      <p:sp>
        <p:nvSpPr>
          <p:cNvPr id="67594" name="TextBox 70"/>
          <p:cNvSpPr txBox="1">
            <a:spLocks noChangeArrowheads="1"/>
          </p:cNvSpPr>
          <p:nvPr/>
        </p:nvSpPr>
        <p:spPr bwMode="auto">
          <a:xfrm>
            <a:off x="8208963" y="3181350"/>
            <a:ext cx="1384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 defTabSz="1219200"/>
            <a:r>
              <a:rPr lang="ru-RU" sz="1600" b="1">
                <a:solidFill>
                  <a:srgbClr val="002060"/>
                </a:solidFill>
                <a:latin typeface="Calibri" pitchFamily="34" charset="0"/>
              </a:rPr>
              <a:t>ТЕСТОВЫЕ </a:t>
            </a:r>
          </a:p>
          <a:p>
            <a:pPr algn="ctr" defTabSz="1219200"/>
            <a:r>
              <a:rPr lang="ru-RU" sz="1600" b="1">
                <a:solidFill>
                  <a:srgbClr val="002060"/>
                </a:solidFill>
                <a:latin typeface="Calibri" pitchFamily="34" charset="0"/>
              </a:rPr>
              <a:t>ЗАДАНИЯ</a:t>
            </a:r>
          </a:p>
        </p:txBody>
      </p:sp>
      <p:sp>
        <p:nvSpPr>
          <p:cNvPr id="72" name="Скругленный прямоугольник 26"/>
          <p:cNvSpPr>
            <a:spLocks noChangeArrowheads="1"/>
          </p:cNvSpPr>
          <p:nvPr/>
        </p:nvSpPr>
        <p:spPr bwMode="auto">
          <a:xfrm>
            <a:off x="7440613" y="4678363"/>
            <a:ext cx="2152650" cy="835025"/>
          </a:xfrm>
          <a:prstGeom prst="roundRect">
            <a:avLst>
              <a:gd name="adj" fmla="val 16667"/>
            </a:avLst>
          </a:prstGeom>
          <a:solidFill>
            <a:schemeClr val="bg1">
              <a:alpha val="65097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  <a:effectLst>
            <a:outerShdw sy="23000" kx="1199993" algn="br" rotWithShape="0">
              <a:srgbClr val="000000">
                <a:alpha val="20000"/>
              </a:srgbClr>
            </a:outerShdw>
          </a:effectLst>
        </p:spPr>
        <p:txBody>
          <a:bodyPr lIns="0" tIns="45719" rIns="0" bIns="45719"/>
          <a:lstStyle/>
          <a:p>
            <a:pPr defTabSz="1219200">
              <a:spcAft>
                <a:spcPts val="1800"/>
              </a:spcAft>
              <a:defRPr/>
            </a:pPr>
            <a:endParaRPr lang="ru-RU" sz="2100">
              <a:latin typeface="Calibri" pitchFamily="34" charset="0"/>
            </a:endParaRPr>
          </a:p>
        </p:txBody>
      </p:sp>
      <p:sp>
        <p:nvSpPr>
          <p:cNvPr id="67596" name="TextBox 72"/>
          <p:cNvSpPr txBox="1">
            <a:spLocks noChangeArrowheads="1"/>
          </p:cNvSpPr>
          <p:nvPr/>
        </p:nvSpPr>
        <p:spPr bwMode="auto">
          <a:xfrm>
            <a:off x="8304213" y="4718050"/>
            <a:ext cx="1289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 defTabSz="1219200"/>
            <a:r>
              <a:rPr lang="ru-RU" sz="1600" b="1">
                <a:solidFill>
                  <a:srgbClr val="002060"/>
                </a:solidFill>
                <a:latin typeface="Calibri" pitchFamily="34" charset="0"/>
              </a:rPr>
              <a:t>ТЕСТЫ</a:t>
            </a:r>
          </a:p>
        </p:txBody>
      </p:sp>
      <p:pic>
        <p:nvPicPr>
          <p:cNvPr id="67597" name="Picture 2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632700" y="4868863"/>
            <a:ext cx="5762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2" descr="https://terapiaocupacional.net/wp-content/uploads/2014/07/questionnaire-158862_1280.jp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632700" y="3040063"/>
            <a:ext cx="6715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Скругленный прямоугольник 36"/>
          <p:cNvSpPr>
            <a:spLocks noChangeArrowheads="1"/>
          </p:cNvSpPr>
          <p:nvPr/>
        </p:nvSpPr>
        <p:spPr bwMode="auto">
          <a:xfrm rot="-5400000">
            <a:off x="7904956" y="2883694"/>
            <a:ext cx="2236788" cy="5397500"/>
          </a:xfrm>
          <a:prstGeom prst="roundRect">
            <a:avLst>
              <a:gd name="adj" fmla="val 3500"/>
            </a:avLst>
          </a:prstGeom>
          <a:solidFill>
            <a:srgbClr val="953735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/>
          <a:lstStyle/>
          <a:p>
            <a:pPr algn="ctr" defTabSz="1219200"/>
            <a:endParaRPr lang="ru-RU" sz="2000">
              <a:solidFill>
                <a:srgbClr val="FFFFFF"/>
              </a:solidFill>
              <a:latin typeface="Calibri" pitchFamily="34" charset="0"/>
            </a:endParaRPr>
          </a:p>
          <a:p>
            <a:pPr algn="ctr" defTabSz="1219200"/>
            <a:r>
              <a:rPr lang="ru-RU" sz="2000">
                <a:solidFill>
                  <a:srgbClr val="FFFFFF"/>
                </a:solidFill>
                <a:latin typeface="Calibri" pitchFamily="34" charset="0"/>
              </a:rPr>
              <a:t>КОНСТРУКТОРЫ</a:t>
            </a:r>
          </a:p>
        </p:txBody>
      </p:sp>
      <p:sp>
        <p:nvSpPr>
          <p:cNvPr id="69634" name="Прямоугольник 10"/>
          <p:cNvSpPr>
            <a:spLocks noChangeArrowheads="1"/>
          </p:cNvSpPr>
          <p:nvPr/>
        </p:nvSpPr>
        <p:spPr bwMode="auto">
          <a:xfrm>
            <a:off x="0" y="338138"/>
            <a:ext cx="12192000" cy="517525"/>
          </a:xfrm>
          <a:prstGeom prst="rect">
            <a:avLst/>
          </a:prstGeom>
          <a:solidFill>
            <a:srgbClr val="0095DB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35" name="Прямоугольник 14"/>
          <p:cNvSpPr>
            <a:spLocks noChangeArrowheads="1"/>
          </p:cNvSpPr>
          <p:nvPr/>
        </p:nvSpPr>
        <p:spPr bwMode="auto">
          <a:xfrm>
            <a:off x="0" y="855663"/>
            <a:ext cx="12192000" cy="120650"/>
          </a:xfrm>
          <a:prstGeom prst="rect">
            <a:avLst/>
          </a:prstGeom>
          <a:solidFill>
            <a:srgbClr val="2FB4E9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36" name="Прямоугольник 17"/>
          <p:cNvSpPr>
            <a:spLocks noChangeArrowheads="1"/>
          </p:cNvSpPr>
          <p:nvPr/>
        </p:nvSpPr>
        <p:spPr bwMode="auto">
          <a:xfrm>
            <a:off x="7938" y="6738938"/>
            <a:ext cx="12192000" cy="120650"/>
          </a:xfrm>
          <a:prstGeom prst="rect">
            <a:avLst/>
          </a:prstGeom>
          <a:solidFill>
            <a:srgbClr val="2FB4E9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37" name="TextBox 18"/>
          <p:cNvSpPr txBox="1">
            <a:spLocks noChangeArrowheads="1"/>
          </p:cNvSpPr>
          <p:nvPr/>
        </p:nvSpPr>
        <p:spPr bwMode="auto">
          <a:xfrm>
            <a:off x="0" y="355600"/>
            <a:ext cx="121793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r>
              <a:rPr lang="ru-RU" sz="2100" b="1">
                <a:solidFill>
                  <a:srgbClr val="FFFFFF"/>
                </a:solidFill>
                <a:latin typeface="Calibri" pitchFamily="34" charset="0"/>
              </a:rPr>
              <a:t>МЭШ. БИБЛИОТЕКА. КОНТЕНТ</a:t>
            </a:r>
          </a:p>
        </p:txBody>
      </p:sp>
      <p:sp>
        <p:nvSpPr>
          <p:cNvPr id="69638" name="TextBox 11"/>
          <p:cNvSpPr txBox="1">
            <a:spLocks noChangeArrowheads="1"/>
          </p:cNvSpPr>
          <p:nvPr/>
        </p:nvSpPr>
        <p:spPr bwMode="auto">
          <a:xfrm>
            <a:off x="11469688" y="363538"/>
            <a:ext cx="7096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9639" name="Рисунок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38" y="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TextBox 29"/>
          <p:cNvSpPr txBox="1">
            <a:spLocks noChangeArrowheads="1"/>
          </p:cNvSpPr>
          <p:nvPr/>
        </p:nvSpPr>
        <p:spPr bwMode="auto">
          <a:xfrm>
            <a:off x="601663" y="14288"/>
            <a:ext cx="4587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1219200"/>
            <a:r>
              <a:rPr lang="ru-RU" sz="1200" b="1">
                <a:solidFill>
                  <a:srgbClr val="414B50"/>
                </a:solidFill>
                <a:latin typeface="Times New Roman" pitchFamily="18" charset="0"/>
                <a:cs typeface="Times New Roman" pitchFamily="18" charset="0"/>
              </a:rPr>
              <a:t>ДЕПАРТАМЕНТ ОБРАЗОВАНИЯ </a:t>
            </a:r>
            <a:r>
              <a:rPr lang="ru-RU" sz="1200" b="1">
                <a:solidFill>
                  <a:srgbClr val="008FD8"/>
                </a:solidFill>
                <a:latin typeface="Times New Roman" pitchFamily="18" charset="0"/>
                <a:cs typeface="Times New Roman" pitchFamily="18" charset="0"/>
              </a:rPr>
              <a:t>ГОРОДА МОСКВЫ</a:t>
            </a:r>
          </a:p>
        </p:txBody>
      </p:sp>
      <p:sp>
        <p:nvSpPr>
          <p:cNvPr id="69641" name="TextBox 32"/>
          <p:cNvSpPr txBox="1">
            <a:spLocks noChangeArrowheads="1"/>
          </p:cNvSpPr>
          <p:nvPr/>
        </p:nvSpPr>
        <p:spPr bwMode="auto">
          <a:xfrm>
            <a:off x="9840913" y="-50800"/>
            <a:ext cx="2282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1219200"/>
            <a:r>
              <a:rPr lang="en-US" sz="1700" b="1">
                <a:solidFill>
                  <a:srgbClr val="008FD8"/>
                </a:solidFill>
                <a:latin typeface="Times New Roman" pitchFamily="18" charset="0"/>
                <a:cs typeface="Times New Roman" pitchFamily="18" charset="0"/>
              </a:rPr>
              <a:t>www.mos.ru/dogm</a:t>
            </a:r>
            <a:endParaRPr lang="ru-RU" sz="1700" b="1">
              <a:solidFill>
                <a:srgbClr val="008FD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42" name="Прямоугольник 23"/>
          <p:cNvSpPr>
            <a:spLocks noChangeArrowheads="1"/>
          </p:cNvSpPr>
          <p:nvPr/>
        </p:nvSpPr>
        <p:spPr bwMode="auto">
          <a:xfrm>
            <a:off x="0" y="852488"/>
            <a:ext cx="12192000" cy="120650"/>
          </a:xfrm>
          <a:prstGeom prst="rect">
            <a:avLst/>
          </a:prstGeom>
          <a:solidFill>
            <a:srgbClr val="2FB4E9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43" name="Прямоугольник 47"/>
          <p:cNvSpPr>
            <a:spLocks noChangeArrowheads="1"/>
          </p:cNvSpPr>
          <p:nvPr/>
        </p:nvSpPr>
        <p:spPr bwMode="auto">
          <a:xfrm>
            <a:off x="0" y="6738938"/>
            <a:ext cx="12192000" cy="120650"/>
          </a:xfrm>
          <a:prstGeom prst="rect">
            <a:avLst/>
          </a:prstGeom>
          <a:solidFill>
            <a:srgbClr val="2FB4E9"/>
          </a:solidFill>
          <a:ln w="25400" algn="ctr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69644" name="Picture 2" descr="http://neva24.ru/uploads/posts/2018-05/1526889977_66589_mediu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663" y="3352800"/>
            <a:ext cx="173037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5" name="Скругленный прямоугольник 49"/>
          <p:cNvSpPr>
            <a:spLocks noChangeArrowheads="1"/>
          </p:cNvSpPr>
          <p:nvPr/>
        </p:nvSpPr>
        <p:spPr bwMode="auto">
          <a:xfrm>
            <a:off x="325438" y="1746250"/>
            <a:ext cx="2374900" cy="1808163"/>
          </a:xfrm>
          <a:prstGeom prst="roundRect">
            <a:avLst>
              <a:gd name="adj" fmla="val 3056"/>
            </a:avLst>
          </a:prstGeom>
          <a:noFill/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46" name="Скругленный прямоугольник 3"/>
          <p:cNvSpPr>
            <a:spLocks noChangeArrowheads="1"/>
          </p:cNvSpPr>
          <p:nvPr/>
        </p:nvSpPr>
        <p:spPr bwMode="auto">
          <a:xfrm>
            <a:off x="325438" y="1257300"/>
            <a:ext cx="2374900" cy="579438"/>
          </a:xfrm>
          <a:prstGeom prst="roundRect">
            <a:avLst>
              <a:gd name="adj" fmla="val 3056"/>
            </a:avLst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КОНТЕНТ</a:t>
            </a:r>
          </a:p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ИЗДАТЕЛЬСТВ</a:t>
            </a:r>
          </a:p>
        </p:txBody>
      </p:sp>
      <p:sp>
        <p:nvSpPr>
          <p:cNvPr id="69647" name="Скругленный прямоугольник 52"/>
          <p:cNvSpPr>
            <a:spLocks noChangeArrowheads="1"/>
          </p:cNvSpPr>
          <p:nvPr/>
        </p:nvSpPr>
        <p:spPr bwMode="auto">
          <a:xfrm>
            <a:off x="3352800" y="1746250"/>
            <a:ext cx="2374900" cy="1808163"/>
          </a:xfrm>
          <a:prstGeom prst="roundRect">
            <a:avLst>
              <a:gd name="adj" fmla="val 3056"/>
            </a:avLst>
          </a:prstGeom>
          <a:noFill/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48" name="Скругленный прямоугольник 55"/>
          <p:cNvSpPr>
            <a:spLocks noChangeArrowheads="1"/>
          </p:cNvSpPr>
          <p:nvPr/>
        </p:nvSpPr>
        <p:spPr bwMode="auto">
          <a:xfrm>
            <a:off x="3352800" y="1257300"/>
            <a:ext cx="2374900" cy="579438"/>
          </a:xfrm>
          <a:prstGeom prst="roundRect">
            <a:avLst>
              <a:gd name="adj" fmla="val 3056"/>
            </a:avLst>
          </a:prstGeom>
          <a:solidFill>
            <a:schemeClr val="accent1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КОНТЕНТ</a:t>
            </a:r>
          </a:p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ИТ-КОМПАНИЙ</a:t>
            </a:r>
          </a:p>
        </p:txBody>
      </p:sp>
      <p:sp>
        <p:nvSpPr>
          <p:cNvPr id="69649" name="Скругленный прямоугольник 58"/>
          <p:cNvSpPr>
            <a:spLocks noChangeArrowheads="1"/>
          </p:cNvSpPr>
          <p:nvPr/>
        </p:nvSpPr>
        <p:spPr bwMode="auto">
          <a:xfrm>
            <a:off x="6350000" y="1746250"/>
            <a:ext cx="2374900" cy="2693988"/>
          </a:xfrm>
          <a:prstGeom prst="roundRect">
            <a:avLst>
              <a:gd name="adj" fmla="val 3056"/>
            </a:avLst>
          </a:prstGeom>
          <a:noFill/>
          <a:ln w="25400" algn="ctr">
            <a:solidFill>
              <a:srgbClr val="953735"/>
            </a:solidFill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0" name="Скругленный прямоугольник 59"/>
          <p:cNvSpPr>
            <a:spLocks noChangeArrowheads="1"/>
          </p:cNvSpPr>
          <p:nvPr/>
        </p:nvSpPr>
        <p:spPr bwMode="auto">
          <a:xfrm>
            <a:off x="6350000" y="1257300"/>
            <a:ext cx="2374900" cy="579438"/>
          </a:xfrm>
          <a:prstGeom prst="roundRect">
            <a:avLst>
              <a:gd name="adj" fmla="val 3056"/>
            </a:avLst>
          </a:prstGeom>
          <a:solidFill>
            <a:schemeClr val="accent2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КОНТЕНТ</a:t>
            </a:r>
          </a:p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УЧИТЕЛЕЙ</a:t>
            </a:r>
          </a:p>
        </p:txBody>
      </p:sp>
      <p:sp>
        <p:nvSpPr>
          <p:cNvPr id="69651" name="Скругленный прямоугольник 62"/>
          <p:cNvSpPr>
            <a:spLocks noChangeArrowheads="1"/>
          </p:cNvSpPr>
          <p:nvPr/>
        </p:nvSpPr>
        <p:spPr bwMode="auto">
          <a:xfrm>
            <a:off x="9347200" y="1741488"/>
            <a:ext cx="2374900" cy="2698750"/>
          </a:xfrm>
          <a:prstGeom prst="roundRect">
            <a:avLst>
              <a:gd name="adj" fmla="val 3056"/>
            </a:avLst>
          </a:prstGeom>
          <a:noFill/>
          <a:ln w="25400" algn="ctr">
            <a:solidFill>
              <a:srgbClr val="953735"/>
            </a:solidFill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endParaRPr lang="ru-RU" sz="17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652" name="Скругленный прямоугольник 63"/>
          <p:cNvSpPr>
            <a:spLocks noChangeArrowheads="1"/>
          </p:cNvSpPr>
          <p:nvPr/>
        </p:nvSpPr>
        <p:spPr bwMode="auto">
          <a:xfrm>
            <a:off x="9347200" y="1252538"/>
            <a:ext cx="2374900" cy="581025"/>
          </a:xfrm>
          <a:prstGeom prst="roundRect">
            <a:avLst>
              <a:gd name="adj" fmla="val 3056"/>
            </a:avLst>
          </a:prstGeom>
          <a:solidFill>
            <a:schemeClr val="accent2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КОНТЕНТ</a:t>
            </a:r>
          </a:p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ДЕПАРТАМЕНТОВ</a:t>
            </a:r>
          </a:p>
        </p:txBody>
      </p:sp>
      <p:pic>
        <p:nvPicPr>
          <p:cNvPr id="69653" name="Picture 4" descr="http://noschool53.ru/upload/iblock/017/01739efdee649236ff099b60ba33f20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2150" y="3632200"/>
            <a:ext cx="1049338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4" name="Picture 6" descr="http://okobtseva.ru/wp-content/uploads/2016/11/yaklass-1024x56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1488" y="3816350"/>
            <a:ext cx="12668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5" name="Picture 8" descr="http://freelance.ru/img/portfolio/pics/00/25/97/2463549.jpg"/>
          <p:cNvPicPr>
            <a:picLocks noChangeAspect="1" noChangeArrowheads="1"/>
          </p:cNvPicPr>
          <p:nvPr/>
        </p:nvPicPr>
        <p:blipFill>
          <a:blip r:embed="rId7"/>
          <a:srcRect l="33543" t="20267" r="33034" b="19467"/>
          <a:stretch>
            <a:fillRect/>
          </a:stretch>
        </p:blipFill>
        <p:spPr bwMode="auto">
          <a:xfrm>
            <a:off x="3421063" y="4681538"/>
            <a:ext cx="674687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6" name="Picture 2" descr="http://neva24.ru/uploads/posts/2018-05/1526889977_66589_medium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1488" y="4557713"/>
            <a:ext cx="121285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7" name="Picture 10" descr="https://uchebnik.mos.ru/system/game_app_versions/icons/000/043/984/original/%D0%90%D1%80%D0%B8%D1%84%D0%BC%D0%B5%D1%82%D0%B8%D1%87%D0%B5%D1%81%D0%BA%D0%B0%D1%8F_%D0%BF%D1%80%D0%BE%D0%B3%D1%80%D0%B5%D1%81%D1%81%D0%B8%D1%8F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4988" y="5608638"/>
            <a:ext cx="1085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8" name="Picture 12" descr="https://yt3.ggpht.com/a-/AN66SAy6fzu_r5XbA39Wk_A1aBZjuuCIfb6WOYOyEA=s900-mo-c-c0xffffffff-rj-k-n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4088" y="5588000"/>
            <a:ext cx="52705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9" name="TextBox 15"/>
          <p:cNvSpPr txBox="1">
            <a:spLocks noChangeArrowheads="1"/>
          </p:cNvSpPr>
          <p:nvPr/>
        </p:nvSpPr>
        <p:spPr bwMode="auto">
          <a:xfrm>
            <a:off x="325438" y="1909763"/>
            <a:ext cx="2184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r>
              <a:rPr lang="ru-RU" sz="1300">
                <a:latin typeface="Calibri" pitchFamily="34" charset="0"/>
              </a:rPr>
              <a:t>УЧЕБНИКИ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ИНТЕРАКТИВНЫЕ</a:t>
            </a:r>
          </a:p>
          <a:p>
            <a:pPr defTabSz="1219200"/>
            <a:r>
              <a:rPr lang="ru-RU" sz="1300">
                <a:latin typeface="Calibri" pitchFamily="34" charset="0"/>
              </a:rPr>
              <a:t>ПРИЛОЖЕНИЯ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* ЭЛЕКТРОННЫЕ РАБОЧИЕ ТЕТРАДИ</a:t>
            </a:r>
          </a:p>
        </p:txBody>
      </p:sp>
      <p:sp>
        <p:nvSpPr>
          <p:cNvPr id="69660" name="TextBox 65"/>
          <p:cNvSpPr txBox="1">
            <a:spLocks noChangeArrowheads="1"/>
          </p:cNvSpPr>
          <p:nvPr/>
        </p:nvSpPr>
        <p:spPr bwMode="auto">
          <a:xfrm>
            <a:off x="3421063" y="1919288"/>
            <a:ext cx="18351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defTabSz="1219200"/>
            <a:r>
              <a:rPr lang="ru-RU" sz="1300">
                <a:latin typeface="Calibri" pitchFamily="34" charset="0"/>
              </a:rPr>
              <a:t>ИНТЕРАКТИВНЫЕ</a:t>
            </a:r>
          </a:p>
          <a:p>
            <a:pPr defTabSz="1219200"/>
            <a:r>
              <a:rPr lang="ru-RU" sz="1300">
                <a:latin typeface="Calibri" pitchFamily="34" charset="0"/>
              </a:rPr>
              <a:t>ПРИЛОЖЕНИЯ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*СЦЕНАРИИ УРОКОВ</a:t>
            </a:r>
          </a:p>
        </p:txBody>
      </p:sp>
      <p:sp>
        <p:nvSpPr>
          <p:cNvPr id="69661" name="TextBox 66"/>
          <p:cNvSpPr txBox="1">
            <a:spLocks noChangeArrowheads="1"/>
          </p:cNvSpPr>
          <p:nvPr/>
        </p:nvSpPr>
        <p:spPr bwMode="auto">
          <a:xfrm>
            <a:off x="6338888" y="1885950"/>
            <a:ext cx="2386012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r>
              <a:rPr lang="ru-RU" sz="1300">
                <a:latin typeface="Calibri" pitchFamily="34" charset="0"/>
              </a:rPr>
              <a:t>АТОМАРНЫЙ КОНТЕНТ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СЦЕНАРИИ УРОКОВ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ЭЛЕКТРОННЫЕ УЧЕБНЫЕ ПОСОБИЯ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ИНТЕРАКТИВНЫЕ ПРИЛОЖЕНИЯ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УЧЕБНИКИ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endParaRPr lang="ru-RU" sz="1300">
              <a:latin typeface="Calibri" pitchFamily="34" charset="0"/>
            </a:endParaRPr>
          </a:p>
        </p:txBody>
      </p:sp>
      <p:sp>
        <p:nvSpPr>
          <p:cNvPr id="69662" name="TextBox 67"/>
          <p:cNvSpPr txBox="1">
            <a:spLocks noChangeArrowheads="1"/>
          </p:cNvSpPr>
          <p:nvPr/>
        </p:nvSpPr>
        <p:spPr bwMode="auto">
          <a:xfrm>
            <a:off x="9440863" y="1885950"/>
            <a:ext cx="23844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r>
              <a:rPr lang="ru-RU" sz="1300">
                <a:latin typeface="Calibri" pitchFamily="34" charset="0"/>
              </a:rPr>
              <a:t>АТОМАРНЫЙ КОНТЕНТ (ВИДЕОЛЕКЦИИ)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СЦЕНАРИИ УРОКОВ</a:t>
            </a:r>
          </a:p>
          <a:p>
            <a:pPr defTabSz="1219200"/>
            <a:endParaRPr lang="ru-RU" sz="1300">
              <a:latin typeface="Calibri" pitchFamily="34" charset="0"/>
            </a:endParaRPr>
          </a:p>
          <a:p>
            <a:pPr defTabSz="1219200"/>
            <a:r>
              <a:rPr lang="ru-RU" sz="1300">
                <a:latin typeface="Calibri" pitchFamily="34" charset="0"/>
              </a:rPr>
              <a:t>ЭЛЕКТРОННЫЕ УЧЕБНЫЕ ПОСОБИЯ</a:t>
            </a:r>
          </a:p>
        </p:txBody>
      </p:sp>
      <p:sp>
        <p:nvSpPr>
          <p:cNvPr id="69663" name="Скругленный прямоугольник 30"/>
          <p:cNvSpPr>
            <a:spLocks noChangeArrowheads="1"/>
          </p:cNvSpPr>
          <p:nvPr/>
        </p:nvSpPr>
        <p:spPr bwMode="auto">
          <a:xfrm>
            <a:off x="7554913" y="4527550"/>
            <a:ext cx="3800475" cy="395288"/>
          </a:xfrm>
          <a:prstGeom prst="roundRect">
            <a:avLst>
              <a:gd name="adj" fmla="val 16667"/>
            </a:avLst>
          </a:prstGeom>
          <a:solidFill>
            <a:srgbClr val="632523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СЦЕНАРИЕВ УРОКОВ</a:t>
            </a:r>
          </a:p>
        </p:txBody>
      </p:sp>
      <p:sp>
        <p:nvSpPr>
          <p:cNvPr id="69664" name="Скругленный прямоугольник 31"/>
          <p:cNvSpPr>
            <a:spLocks noChangeArrowheads="1"/>
          </p:cNvSpPr>
          <p:nvPr/>
        </p:nvSpPr>
        <p:spPr bwMode="auto">
          <a:xfrm>
            <a:off x="7537450" y="4954588"/>
            <a:ext cx="3817938" cy="396875"/>
          </a:xfrm>
          <a:prstGeom prst="roundRect">
            <a:avLst>
              <a:gd name="adj" fmla="val 16667"/>
            </a:avLst>
          </a:prstGeom>
          <a:solidFill>
            <a:srgbClr val="632523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УЧЕБНЫХ ПОСОБИЙ</a:t>
            </a:r>
          </a:p>
        </p:txBody>
      </p:sp>
      <p:sp>
        <p:nvSpPr>
          <p:cNvPr id="69665" name="Скругленный прямоугольник 33"/>
          <p:cNvSpPr>
            <a:spLocks noChangeArrowheads="1"/>
          </p:cNvSpPr>
          <p:nvPr/>
        </p:nvSpPr>
        <p:spPr bwMode="auto">
          <a:xfrm>
            <a:off x="7537450" y="5383213"/>
            <a:ext cx="3817938" cy="395287"/>
          </a:xfrm>
          <a:prstGeom prst="roundRect">
            <a:avLst>
              <a:gd name="adj" fmla="val 16667"/>
            </a:avLst>
          </a:prstGeom>
          <a:solidFill>
            <a:srgbClr val="632523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ТЕСТОВЫХ ЗАДАНИЙ</a:t>
            </a:r>
          </a:p>
        </p:txBody>
      </p:sp>
      <p:sp>
        <p:nvSpPr>
          <p:cNvPr id="69666" name="Скругленный прямоугольник 34"/>
          <p:cNvSpPr>
            <a:spLocks noChangeArrowheads="1"/>
          </p:cNvSpPr>
          <p:nvPr/>
        </p:nvSpPr>
        <p:spPr bwMode="auto">
          <a:xfrm>
            <a:off x="7537450" y="5818188"/>
            <a:ext cx="3817938" cy="396875"/>
          </a:xfrm>
          <a:prstGeom prst="roundRect">
            <a:avLst>
              <a:gd name="adj" fmla="val 16667"/>
            </a:avLst>
          </a:prstGeom>
          <a:solidFill>
            <a:srgbClr val="632523"/>
          </a:solidFill>
          <a:ln w="25400" algn="ctr">
            <a:noFill/>
            <a:round/>
            <a:headEnd/>
            <a:tailEnd/>
          </a:ln>
        </p:spPr>
        <p:txBody>
          <a:bodyPr lIns="121917" tIns="60958" rIns="121917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ИНТЕРАКТИВНЫХ ЗАДАНИЙ</a:t>
            </a:r>
          </a:p>
        </p:txBody>
      </p:sp>
      <p:sp>
        <p:nvSpPr>
          <p:cNvPr id="69667" name="Скругленный прямоугольник 35"/>
          <p:cNvSpPr>
            <a:spLocks noChangeArrowheads="1"/>
          </p:cNvSpPr>
          <p:nvPr/>
        </p:nvSpPr>
        <p:spPr bwMode="auto">
          <a:xfrm>
            <a:off x="7537450" y="6262688"/>
            <a:ext cx="3817938" cy="396875"/>
          </a:xfrm>
          <a:prstGeom prst="roundRect">
            <a:avLst>
              <a:gd name="adj" fmla="val 16667"/>
            </a:avLst>
          </a:prstGeom>
          <a:solidFill>
            <a:srgbClr val="632523"/>
          </a:solidFill>
          <a:ln w="25400" algn="ctr">
            <a:noFill/>
            <a:round/>
            <a:headEnd/>
            <a:tailEnd/>
          </a:ln>
        </p:spPr>
        <p:txBody>
          <a:bodyPr lIns="0" tIns="60958" rIns="0" bIns="60958" anchor="ctr"/>
          <a:lstStyle/>
          <a:p>
            <a:pPr algn="ctr" defTabSz="1219200"/>
            <a:r>
              <a:rPr lang="ru-RU" sz="1700">
                <a:solidFill>
                  <a:srgbClr val="FFFFFF"/>
                </a:solidFill>
                <a:latin typeface="Calibri" pitchFamily="34" charset="0"/>
              </a:rPr>
              <a:t>СЦЕН В ВИРТУАЛЬНЫХ ЛАБОРАТОРИЯХ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Группа 5"/>
          <p:cNvGrpSpPr>
            <a:grpSpLocks/>
          </p:cNvGrpSpPr>
          <p:nvPr/>
        </p:nvGrpSpPr>
        <p:grpSpPr bwMode="auto">
          <a:xfrm>
            <a:off x="0" y="452438"/>
            <a:ext cx="12192000" cy="635000"/>
            <a:chOff x="0" y="253748"/>
            <a:chExt cx="9144000" cy="476527"/>
          </a:xfrm>
        </p:grpSpPr>
        <p:sp>
          <p:nvSpPr>
            <p:cNvPr id="71684" name="Прямоугольник 6"/>
            <p:cNvSpPr>
              <a:spLocks noChangeArrowheads="1"/>
            </p:cNvSpPr>
            <p:nvPr/>
          </p:nvSpPr>
          <p:spPr bwMode="auto">
            <a:xfrm>
              <a:off x="0" y="253748"/>
              <a:ext cx="9144000" cy="387326"/>
            </a:xfrm>
            <a:prstGeom prst="rect">
              <a:avLst/>
            </a:prstGeom>
            <a:solidFill>
              <a:srgbClr val="0095DB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defTabSz="1219200"/>
              <a:r>
                <a:rPr lang="ru-RU" sz="2100" b="1">
                  <a:solidFill>
                    <a:srgbClr val="FFFFFF"/>
                  </a:solidFill>
                  <a:latin typeface="Calibri" pitchFamily="34" charset="0"/>
                </a:rPr>
                <a:t>МЭШ . БИБЛИОТЕКА. ПОСТАВЩИКИ КОНТЕНТА</a:t>
              </a:r>
            </a:p>
          </p:txBody>
        </p:sp>
        <p:sp>
          <p:nvSpPr>
            <p:cNvPr id="71685" name="Прямоугольник 7"/>
            <p:cNvSpPr>
              <a:spLocks noChangeArrowheads="1"/>
            </p:cNvSpPr>
            <p:nvPr/>
          </p:nvSpPr>
          <p:spPr bwMode="auto">
            <a:xfrm>
              <a:off x="0" y="639316"/>
              <a:ext cx="9144000" cy="90959"/>
            </a:xfrm>
            <a:prstGeom prst="rect">
              <a:avLst/>
            </a:prstGeom>
            <a:solidFill>
              <a:srgbClr val="2FB4E9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27050" y="1028700"/>
            <a:ext cx="11329988" cy="562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algn="ctr" defTabSz="1219200">
              <a:defRPr/>
            </a:pPr>
            <a:r>
              <a:rPr lang="ru-RU" sz="37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Поставщики контента для Библиотеки ЭОР МЭШ:</a:t>
            </a:r>
          </a:p>
          <a:p>
            <a:pPr defTabSz="12192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ru-RU" sz="2700">
                <a:latin typeface="Calibri" pitchFamily="34" charset="0"/>
                <a:ea typeface="Calibri" pitchFamily="34" charset="0"/>
                <a:cs typeface="Times New Roman" pitchFamily="18" charset="0"/>
              </a:rPr>
              <a:t>Издательство </a:t>
            </a:r>
            <a:r>
              <a:rPr lang="ru-RU" sz="27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«Просвещение»</a:t>
            </a:r>
            <a:endParaRPr lang="ru-RU" sz="2700" b="1">
              <a:cs typeface="Arial" charset="0"/>
            </a:endParaRPr>
          </a:p>
          <a:p>
            <a:pPr defTabSz="12192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ru-RU" sz="2700">
                <a:latin typeface="Calibri" pitchFamily="34" charset="0"/>
              </a:rPr>
              <a:t>Издательство </a:t>
            </a:r>
            <a:r>
              <a:rPr lang="ru-RU" sz="2700" b="1">
                <a:latin typeface="Calibri" pitchFamily="34" charset="0"/>
              </a:rPr>
              <a:t>«Умникум»</a:t>
            </a:r>
            <a:endParaRPr lang="ru-RU" sz="2700" b="1">
              <a:cs typeface="Arial" charset="0"/>
            </a:endParaRPr>
          </a:p>
          <a:p>
            <a:pPr defTabSz="12192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ru-RU" sz="2700">
                <a:latin typeface="Calibri" pitchFamily="34" charset="0"/>
              </a:rPr>
              <a:t>ООО </a:t>
            </a:r>
            <a:r>
              <a:rPr lang="ru-RU" sz="2700" b="1">
                <a:latin typeface="Calibri" pitchFamily="34" charset="0"/>
              </a:rPr>
              <a:t>«К-Платформа» («Академия бегемота Федота» </a:t>
            </a:r>
            <a:r>
              <a:rPr lang="ru-RU" sz="2700">
                <a:latin typeface="Calibri" pitchFamily="34" charset="0"/>
              </a:rPr>
              <a:t>- каталог интерактивных приложений) </a:t>
            </a:r>
            <a:r>
              <a:rPr lang="ru-RU" sz="2700">
                <a:hlinkClick r:id="rId2"/>
              </a:rPr>
              <a:t>http://kplatform.ru/page3099229.html</a:t>
            </a:r>
            <a:r>
              <a:rPr lang="ru-RU" sz="2700">
                <a:solidFill>
                  <a:srgbClr val="000000"/>
                </a:solidFill>
              </a:rPr>
              <a:t> </a:t>
            </a:r>
            <a:endParaRPr lang="ru-RU" sz="2700">
              <a:cs typeface="Arial" charset="0"/>
            </a:endParaRPr>
          </a:p>
          <a:p>
            <a:pPr defTabSz="12192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ru-RU" sz="2700" b="1">
                <a:latin typeface="Calibri" pitchFamily="34" charset="0"/>
              </a:rPr>
              <a:t>«Учи.ру» </a:t>
            </a:r>
            <a:r>
              <a:rPr lang="ru-RU" sz="2700">
                <a:latin typeface="Calibri" pitchFamily="34" charset="0"/>
                <a:hlinkClick r:id="rId3"/>
              </a:rPr>
              <a:t>https://uchi.ru</a:t>
            </a:r>
            <a:r>
              <a:rPr lang="ru-RU" sz="2700">
                <a:latin typeface="Calibri" pitchFamily="34" charset="0"/>
              </a:rPr>
              <a:t> </a:t>
            </a:r>
            <a:endParaRPr lang="ru-RU" sz="2700">
              <a:cs typeface="Arial" charset="0"/>
            </a:endParaRPr>
          </a:p>
          <a:p>
            <a:pPr defTabSz="12192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ru-RU" sz="2700" b="1">
                <a:latin typeface="Calibri" pitchFamily="34" charset="0"/>
              </a:rPr>
              <a:t>«ЯКласс» </a:t>
            </a:r>
            <a:r>
              <a:rPr lang="ru-RU" sz="2700">
                <a:latin typeface="Calibri" pitchFamily="34" charset="0"/>
                <a:hlinkClick r:id="rId4"/>
              </a:rPr>
              <a:t>https://www.yaklass.ru</a:t>
            </a:r>
            <a:r>
              <a:rPr lang="ru-RU" sz="2700">
                <a:latin typeface="Calibri" pitchFamily="34" charset="0"/>
              </a:rPr>
              <a:t> </a:t>
            </a:r>
            <a:endParaRPr lang="ru-RU" sz="2700">
              <a:cs typeface="Arial" charset="0"/>
            </a:endParaRPr>
          </a:p>
          <a:p>
            <a:pPr defTabSz="12192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ru-RU" sz="2700" b="1">
                <a:latin typeface="Calibri" pitchFamily="34" charset="0"/>
              </a:rPr>
              <a:t>«Кодвардс» </a:t>
            </a:r>
            <a:r>
              <a:rPr lang="ru-RU" sz="2700">
                <a:latin typeface="Calibri" pitchFamily="34" charset="0"/>
                <a:hlinkClick r:id="rId5"/>
              </a:rPr>
              <a:t>https://codewards.ru/shkolam</a:t>
            </a:r>
            <a:endParaRPr lang="ru-RU" sz="2700">
              <a:cs typeface="Arial" charset="0"/>
            </a:endParaRPr>
          </a:p>
          <a:p>
            <a:pPr defTabSz="12192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ru-RU" sz="2700">
                <a:latin typeface="Calibri" pitchFamily="34" charset="0"/>
              </a:rPr>
              <a:t>ООО </a:t>
            </a:r>
            <a:r>
              <a:rPr lang="ru-RU" sz="2700" b="1">
                <a:latin typeface="Calibri" pitchFamily="34" charset="0"/>
              </a:rPr>
              <a:t>«Центр электронного тестирования» </a:t>
            </a:r>
            <a:r>
              <a:rPr lang="ru-RU" sz="2700">
                <a:latin typeface="Calibri" pitchFamily="34" charset="0"/>
                <a:hlinkClick r:id="rId6"/>
              </a:rPr>
              <a:t>http://cetest.ru</a:t>
            </a:r>
            <a:r>
              <a:rPr lang="ru-RU" sz="2700">
                <a:latin typeface="Calibri" pitchFamily="34" charset="0"/>
              </a:rPr>
              <a:t> </a:t>
            </a:r>
            <a:endParaRPr lang="ru-RU" sz="2700">
              <a:cs typeface="Arial" charset="0"/>
            </a:endParaRPr>
          </a:p>
        </p:txBody>
      </p:sp>
      <p:sp>
        <p:nvSpPr>
          <p:cNvPr id="71683" name="TextBox 9"/>
          <p:cNvSpPr txBox="1">
            <a:spLocks noChangeArrowheads="1"/>
          </p:cNvSpPr>
          <p:nvPr/>
        </p:nvSpPr>
        <p:spPr bwMode="auto">
          <a:xfrm>
            <a:off x="11469688" y="363538"/>
            <a:ext cx="7096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5" name="Группа 5"/>
          <p:cNvGrpSpPr>
            <a:grpSpLocks/>
          </p:cNvGrpSpPr>
          <p:nvPr/>
        </p:nvGrpSpPr>
        <p:grpSpPr bwMode="auto">
          <a:xfrm>
            <a:off x="0" y="260350"/>
            <a:ext cx="12192000" cy="635000"/>
            <a:chOff x="0" y="253748"/>
            <a:chExt cx="9144000" cy="476527"/>
          </a:xfrm>
        </p:grpSpPr>
        <p:sp>
          <p:nvSpPr>
            <p:cNvPr id="72708" name="Прямоугольник 5"/>
            <p:cNvSpPr>
              <a:spLocks noChangeArrowheads="1"/>
            </p:cNvSpPr>
            <p:nvPr/>
          </p:nvSpPr>
          <p:spPr bwMode="auto">
            <a:xfrm>
              <a:off x="0" y="253748"/>
              <a:ext cx="9144000" cy="387326"/>
            </a:xfrm>
            <a:prstGeom prst="rect">
              <a:avLst/>
            </a:prstGeom>
            <a:solidFill>
              <a:srgbClr val="0095DB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defTabSz="1219200"/>
              <a:r>
                <a:rPr lang="ru-RU" sz="2100" b="1">
                  <a:solidFill>
                    <a:srgbClr val="FFFFFF"/>
                  </a:solidFill>
                  <a:latin typeface="Calibri" pitchFamily="34" charset="0"/>
                </a:rPr>
                <a:t>МЭШ. БИБЛИОТЕКА. НАВИГАЦИЯ ДЛЯ ПОИСКА МАТЕРИАЛА. НАЛИЧИЕ КОНСТРУКТОРА</a:t>
              </a:r>
            </a:p>
          </p:txBody>
        </p:sp>
        <p:sp>
          <p:nvSpPr>
            <p:cNvPr id="72709" name="Прямоугольник 6"/>
            <p:cNvSpPr>
              <a:spLocks noChangeArrowheads="1"/>
            </p:cNvSpPr>
            <p:nvPr/>
          </p:nvSpPr>
          <p:spPr bwMode="auto">
            <a:xfrm>
              <a:off x="0" y="639316"/>
              <a:ext cx="9144000" cy="90959"/>
            </a:xfrm>
            <a:prstGeom prst="rect">
              <a:avLst/>
            </a:prstGeom>
            <a:solidFill>
              <a:srgbClr val="2FB4E9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72706" name="TextBox 7"/>
          <p:cNvSpPr txBox="1">
            <a:spLocks noChangeArrowheads="1"/>
          </p:cNvSpPr>
          <p:nvPr/>
        </p:nvSpPr>
        <p:spPr bwMode="auto">
          <a:xfrm>
            <a:off x="11469688" y="363538"/>
            <a:ext cx="7096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270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1028700"/>
            <a:ext cx="11522075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Группа 5"/>
          <p:cNvGrpSpPr>
            <a:grpSpLocks/>
          </p:cNvGrpSpPr>
          <p:nvPr/>
        </p:nvGrpSpPr>
        <p:grpSpPr bwMode="auto">
          <a:xfrm>
            <a:off x="0" y="260350"/>
            <a:ext cx="12192000" cy="635000"/>
            <a:chOff x="0" y="253748"/>
            <a:chExt cx="9144000" cy="476527"/>
          </a:xfrm>
        </p:grpSpPr>
        <p:sp>
          <p:nvSpPr>
            <p:cNvPr id="73732" name="Прямоугольник 5"/>
            <p:cNvSpPr>
              <a:spLocks noChangeArrowheads="1"/>
            </p:cNvSpPr>
            <p:nvPr/>
          </p:nvSpPr>
          <p:spPr bwMode="auto">
            <a:xfrm>
              <a:off x="0" y="253748"/>
              <a:ext cx="9144000" cy="387326"/>
            </a:xfrm>
            <a:prstGeom prst="rect">
              <a:avLst/>
            </a:prstGeom>
            <a:solidFill>
              <a:srgbClr val="0095DB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defTabSz="1219200"/>
              <a:r>
                <a:rPr lang="ru-RU" sz="2100" b="1">
                  <a:solidFill>
                    <a:srgbClr val="FFFFFF"/>
                  </a:solidFill>
                  <a:latin typeface="Calibri" pitchFamily="34" charset="0"/>
                </a:rPr>
                <a:t>МЭШ. БИБЛИОТЕКА. КОНСТРУКТОР СЦЕНАРИЯ УРОКА</a:t>
              </a:r>
            </a:p>
          </p:txBody>
        </p:sp>
        <p:sp>
          <p:nvSpPr>
            <p:cNvPr id="73733" name="Прямоугольник 6"/>
            <p:cNvSpPr>
              <a:spLocks noChangeArrowheads="1"/>
            </p:cNvSpPr>
            <p:nvPr/>
          </p:nvSpPr>
          <p:spPr bwMode="auto">
            <a:xfrm>
              <a:off x="0" y="639316"/>
              <a:ext cx="9144000" cy="90959"/>
            </a:xfrm>
            <a:prstGeom prst="rect">
              <a:avLst/>
            </a:prstGeom>
            <a:solidFill>
              <a:srgbClr val="2FB4E9"/>
            </a:solidFill>
            <a:ln w="25400" algn="ctr">
              <a:noFill/>
              <a:miter lim="800000"/>
              <a:headEnd/>
              <a:tailEnd/>
            </a:ln>
          </p:spPr>
          <p:txBody>
            <a:bodyPr lIns="121917" tIns="60958" rIns="121917" bIns="60958" anchor="ctr"/>
            <a:lstStyle/>
            <a:p>
              <a:pPr algn="ctr" defTabSz="1219200"/>
              <a:endParaRPr lang="ru-RU" sz="17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73730" name="TextBox 7"/>
          <p:cNvSpPr txBox="1">
            <a:spLocks noChangeArrowheads="1"/>
          </p:cNvSpPr>
          <p:nvPr/>
        </p:nvSpPr>
        <p:spPr bwMode="auto">
          <a:xfrm>
            <a:off x="11469688" y="363538"/>
            <a:ext cx="70961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defTabSz="1219200"/>
            <a:endParaRPr lang="ru-RU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39713" y="1585913"/>
            <a:ext cx="11753850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>
            <a:spAutoFit/>
          </a:bodyPr>
          <a:lstStyle/>
          <a:p>
            <a:pPr algn="just" defTabSz="1219200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Конструктор для составления урока</a:t>
            </a:r>
            <a:r>
              <a:rPr lang="ru-RU" sz="3200" b="1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–</a:t>
            </a:r>
          </a:p>
          <a:p>
            <a:pPr algn="just" defTabSz="1219200">
              <a:defRPr/>
            </a:pPr>
            <a:r>
              <a:rPr lang="ru-RU" sz="32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программный инструмент для учителя, обеспечивающий возможность подбора обучающих материалов к уроку для их последующей демонстрации в ходе урока.</a:t>
            </a:r>
          </a:p>
          <a:p>
            <a:pPr algn="just" defTabSz="1219200">
              <a:defRPr/>
            </a:pPr>
            <a:endParaRPr lang="ru-RU" sz="3200">
              <a:solidFill>
                <a:srgbClr val="25406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just" defTabSz="1219200">
              <a:defRPr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Материалы для каждого этапа урока можно выбирать:</a:t>
            </a:r>
          </a:p>
          <a:p>
            <a:pPr algn="just" defTabSz="1219200">
              <a:buFontTx/>
              <a:buChar char="-"/>
              <a:defRPr/>
            </a:pPr>
            <a:r>
              <a:rPr lang="ru-RU" sz="32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из имеющихся материалов Библиотеки ЭОР;</a:t>
            </a:r>
          </a:p>
          <a:p>
            <a:pPr algn="just" defTabSz="1219200">
              <a:buFontTx/>
              <a:buChar char="-"/>
              <a:defRPr/>
            </a:pPr>
            <a:r>
              <a:rPr lang="ru-RU" sz="3200">
                <a:solidFill>
                  <a:srgbClr val="25406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из собственных материалов, предварительно загруженных в «кабинет учителя»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"/>
          <p:cNvSpPr/>
          <p:nvPr/>
        </p:nvSpPr>
        <p:spPr>
          <a:xfrm>
            <a:off x="0" y="338138"/>
            <a:ext cx="12192000" cy="517525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9" name="CustomShape 2"/>
          <p:cNvSpPr/>
          <p:nvPr/>
        </p:nvSpPr>
        <p:spPr>
          <a:xfrm>
            <a:off x="0" y="855663"/>
            <a:ext cx="12192000" cy="120650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0" name="CustomShape 3"/>
          <p:cNvSpPr/>
          <p:nvPr/>
        </p:nvSpPr>
        <p:spPr>
          <a:xfrm>
            <a:off x="7938" y="6738938"/>
            <a:ext cx="12192000" cy="120650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756" name="CustomShape 4"/>
          <p:cNvSpPr>
            <a:spLocks noChangeArrowheads="1"/>
          </p:cNvSpPr>
          <p:nvPr/>
        </p:nvSpPr>
        <p:spPr bwMode="auto">
          <a:xfrm>
            <a:off x="0" y="355600"/>
            <a:ext cx="1217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defTabSz="1219200"/>
            <a:r>
              <a:rPr lang="ru-RU" sz="2400" b="1">
                <a:solidFill>
                  <a:srgbClr val="FFFFFF"/>
                </a:solidFill>
                <a:latin typeface="Calibri" pitchFamily="34" charset="0"/>
              </a:rPr>
              <a:t>МЭШ. ТРЕБОВАНИЯ К СЦЕНАРИЮ УРОКА</a:t>
            </a:r>
            <a:endParaRPr lang="ru-RU" sz="2400"/>
          </a:p>
        </p:txBody>
      </p:sp>
      <p:sp>
        <p:nvSpPr>
          <p:cNvPr id="74757" name="CustomShape 5"/>
          <p:cNvSpPr>
            <a:spLocks noChangeArrowheads="1"/>
          </p:cNvSpPr>
          <p:nvPr/>
        </p:nvSpPr>
        <p:spPr bwMode="auto">
          <a:xfrm>
            <a:off x="11469688" y="361950"/>
            <a:ext cx="70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defTabSz="1219200"/>
            <a:endParaRPr lang="ru-RU" sz="2400"/>
          </a:p>
        </p:txBody>
      </p:sp>
      <p:sp>
        <p:nvSpPr>
          <p:cNvPr id="616" name="CustomShape 8"/>
          <p:cNvSpPr/>
          <p:nvPr/>
        </p:nvSpPr>
        <p:spPr>
          <a:xfrm>
            <a:off x="0" y="852488"/>
            <a:ext cx="12192000" cy="120650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7" name="CustomShape 9"/>
          <p:cNvSpPr/>
          <p:nvPr/>
        </p:nvSpPr>
        <p:spPr>
          <a:xfrm>
            <a:off x="0" y="6738938"/>
            <a:ext cx="12192000" cy="120650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760" name="CustomShape 10"/>
          <p:cNvSpPr>
            <a:spLocks noChangeArrowheads="1"/>
          </p:cNvSpPr>
          <p:nvPr/>
        </p:nvSpPr>
        <p:spPr bwMode="auto">
          <a:xfrm>
            <a:off x="6761163" y="5924550"/>
            <a:ext cx="5229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algn="ctr" defTabSz="1219200"/>
            <a:r>
              <a:rPr lang="ru-RU" sz="4400" b="1">
                <a:solidFill>
                  <a:srgbClr val="FFFFFF"/>
                </a:solidFill>
                <a:latin typeface="Calibri" pitchFamily="34" charset="0"/>
              </a:rPr>
              <a:t>6</a:t>
            </a:r>
            <a:endParaRPr lang="ru-RU" sz="4400"/>
          </a:p>
        </p:txBody>
      </p:sp>
      <p:sp>
        <p:nvSpPr>
          <p:cNvPr id="619" name="CustomShape 11"/>
          <p:cNvSpPr/>
          <p:nvPr/>
        </p:nvSpPr>
        <p:spPr>
          <a:xfrm>
            <a:off x="166688" y="1027113"/>
            <a:ext cx="11626850" cy="4975225"/>
          </a:xfrm>
          <a:prstGeom prst="roundRect">
            <a:avLst>
              <a:gd name="adj" fmla="val 3687"/>
            </a:avLst>
          </a:prstGeom>
          <a:solidFill>
            <a:schemeClr val="bg1"/>
          </a:solidFill>
          <a:ln w="2556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762" name="CustomShape 12"/>
          <p:cNvSpPr>
            <a:spLocks noChangeArrowheads="1"/>
          </p:cNvSpPr>
          <p:nvPr/>
        </p:nvSpPr>
        <p:spPr bwMode="auto">
          <a:xfrm>
            <a:off x="1052513" y="1077913"/>
            <a:ext cx="10326687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algn="just" defTabSz="1219200"/>
            <a:r>
              <a:rPr lang="ru-RU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Видеоматериалы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/>
          </a:p>
        </p:txBody>
      </p:sp>
      <p:sp>
        <p:nvSpPr>
          <p:cNvPr id="74763" name="CustomShape 13"/>
          <p:cNvSpPr>
            <a:spLocks noChangeArrowheads="1"/>
          </p:cNvSpPr>
          <p:nvPr/>
        </p:nvSpPr>
        <p:spPr bwMode="auto">
          <a:xfrm>
            <a:off x="1066800" y="1809750"/>
            <a:ext cx="9964738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algn="just" defTabSz="1219200"/>
            <a:r>
              <a:rPr lang="ru-RU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Текстовые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материалы</a:t>
            </a:r>
            <a:r>
              <a:rPr lang="ru-RU" sz="2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ru-RU" sz="2800"/>
          </a:p>
        </p:txBody>
      </p:sp>
      <p:sp>
        <p:nvSpPr>
          <p:cNvPr id="74764" name="CustomShape 14"/>
          <p:cNvSpPr>
            <a:spLocks noChangeArrowheads="1"/>
          </p:cNvSpPr>
          <p:nvPr/>
        </p:nvSpPr>
        <p:spPr bwMode="auto">
          <a:xfrm>
            <a:off x="1066800" y="3214688"/>
            <a:ext cx="9828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algn="just" defTabSz="1219200"/>
            <a:r>
              <a:rPr lang="ru-RU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Тестовые задания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/>
          </a:p>
        </p:txBody>
      </p:sp>
      <p:sp>
        <p:nvSpPr>
          <p:cNvPr id="74765" name="CustomShape 15"/>
          <p:cNvSpPr>
            <a:spLocks noChangeArrowheads="1"/>
          </p:cNvSpPr>
          <p:nvPr/>
        </p:nvSpPr>
        <p:spPr bwMode="auto">
          <a:xfrm>
            <a:off x="1066800" y="3948113"/>
            <a:ext cx="10661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algn="just" defTabSz="1219200"/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Задания по форме, аналогичные </a:t>
            </a:r>
            <a:r>
              <a:rPr lang="ru-RU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международным исследованиям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/>
          </a:p>
        </p:txBody>
      </p:sp>
      <p:pic>
        <p:nvPicPr>
          <p:cNvPr id="74766" name="Рисунок 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066800"/>
            <a:ext cx="5794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7" name="Рисунок 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763713"/>
            <a:ext cx="6334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8" name="Рисунок 7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" y="2501900"/>
            <a:ext cx="579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9" name="Рисунок 7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50" y="3219450"/>
            <a:ext cx="57785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70" name="Рисунок 7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963" y="3954463"/>
            <a:ext cx="57785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71" name="CustomShape 16"/>
          <p:cNvSpPr>
            <a:spLocks noChangeArrowheads="1"/>
          </p:cNvSpPr>
          <p:nvPr/>
        </p:nvSpPr>
        <p:spPr bwMode="auto">
          <a:xfrm>
            <a:off x="1066800" y="2501900"/>
            <a:ext cx="10098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algn="just" defTabSz="1219200"/>
            <a:r>
              <a:rPr lang="ru-RU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Интерактивные элементы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/>
          </a:p>
        </p:txBody>
      </p:sp>
      <p:sp>
        <p:nvSpPr>
          <p:cNvPr id="74772" name="CustomShape 17"/>
          <p:cNvSpPr>
            <a:spLocks noChangeArrowheads="1"/>
          </p:cNvSpPr>
          <p:nvPr/>
        </p:nvSpPr>
        <p:spPr bwMode="auto">
          <a:xfrm>
            <a:off x="1052513" y="5360988"/>
            <a:ext cx="10372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algn="just" defTabSz="1219200"/>
            <a:r>
              <a:rPr lang="ru-RU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Межпредметная интеграция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/>
          </a:p>
        </p:txBody>
      </p:sp>
      <p:sp>
        <p:nvSpPr>
          <p:cNvPr id="631" name="CustomShape 18"/>
          <p:cNvSpPr/>
          <p:nvPr/>
        </p:nvSpPr>
        <p:spPr>
          <a:xfrm>
            <a:off x="361950" y="4687888"/>
            <a:ext cx="573088" cy="485775"/>
          </a:xfrm>
          <a:prstGeom prst="ellipse">
            <a:avLst/>
          </a:prstGeom>
          <a:noFill/>
          <a:ln w="3168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4774" name="Рисунок 8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5438" y="4465638"/>
            <a:ext cx="7270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75" name="CustomShape 19"/>
          <p:cNvSpPr>
            <a:spLocks noChangeArrowheads="1"/>
          </p:cNvSpPr>
          <p:nvPr/>
        </p:nvSpPr>
        <p:spPr bwMode="auto">
          <a:xfrm>
            <a:off x="1052513" y="4675188"/>
            <a:ext cx="10633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8" tIns="44999" rIns="89998" bIns="44999"/>
          <a:lstStyle/>
          <a:p>
            <a:pPr algn="just" defTabSz="1219200"/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Задания в </a:t>
            </a:r>
            <a:r>
              <a:rPr lang="ru-RU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формате ОГЭ, ЕГЭ, ВПР</a:t>
            </a:r>
            <a:r>
              <a:rPr lang="ru-RU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/>
          </a:p>
        </p:txBody>
      </p:sp>
      <p:sp>
        <p:nvSpPr>
          <p:cNvPr id="634" name="CustomShape 20"/>
          <p:cNvSpPr/>
          <p:nvPr/>
        </p:nvSpPr>
        <p:spPr>
          <a:xfrm>
            <a:off x="360363" y="5389563"/>
            <a:ext cx="571500" cy="484187"/>
          </a:xfrm>
          <a:prstGeom prst="ellipse">
            <a:avLst/>
          </a:prstGeom>
          <a:noFill/>
          <a:ln w="3168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4777" name="Рисунок 8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263" y="5380038"/>
            <a:ext cx="428625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2693988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rgbClr val="0000FF"/>
                </a:solidFill>
              </a:rPr>
              <a:t>Я все знаю</a:t>
            </a:r>
            <a:r>
              <a:rPr lang="en-US" sz="3200" smtClean="0">
                <a:solidFill>
                  <a:srgbClr val="0000FF"/>
                </a:solidFill>
              </a:rPr>
              <a:t> </a:t>
            </a:r>
            <a:r>
              <a:rPr lang="ru-RU" sz="3200" smtClean="0">
                <a:solidFill>
                  <a:srgbClr val="0000FF"/>
                </a:solidFill>
              </a:rPr>
              <a:t>-</a:t>
            </a:r>
            <a:r>
              <a:rPr lang="en-US" sz="3200" smtClean="0">
                <a:solidFill>
                  <a:srgbClr val="0000FF"/>
                </a:solidFill>
              </a:rPr>
              <a:t> </a:t>
            </a:r>
            <a:r>
              <a:rPr lang="ru-RU" sz="3200" smtClean="0">
                <a:solidFill>
                  <a:srgbClr val="0000FF"/>
                </a:solidFill>
              </a:rPr>
              <a:t>делай как я</a:t>
            </a:r>
            <a:r>
              <a:rPr lang="ru-RU" sz="3200" smtClean="0">
                <a:solidFill>
                  <a:schemeClr val="tx1"/>
                </a:solidFill>
              </a:rPr>
              <a:t> - </a:t>
            </a:r>
            <a:r>
              <a:rPr lang="ru-RU" sz="3200" i="1" smtClean="0">
                <a:solidFill>
                  <a:schemeClr val="tx1"/>
                </a:solidFill>
              </a:rPr>
              <a:t>старая парадигма. </a:t>
            </a:r>
            <a:r>
              <a:rPr lang="ru-RU" sz="3200" smtClean="0">
                <a:solidFill>
                  <a:schemeClr val="tx1"/>
                </a:solidFill>
              </a:rPr>
              <a:t/>
            </a:r>
            <a:br>
              <a:rPr lang="ru-RU" sz="3200" smtClean="0">
                <a:solidFill>
                  <a:schemeClr val="tx1"/>
                </a:solidFill>
              </a:rPr>
            </a:br>
            <a:r>
              <a:rPr lang="ru-RU" sz="3200" smtClean="0">
                <a:solidFill>
                  <a:schemeClr val="tx1"/>
                </a:solidFill>
              </a:rPr>
              <a:t/>
            </a:r>
            <a:br>
              <a:rPr lang="ru-RU" sz="3200" smtClean="0">
                <a:solidFill>
                  <a:schemeClr val="tx1"/>
                </a:solidFill>
              </a:rPr>
            </a:br>
            <a:r>
              <a:rPr lang="ru-RU" sz="3200" smtClean="0">
                <a:solidFill>
                  <a:schemeClr val="tx1"/>
                </a:solidFill>
              </a:rPr>
              <a:t/>
            </a:r>
            <a:br>
              <a:rPr lang="ru-RU" sz="3200" smtClean="0">
                <a:solidFill>
                  <a:schemeClr val="tx1"/>
                </a:solidFill>
              </a:rPr>
            </a:br>
            <a:r>
              <a:rPr lang="ru-RU" sz="3200" i="1" smtClean="0">
                <a:solidFill>
                  <a:schemeClr val="accent2"/>
                </a:solidFill>
              </a:rPr>
              <a:t>Я помогу тебе сделать самому</a:t>
            </a:r>
            <a:r>
              <a:rPr lang="ru-RU" sz="3200" smtClean="0">
                <a:solidFill>
                  <a:schemeClr val="tx1"/>
                </a:solidFill>
              </a:rPr>
              <a:t> – </a:t>
            </a:r>
            <a:r>
              <a:rPr lang="ru-RU" sz="3200" i="1" smtClean="0">
                <a:solidFill>
                  <a:schemeClr val="tx1"/>
                </a:solidFill>
              </a:rPr>
              <a:t>новая парадигма учителя.</a:t>
            </a:r>
            <a:endParaRPr lang="ru-RU" sz="3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7826" name="Rectangle 3"/>
          <p:cNvSpPr>
            <a:spLocks noGrp="1"/>
          </p:cNvSpPr>
          <p:nvPr>
            <p:ph type="body" sz="half" idx="1"/>
          </p:nvPr>
        </p:nvSpPr>
        <p:spPr>
          <a:xfrm>
            <a:off x="449263" y="269875"/>
            <a:ext cx="11377612" cy="1798638"/>
          </a:xfrm>
          <a:solidFill>
            <a:srgbClr val="FEF6D6"/>
          </a:solidFill>
        </p:spPr>
        <p:txBody>
          <a:bodyPr/>
          <a:lstStyle/>
          <a:p>
            <a:r>
              <a:rPr lang="ru-RU" smtClean="0"/>
              <a:t>На базе «Московской электронной школы» планируется развитие проекта «Российская электронная школа». Идея заключается в том, чтобы лучшие учителя страны создали электронные учебные материалы, которыми будут пользоваться педагоги и школьники. Благодаря доступным онлайн-курсам роль учителя снижается, а ученик становится более независимым.</a:t>
            </a:r>
          </a:p>
        </p:txBody>
      </p:sp>
      <p:pic>
        <p:nvPicPr>
          <p:cNvPr id="77827" name="Picture 6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1963" y="1581150"/>
            <a:ext cx="11318875" cy="51562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0000FF"/>
                </a:solidFill>
              </a:rPr>
              <a:t>Плюсы цифровизации в образовании:</a:t>
            </a:r>
          </a:p>
        </p:txBody>
      </p:sp>
      <p:pic>
        <p:nvPicPr>
          <p:cNvPr id="788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60525" y="1598613"/>
            <a:ext cx="6516688" cy="444341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3" y="333375"/>
            <a:ext cx="120396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9510712" cy="38274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2800" smtClean="0">
                <a:solidFill>
                  <a:schemeClr val="tx1"/>
                </a:solidFill>
              </a:rPr>
              <a:t> </a:t>
            </a:r>
            <a:r>
              <a:rPr lang="ru-RU" sz="2800" smtClean="0">
                <a:solidFill>
                  <a:schemeClr val="tx1"/>
                </a:solidFill>
              </a:rPr>
              <a:t>развитие онлайн-обучения;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онлайн-курсы МООС;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 новые технологии способны увлечь школьников сильнее, чем просто лекция или рассказ;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оснащение ОУ качественным программным обеспечением, например, информационными системами, позволяющими получать доступ к образовательным ресурсам, результатам современных научных исследований и разработок, электронным научным библиотекам на различных языках мира.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6383338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tx1"/>
                </a:solidFill>
              </a:rPr>
              <a:t>- </a:t>
            </a:r>
            <a:r>
              <a:rPr lang="ru-RU" sz="2500" smtClean="0">
                <a:solidFill>
                  <a:schemeClr val="tx1"/>
                </a:solidFill>
              </a:rPr>
              <a:t>цифровой класс будущего оснащен смартфонами, виртуальными очками, специальным ПО и образовательным </a:t>
            </a:r>
            <a:r>
              <a:rPr lang="en-US" sz="2500" smtClean="0">
                <a:solidFill>
                  <a:schemeClr val="tx1"/>
                </a:solidFill>
              </a:rPr>
              <a:t>VR </a:t>
            </a:r>
            <a:r>
              <a:rPr lang="ru-RU" sz="2500" smtClean="0">
                <a:solidFill>
                  <a:schemeClr val="tx1"/>
                </a:solidFill>
              </a:rPr>
              <a:t>контентом;</a:t>
            </a:r>
            <a:br>
              <a:rPr lang="ru-RU" sz="2500" smtClean="0">
                <a:solidFill>
                  <a:schemeClr val="tx1"/>
                </a:solidFill>
              </a:rPr>
            </a:br>
            <a:r>
              <a:rPr lang="ru-RU" sz="2500" smtClean="0">
                <a:solidFill>
                  <a:schemeClr val="tx1"/>
                </a:solidFill>
              </a:rPr>
              <a:t>- креативность учебного процесса растет;</a:t>
            </a:r>
            <a:br>
              <a:rPr lang="ru-RU" sz="2500" smtClean="0">
                <a:solidFill>
                  <a:schemeClr val="tx1"/>
                </a:solidFill>
              </a:rPr>
            </a:br>
            <a:r>
              <a:rPr lang="ru-RU" sz="2500" smtClean="0">
                <a:solidFill>
                  <a:schemeClr val="tx1"/>
                </a:solidFill>
              </a:rPr>
              <a:t>- применение полученных компетенций в условиях стремительно развивающегося цифрового мира;</a:t>
            </a:r>
            <a:br>
              <a:rPr lang="ru-RU" sz="2500" smtClean="0">
                <a:solidFill>
                  <a:schemeClr val="tx1"/>
                </a:solidFill>
              </a:rPr>
            </a:br>
            <a:r>
              <a:rPr lang="ru-RU" sz="2500" smtClean="0">
                <a:solidFill>
                  <a:schemeClr val="tx1"/>
                </a:solidFill>
              </a:rPr>
              <a:t>- появляются новые возможности для обучения;</a:t>
            </a:r>
            <a:br>
              <a:rPr lang="ru-RU" sz="2500" smtClean="0">
                <a:solidFill>
                  <a:schemeClr val="tx1"/>
                </a:solidFill>
              </a:rPr>
            </a:br>
            <a:r>
              <a:rPr lang="ru-RU" sz="2500" smtClean="0">
                <a:solidFill>
                  <a:schemeClr val="tx1"/>
                </a:solidFill>
              </a:rPr>
              <a:t>- технологии позволяют больше экспериментировать            с методикой преподавания предметов и получать мгновенную обратную связь;</a:t>
            </a:r>
            <a:br>
              <a:rPr lang="ru-RU" sz="2500" smtClean="0">
                <a:solidFill>
                  <a:schemeClr val="tx1"/>
                </a:solidFill>
              </a:rPr>
            </a:br>
            <a:r>
              <a:rPr lang="ru-RU" sz="2500" smtClean="0">
                <a:solidFill>
                  <a:schemeClr val="tx1"/>
                </a:solidFill>
              </a:rPr>
              <a:t>- активное вовлечение учащихся в учебный процесс;</a:t>
            </a:r>
            <a:br>
              <a:rPr lang="ru-RU" sz="2500" smtClean="0">
                <a:solidFill>
                  <a:schemeClr val="tx1"/>
                </a:solidFill>
              </a:rPr>
            </a:br>
            <a:r>
              <a:rPr lang="ru-RU" sz="2500" smtClean="0">
                <a:solidFill>
                  <a:schemeClr val="tx1"/>
                </a:solidFill>
              </a:rPr>
              <a:t>- множество ресурсов для организации продуктивной учебной деятельности учащихся;</a:t>
            </a:r>
            <a:br>
              <a:rPr lang="ru-RU" sz="2500" smtClean="0">
                <a:solidFill>
                  <a:schemeClr val="tx1"/>
                </a:solidFill>
              </a:rPr>
            </a:br>
            <a:r>
              <a:rPr lang="ru-RU" sz="2500" smtClean="0">
                <a:solidFill>
                  <a:schemeClr val="tx1"/>
                </a:solidFill>
              </a:rPr>
              <a:t>- технологии помогут автоматизировать или упростить выполнение ряда утомительных обязанностей;</a:t>
            </a:r>
            <a:br>
              <a:rPr lang="ru-RU" sz="2500" smtClean="0">
                <a:solidFill>
                  <a:schemeClr val="tx1"/>
                </a:solidFill>
              </a:rPr>
            </a:br>
            <a:endParaRPr lang="ru-RU" sz="25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/>
          <a:lstStyle/>
          <a:p>
            <a:pPr eaLnBrk="1" hangingPunct="1"/>
            <a:r>
              <a:rPr lang="ru-RU" sz="3200" smtClean="0">
                <a:solidFill>
                  <a:schemeClr val="tx1"/>
                </a:solidFill>
              </a:rPr>
              <a:t>- </a:t>
            </a:r>
            <a:r>
              <a:rPr lang="ru-RU" sz="2800" smtClean="0">
                <a:solidFill>
                  <a:schemeClr val="tx1"/>
                </a:solidFill>
              </a:rPr>
              <a:t>мгновенный доступ к нужной информации и воспитание важных навыков по работе с разными информационными источниками;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жизненный навык и важный вид грамотности состоит в умении использовать цифровые технологии.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/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/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400" b="1" i="1" smtClean="0">
                <a:solidFill>
                  <a:srgbClr val="DE8E18"/>
                </a:solidFill>
              </a:rPr>
              <a:t>Не рассуждая, скажем, чрезвычайно строго</a:t>
            </a:r>
            <a:br>
              <a:rPr lang="ru-RU" sz="2400" b="1" i="1" smtClean="0">
                <a:solidFill>
                  <a:srgbClr val="DE8E18"/>
                </a:solidFill>
              </a:rPr>
            </a:br>
            <a:r>
              <a:rPr lang="ru-RU" sz="2400" b="1" i="1" smtClean="0">
                <a:solidFill>
                  <a:srgbClr val="DE8E18"/>
                </a:solidFill>
              </a:rPr>
              <a:t>Одно б хотелось здесь бесспорно уяснить-</a:t>
            </a:r>
            <a:br>
              <a:rPr lang="ru-RU" sz="2400" b="1" i="1" smtClean="0">
                <a:solidFill>
                  <a:srgbClr val="DE8E18"/>
                </a:solidFill>
              </a:rPr>
            </a:br>
            <a:r>
              <a:rPr lang="ru-RU" sz="2400" b="1" i="1" smtClean="0">
                <a:solidFill>
                  <a:srgbClr val="DE8E18"/>
                </a:solidFill>
              </a:rPr>
              <a:t>- Возможно ль интеллект и личность педагога</a:t>
            </a:r>
            <a:br>
              <a:rPr lang="ru-RU" sz="2400" b="1" i="1" smtClean="0">
                <a:solidFill>
                  <a:srgbClr val="DE8E18"/>
                </a:solidFill>
              </a:rPr>
            </a:br>
            <a:r>
              <a:rPr lang="ru-RU" sz="2400" b="1" i="1" smtClean="0">
                <a:solidFill>
                  <a:srgbClr val="DE8E18"/>
                </a:solidFill>
              </a:rPr>
              <a:t>Доской…Пусть даже электронной заменить?..</a:t>
            </a:r>
            <a:endParaRPr lang="ru-RU" sz="2800" b="1" i="1" smtClean="0">
              <a:solidFill>
                <a:srgbClr val="DE8E18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Заголовок 2"/>
          <p:cNvSpPr>
            <a:spLocks noGrp="1"/>
          </p:cNvSpPr>
          <p:nvPr>
            <p:ph type="title"/>
          </p:nvPr>
        </p:nvSpPr>
        <p:spPr>
          <a:xfrm>
            <a:off x="309563" y="0"/>
            <a:ext cx="8964612" cy="19304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B747D"/>
                </a:solidFill>
              </a:rPr>
              <a:t>«Непроверенные технологии» -</a:t>
            </a:r>
            <a:br>
              <a:rPr lang="ru-RU" b="1" smtClean="0">
                <a:solidFill>
                  <a:srgbClr val="6B747D"/>
                </a:solidFill>
              </a:rPr>
            </a:br>
            <a:r>
              <a:rPr lang="ru-RU" b="1" smtClean="0">
                <a:solidFill>
                  <a:srgbClr val="6B747D"/>
                </a:solidFill>
              </a:rPr>
              <a:t>минусы цифровизации</a:t>
            </a:r>
          </a:p>
        </p:txBody>
      </p:sp>
      <p:pic>
        <p:nvPicPr>
          <p:cNvPr id="82946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0175" y="2327275"/>
            <a:ext cx="5821363" cy="3881438"/>
          </a:xfrm>
        </p:spPr>
      </p:pic>
      <p:pic>
        <p:nvPicPr>
          <p:cNvPr id="82947" name="Picture 4" descr="цифровая-школа1-799x4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1713" y="876300"/>
            <a:ext cx="596265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3971" name="Picture 4" descr="eHgMu_bPb0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196850"/>
            <a:ext cx="10977563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Заголовок 1"/>
          <p:cNvSpPr>
            <a:spLocks noGrp="1"/>
          </p:cNvSpPr>
          <p:nvPr>
            <p:ph type="title"/>
          </p:nvPr>
        </p:nvSpPr>
        <p:spPr>
          <a:xfrm>
            <a:off x="677863" y="292100"/>
            <a:ext cx="10372725" cy="16383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tx1"/>
                </a:solidFill>
              </a:rPr>
              <a:t>- Цифровые технологии отвлекают от учебного процесса;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отрицательное влияние на развитие коммуникативных навыков учащихся и социальное взаимодействие;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обман и уклонение от выполнения заданий;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нет равного доступа к ресурсам;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качество источников в сети Интернет, информационный шум, мусор;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информационные продукты, «напичканные» разными видами информации и ненужной рекламы;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учебный диалог компьютера и ученика ограничен;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социальное напряжение у педагогов и среди родительского сообщества;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>
          <a:xfrm>
            <a:off x="388938" y="609600"/>
            <a:ext cx="11461750" cy="13208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tx1"/>
                </a:solidFill>
              </a:rPr>
              <a:t>- </a:t>
            </a:r>
            <a:r>
              <a:rPr lang="ru-RU" sz="2800" smtClean="0">
                <a:solidFill>
                  <a:schemeClr val="tx1"/>
                </a:solidFill>
              </a:rPr>
              <a:t>массовое обучение на дому;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расслоение учебных заведений по материально-техническому обеспечению;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использование электронных средств небезопасно для здоровья детей;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утрата навыка письма, способностей к творчеству (</a:t>
            </a:r>
            <a:r>
              <a:rPr lang="ru-RU" sz="2400" i="1" smtClean="0">
                <a:solidFill>
                  <a:schemeClr val="tx1"/>
                </a:solidFill>
              </a:rPr>
              <a:t>как сейчас происходит в школах Финляндии – полный отказ от письма от руки, навязывание клавиатурного письма</a:t>
            </a:r>
            <a:r>
              <a:rPr lang="ru-RU" sz="2800" smtClean="0">
                <a:solidFill>
                  <a:schemeClr val="tx1"/>
                </a:solidFill>
              </a:rPr>
              <a:t>);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экранная детская зависимость (тоже самое, что и прием наркотических средств);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цифровое слабоумие;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электромагнитное излучение;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проблемы с речевым развитием, со зрением;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компьютерная, игровая зависимость;</a:t>
            </a:r>
            <a:br>
              <a:rPr lang="ru-RU" sz="2800" smtClean="0">
                <a:solidFill>
                  <a:schemeClr val="tx1"/>
                </a:solidFill>
              </a:rPr>
            </a:br>
            <a:endParaRPr lang="ru-RU" sz="28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Заголовок 1"/>
          <p:cNvSpPr>
            <a:spLocks noGrp="1"/>
          </p:cNvSpPr>
          <p:nvPr>
            <p:ph type="title"/>
          </p:nvPr>
        </p:nvSpPr>
        <p:spPr>
          <a:xfrm>
            <a:off x="0" y="609600"/>
            <a:ext cx="10547350" cy="13208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sz="2400" smtClean="0">
                <a:solidFill>
                  <a:schemeClr val="tx1"/>
                </a:solidFill>
              </a:rPr>
              <a:t> </a:t>
            </a:r>
            <a:r>
              <a:rPr lang="ru-RU" sz="2800" smtClean="0">
                <a:solidFill>
                  <a:schemeClr val="tx1"/>
                </a:solidFill>
              </a:rPr>
              <a:t>разница между чтением с бумаги и с экрана;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электронное досье на каждого ребенка и контроль за семьями;</a:t>
            </a:r>
            <a:r>
              <a:rPr lang="ru-RU" sz="3200" smtClean="0">
                <a:solidFill>
                  <a:schemeClr val="tx1"/>
                </a:solidFill>
              </a:rPr>
              <a:t> </a:t>
            </a:r>
            <a:br>
              <a:rPr lang="ru-RU" sz="32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чипизация;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отсутствие у учителей тех навыков общения в цифровом мире, которые уже имеются у учащихся;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люди с клиповым мышлением хорошо следуют инструкциям, но теряют возможность освоения большого объема связного сложного материала;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отсутствие программного обеспечения;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загруженность учителей всевозможными отчетами, в том числе в электронной форме;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>- низкий уровень мотивации, самоорганизации и рефлексии школьников.</a:t>
            </a:r>
            <a:br>
              <a:rPr lang="ru-RU" sz="2800" smtClean="0">
                <a:solidFill>
                  <a:schemeClr val="tx1"/>
                </a:solidFill>
              </a:rPr>
            </a:br>
            <a:r>
              <a:rPr lang="ru-RU" sz="2800" smtClean="0">
                <a:solidFill>
                  <a:schemeClr val="tx1"/>
                </a:solidFill>
              </a:rPr>
              <a:t/>
            </a:r>
            <a:br>
              <a:rPr lang="ru-RU" sz="2800" smtClean="0">
                <a:solidFill>
                  <a:schemeClr val="tx1"/>
                </a:solidFill>
              </a:rPr>
            </a:br>
            <a:endParaRPr lang="ru-RU" sz="28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8066" name="Rectangle 3"/>
          <p:cNvSpPr>
            <a:spLocks noGrp="1"/>
          </p:cNvSpPr>
          <p:nvPr>
            <p:ph type="body" idx="1"/>
          </p:nvPr>
        </p:nvSpPr>
        <p:spPr>
          <a:xfrm>
            <a:off x="677863" y="568325"/>
            <a:ext cx="9617075" cy="5473700"/>
          </a:xfrm>
        </p:spPr>
        <p:txBody>
          <a:bodyPr/>
          <a:lstStyle/>
          <a:p>
            <a:r>
              <a:rPr lang="ru-RU" sz="3200" b="1" smtClean="0">
                <a:solidFill>
                  <a:srgbClr val="CC00CC"/>
                </a:solidFill>
              </a:rPr>
              <a:t>ПРИМЕР:</a:t>
            </a:r>
            <a:r>
              <a:rPr lang="ru-RU" sz="2400" smtClean="0"/>
              <a:t> Аналитики The Wall Street Journal после изучения итогов работы 400 виртуальных «цифровых» школ в США в 2017 году сообщили, что </a:t>
            </a:r>
            <a:r>
              <a:rPr lang="ru-RU" sz="2400" b="1" smtClean="0">
                <a:solidFill>
                  <a:srgbClr val="FC5256"/>
                </a:solidFill>
              </a:rPr>
              <a:t>80 % обучающихся в «цифровых школах» имеют низкие показатели успеваемости</a:t>
            </a:r>
            <a:r>
              <a:rPr lang="ru-RU" sz="2400" smtClean="0"/>
              <a:t>. </a:t>
            </a:r>
          </a:p>
          <a:p>
            <a:r>
              <a:rPr lang="ru-RU" sz="2400" smtClean="0"/>
              <a:t>Зарубежные и отечественные исследования ученых в области образования выявили, что материал, прочитанный с бумажной книги, усваивается и запоминается лучше, чем с книги электронной.</a:t>
            </a:r>
          </a:p>
          <a:p>
            <a:r>
              <a:rPr lang="ru-RU" sz="2400" smtClean="0">
                <a:solidFill>
                  <a:srgbClr val="FC5256"/>
                </a:solidFill>
              </a:rPr>
              <a:t>Ученик является</a:t>
            </a:r>
            <a:r>
              <a:rPr lang="ru-RU" sz="2400" smtClean="0"/>
              <a:t> </a:t>
            </a:r>
            <a:r>
              <a:rPr lang="ru-RU" sz="2400" b="1" smtClean="0">
                <a:solidFill>
                  <a:srgbClr val="CC0066"/>
                </a:solidFill>
              </a:rPr>
              <a:t>формирующейся личностью</a:t>
            </a:r>
            <a:r>
              <a:rPr lang="ru-RU" sz="2400" smtClean="0"/>
              <a:t>, а не уже сформировавшейся. Поэтому опираться на его желания, его интересы, считать, что он как личность уже готов сам выбирать участки знаний, которые необходимо осваивать — некорректно и просто пагубно.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>
          <a:xfrm>
            <a:off x="677863" y="349250"/>
            <a:ext cx="10256837" cy="5692775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3200" b="1" smtClean="0">
                <a:solidFill>
                  <a:srgbClr val="0000FF"/>
                </a:solidFill>
              </a:rPr>
              <a:t>   Тем не менее, в новом учебном году школам рекомендуют ограничить использование гаджетов:</a:t>
            </a:r>
          </a:p>
          <a:p>
            <a:r>
              <a:rPr lang="ru-RU" sz="2400" smtClean="0"/>
              <a:t>Использование обычных смартфонов в школах решили ограничить. Такие рекомендации разработали Роспотребнадзор, Минпросвещения России и Рособрнадзор. </a:t>
            </a:r>
          </a:p>
          <a:p>
            <a:r>
              <a:rPr lang="ru-RU" sz="2400" smtClean="0"/>
              <a:t>В приказе, утверждённом 14 августа 2019 года, сообщается, что это делают для профилактики нарушений здоровья школьников и повышения эффективности образовательного процесса. </a:t>
            </a:r>
          </a:p>
          <a:p>
            <a:r>
              <a:rPr lang="ru-RU" sz="2400" smtClean="0"/>
              <a:t>Исключения сделают для детей, которым устройства нужны по состоянию здоровья (например, для мониторинга сахара крови при сахарном диабете). </a:t>
            </a:r>
          </a:p>
          <a:p>
            <a:r>
              <a:rPr lang="ru-RU" sz="2400" smtClean="0"/>
              <a:t>Родителям и учителям также разрешат пользоваться устройствами. При необходимости планируется создать специальные места для хранения гаджетов на время уроков.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319088"/>
            <a:ext cx="10217150" cy="634682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/>
          </a:bodyPr>
          <a:lstStyle/>
          <a:p>
            <a:pPr algn="ctr" eaLnBrk="1" hangingPunct="1"/>
            <a:r>
              <a:rPr lang="ru-RU" sz="28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КРАЕВОЙ ПРОЕКТ «Образовательный лифт»-2019</a:t>
            </a:r>
          </a:p>
        </p:txBody>
      </p:sp>
      <p:pic>
        <p:nvPicPr>
          <p:cNvPr id="99331" name="Picture 3" descr="light_shadow_m"/>
          <p:cNvPicPr>
            <a:picLocks noChangeAspect="1" noChangeArrowheads="1"/>
          </p:cNvPicPr>
          <p:nvPr/>
        </p:nvPicPr>
        <p:blipFill>
          <a:blip r:embed="rId2">
            <a:lum bright="-48000" contrast="-24000"/>
          </a:blip>
          <a:srcRect/>
          <a:stretch>
            <a:fillRect/>
          </a:stretch>
        </p:blipFill>
        <p:spPr bwMode="auto">
          <a:xfrm rot="-3118864">
            <a:off x="2336800" y="3349625"/>
            <a:ext cx="3255963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Freeform 4"/>
          <p:cNvSpPr>
            <a:spLocks/>
          </p:cNvSpPr>
          <p:nvPr/>
        </p:nvSpPr>
        <p:spPr bwMode="gray">
          <a:xfrm>
            <a:off x="2544763" y="2349500"/>
            <a:ext cx="2795587" cy="2016125"/>
          </a:xfrm>
          <a:custGeom>
            <a:avLst/>
            <a:gdLst>
              <a:gd name="T0" fmla="*/ 2147483647 w 1335"/>
              <a:gd name="T1" fmla="*/ 2147483647 h 1479"/>
              <a:gd name="T2" fmla="*/ 2147483647 w 1335"/>
              <a:gd name="T3" fmla="*/ 2147483647 h 1479"/>
              <a:gd name="T4" fmla="*/ 2147483647 w 1335"/>
              <a:gd name="T5" fmla="*/ 2147483647 h 1479"/>
              <a:gd name="T6" fmla="*/ 2147483647 w 1335"/>
              <a:gd name="T7" fmla="*/ 2147483647 h 1479"/>
              <a:gd name="T8" fmla="*/ 2147483647 w 1335"/>
              <a:gd name="T9" fmla="*/ 2147483647 h 1479"/>
              <a:gd name="T10" fmla="*/ 0 w 1335"/>
              <a:gd name="T11" fmla="*/ 2147483647 h 1479"/>
              <a:gd name="T12" fmla="*/ 2147483647 w 1335"/>
              <a:gd name="T13" fmla="*/ 2147483647 h 14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35"/>
              <a:gd name="T22" fmla="*/ 0 h 1479"/>
              <a:gd name="T23" fmla="*/ 1335 w 1335"/>
              <a:gd name="T24" fmla="*/ 1479 h 14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35" h="1479">
                <a:moveTo>
                  <a:pt x="763" y="102"/>
                </a:moveTo>
                <a:cubicBezTo>
                  <a:pt x="920" y="0"/>
                  <a:pt x="1137" y="178"/>
                  <a:pt x="1209" y="244"/>
                </a:cubicBezTo>
                <a:cubicBezTo>
                  <a:pt x="1281" y="310"/>
                  <a:pt x="1335" y="312"/>
                  <a:pt x="1325" y="314"/>
                </a:cubicBezTo>
                <a:cubicBezTo>
                  <a:pt x="1262" y="339"/>
                  <a:pt x="1010" y="74"/>
                  <a:pt x="843" y="267"/>
                </a:cubicBezTo>
                <a:cubicBezTo>
                  <a:pt x="554" y="534"/>
                  <a:pt x="389" y="1337"/>
                  <a:pt x="305" y="1479"/>
                </a:cubicBezTo>
                <a:lnTo>
                  <a:pt x="0" y="1303"/>
                </a:lnTo>
                <a:cubicBezTo>
                  <a:pt x="76" y="1074"/>
                  <a:pt x="398" y="270"/>
                  <a:pt x="763" y="102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000000"/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9333" name="Freeform 5"/>
          <p:cNvSpPr>
            <a:spLocks/>
          </p:cNvSpPr>
          <p:nvPr/>
        </p:nvSpPr>
        <p:spPr bwMode="gray">
          <a:xfrm flipH="1">
            <a:off x="6769100" y="2349500"/>
            <a:ext cx="2795588" cy="2016125"/>
          </a:xfrm>
          <a:custGeom>
            <a:avLst/>
            <a:gdLst>
              <a:gd name="T0" fmla="*/ 2147483647 w 1335"/>
              <a:gd name="T1" fmla="*/ 2147483647 h 1479"/>
              <a:gd name="T2" fmla="*/ 2147483647 w 1335"/>
              <a:gd name="T3" fmla="*/ 2147483647 h 1479"/>
              <a:gd name="T4" fmla="*/ 2147483647 w 1335"/>
              <a:gd name="T5" fmla="*/ 2147483647 h 1479"/>
              <a:gd name="T6" fmla="*/ 2147483647 w 1335"/>
              <a:gd name="T7" fmla="*/ 2147483647 h 1479"/>
              <a:gd name="T8" fmla="*/ 2147483647 w 1335"/>
              <a:gd name="T9" fmla="*/ 2147483647 h 1479"/>
              <a:gd name="T10" fmla="*/ 0 w 1335"/>
              <a:gd name="T11" fmla="*/ 2147483647 h 1479"/>
              <a:gd name="T12" fmla="*/ 2147483647 w 1335"/>
              <a:gd name="T13" fmla="*/ 2147483647 h 147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335"/>
              <a:gd name="T22" fmla="*/ 0 h 1479"/>
              <a:gd name="T23" fmla="*/ 1335 w 1335"/>
              <a:gd name="T24" fmla="*/ 1479 h 147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335" h="1479">
                <a:moveTo>
                  <a:pt x="763" y="102"/>
                </a:moveTo>
                <a:cubicBezTo>
                  <a:pt x="920" y="0"/>
                  <a:pt x="1137" y="178"/>
                  <a:pt x="1209" y="244"/>
                </a:cubicBezTo>
                <a:cubicBezTo>
                  <a:pt x="1281" y="310"/>
                  <a:pt x="1335" y="312"/>
                  <a:pt x="1325" y="314"/>
                </a:cubicBezTo>
                <a:cubicBezTo>
                  <a:pt x="1262" y="339"/>
                  <a:pt x="1010" y="74"/>
                  <a:pt x="843" y="267"/>
                </a:cubicBezTo>
                <a:cubicBezTo>
                  <a:pt x="554" y="534"/>
                  <a:pt x="389" y="1337"/>
                  <a:pt x="305" y="1479"/>
                </a:cubicBezTo>
                <a:lnTo>
                  <a:pt x="0" y="1303"/>
                </a:lnTo>
                <a:cubicBezTo>
                  <a:pt x="76" y="1074"/>
                  <a:pt x="398" y="270"/>
                  <a:pt x="763" y="102"/>
                </a:cubicBezTo>
                <a:close/>
              </a:path>
            </a:pathLst>
          </a:custGeom>
          <a:gradFill rotWithShape="1">
            <a:gsLst>
              <a:gs pos="0">
                <a:srgbClr val="B2B2B2"/>
              </a:gs>
              <a:gs pos="100000">
                <a:srgbClr val="000000"/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99334" name="Group 6"/>
          <p:cNvGrpSpPr>
            <a:grpSpLocks/>
          </p:cNvGrpSpPr>
          <p:nvPr/>
        </p:nvGrpSpPr>
        <p:grpSpPr bwMode="auto">
          <a:xfrm>
            <a:off x="5519738" y="2205038"/>
            <a:ext cx="835025" cy="2103437"/>
            <a:chOff x="2687" y="1542"/>
            <a:chExt cx="398" cy="1542"/>
          </a:xfrm>
        </p:grpSpPr>
        <p:sp>
          <p:nvSpPr>
            <p:cNvPr id="99335" name="Freeform 7"/>
            <p:cNvSpPr>
              <a:spLocks/>
            </p:cNvSpPr>
            <p:nvPr/>
          </p:nvSpPr>
          <p:spPr bwMode="gray">
            <a:xfrm>
              <a:off x="2687" y="1542"/>
              <a:ext cx="398" cy="1542"/>
            </a:xfrm>
            <a:custGeom>
              <a:avLst/>
              <a:gdLst>
                <a:gd name="T0" fmla="*/ 229 w 398"/>
                <a:gd name="T1" fmla="*/ 318 h 1542"/>
                <a:gd name="T2" fmla="*/ 80 w 398"/>
                <a:gd name="T3" fmla="*/ 240 h 1542"/>
                <a:gd name="T4" fmla="*/ 10 w 398"/>
                <a:gd name="T5" fmla="*/ 1542 h 1542"/>
                <a:gd name="T6" fmla="*/ 362 w 398"/>
                <a:gd name="T7" fmla="*/ 1525 h 1542"/>
                <a:gd name="T8" fmla="*/ 229 w 398"/>
                <a:gd name="T9" fmla="*/ 318 h 15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8"/>
                <a:gd name="T16" fmla="*/ 0 h 1542"/>
                <a:gd name="T17" fmla="*/ 398 w 398"/>
                <a:gd name="T18" fmla="*/ 1542 h 15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8" h="1542">
                  <a:moveTo>
                    <a:pt x="229" y="318"/>
                  </a:moveTo>
                  <a:cubicBezTo>
                    <a:pt x="169" y="114"/>
                    <a:pt x="110" y="0"/>
                    <a:pt x="80" y="240"/>
                  </a:cubicBezTo>
                  <a:cubicBezTo>
                    <a:pt x="50" y="480"/>
                    <a:pt x="0" y="1379"/>
                    <a:pt x="10" y="1542"/>
                  </a:cubicBezTo>
                  <a:lnTo>
                    <a:pt x="362" y="1525"/>
                  </a:lnTo>
                  <a:cubicBezTo>
                    <a:pt x="398" y="1321"/>
                    <a:pt x="289" y="522"/>
                    <a:pt x="229" y="318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gray">
            <a:xfrm>
              <a:off x="2811" y="1889"/>
              <a:ext cx="26" cy="562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34" y="241"/>
                </a:cxn>
                <a:cxn ang="0">
                  <a:pos x="19" y="562"/>
                </a:cxn>
                <a:cxn ang="0">
                  <a:pos x="2" y="233"/>
                </a:cxn>
                <a:cxn ang="0">
                  <a:pos x="9" y="1"/>
                </a:cxn>
              </a:cxnLst>
              <a:rect l="0" t="0" r="r" b="b"/>
              <a:pathLst>
                <a:path w="34" h="562">
                  <a:moveTo>
                    <a:pt x="9" y="1"/>
                  </a:moveTo>
                  <a:cubicBezTo>
                    <a:pt x="14" y="2"/>
                    <a:pt x="32" y="148"/>
                    <a:pt x="34" y="241"/>
                  </a:cubicBezTo>
                  <a:cubicBezTo>
                    <a:pt x="29" y="338"/>
                    <a:pt x="14" y="562"/>
                    <a:pt x="19" y="562"/>
                  </a:cubicBezTo>
                  <a:cubicBezTo>
                    <a:pt x="13" y="561"/>
                    <a:pt x="4" y="326"/>
                    <a:pt x="2" y="233"/>
                  </a:cubicBezTo>
                  <a:cubicBezTo>
                    <a:pt x="0" y="140"/>
                    <a:pt x="4" y="0"/>
                    <a:pt x="9" y="1"/>
                  </a:cubicBezTo>
                  <a:close/>
                </a:path>
              </a:pathLst>
            </a:custGeom>
            <a:gradFill rotWithShape="1">
              <a:gsLst>
                <a:gs pos="0">
                  <a:srgbClr val="B2B2B2"/>
                </a:gs>
                <a:gs pos="50000">
                  <a:schemeClr val="tx1"/>
                </a:gs>
                <a:gs pos="100000">
                  <a:srgbClr val="B2B2B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>
                <a:latin typeface="+mn-lt"/>
              </a:endParaRPr>
            </a:p>
          </p:txBody>
        </p:sp>
      </p:grpSp>
      <p:sp>
        <p:nvSpPr>
          <p:cNvPr id="99337" name="Freeform 9"/>
          <p:cNvSpPr>
            <a:spLocks/>
          </p:cNvSpPr>
          <p:nvPr/>
        </p:nvSpPr>
        <p:spPr bwMode="gray">
          <a:xfrm>
            <a:off x="3181350" y="2884488"/>
            <a:ext cx="782638" cy="741362"/>
          </a:xfrm>
          <a:custGeom>
            <a:avLst/>
            <a:gdLst>
              <a:gd name="T0" fmla="*/ 2147483647 w 368"/>
              <a:gd name="T1" fmla="*/ 2147483647 h 543"/>
              <a:gd name="T2" fmla="*/ 2147483647 w 368"/>
              <a:gd name="T3" fmla="*/ 2147483647 h 543"/>
              <a:gd name="T4" fmla="*/ 2147483647 w 368"/>
              <a:gd name="T5" fmla="*/ 2147483647 h 543"/>
              <a:gd name="T6" fmla="*/ 2147483647 w 368"/>
              <a:gd name="T7" fmla="*/ 2147483647 h 543"/>
              <a:gd name="T8" fmla="*/ 0 w 368"/>
              <a:gd name="T9" fmla="*/ 2147483647 h 543"/>
              <a:gd name="T10" fmla="*/ 2147483647 w 368"/>
              <a:gd name="T11" fmla="*/ 2147483647 h 5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8"/>
              <a:gd name="T19" fmla="*/ 0 h 543"/>
              <a:gd name="T20" fmla="*/ 368 w 368"/>
              <a:gd name="T21" fmla="*/ 543 h 5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8" h="543">
                <a:moveTo>
                  <a:pt x="154" y="241"/>
                </a:moveTo>
                <a:cubicBezTo>
                  <a:pt x="224" y="129"/>
                  <a:pt x="364" y="0"/>
                  <a:pt x="366" y="9"/>
                </a:cubicBezTo>
                <a:cubicBezTo>
                  <a:pt x="368" y="18"/>
                  <a:pt x="216" y="210"/>
                  <a:pt x="165" y="293"/>
                </a:cubicBezTo>
                <a:cubicBezTo>
                  <a:pt x="103" y="394"/>
                  <a:pt x="97" y="449"/>
                  <a:pt x="60" y="507"/>
                </a:cubicBezTo>
                <a:lnTo>
                  <a:pt x="0" y="543"/>
                </a:lnTo>
                <a:cubicBezTo>
                  <a:pt x="16" y="499"/>
                  <a:pt x="122" y="304"/>
                  <a:pt x="154" y="241"/>
                </a:cubicBezTo>
                <a:close/>
              </a:path>
            </a:pathLst>
          </a:custGeom>
          <a:gradFill rotWithShape="1">
            <a:gsLst>
              <a:gs pos="0">
                <a:schemeClr val="tx1">
                  <a:alpha val="70000"/>
                </a:schemeClr>
              </a:gs>
              <a:gs pos="100000">
                <a:srgbClr val="B2B2B2"/>
              </a:gs>
            </a:gsLst>
            <a:path path="rect">
              <a:fillToRect l="50000" t="50000" r="50000" b="50000"/>
            </a:path>
          </a:gradFill>
          <a:ln w="9525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9338" name="Freeform 10"/>
          <p:cNvSpPr>
            <a:spLocks/>
          </p:cNvSpPr>
          <p:nvPr/>
        </p:nvSpPr>
        <p:spPr bwMode="gray">
          <a:xfrm flipH="1">
            <a:off x="7994650" y="3000375"/>
            <a:ext cx="706438" cy="560388"/>
          </a:xfrm>
          <a:custGeom>
            <a:avLst/>
            <a:gdLst>
              <a:gd name="T0" fmla="*/ 2147483647 w 368"/>
              <a:gd name="T1" fmla="*/ 2147483647 h 543"/>
              <a:gd name="T2" fmla="*/ 2147483647 w 368"/>
              <a:gd name="T3" fmla="*/ 2147483647 h 543"/>
              <a:gd name="T4" fmla="*/ 2147483647 w 368"/>
              <a:gd name="T5" fmla="*/ 2147483647 h 543"/>
              <a:gd name="T6" fmla="*/ 2147483647 w 368"/>
              <a:gd name="T7" fmla="*/ 2147483647 h 543"/>
              <a:gd name="T8" fmla="*/ 0 w 368"/>
              <a:gd name="T9" fmla="*/ 2147483647 h 543"/>
              <a:gd name="T10" fmla="*/ 2147483647 w 368"/>
              <a:gd name="T11" fmla="*/ 2147483647 h 5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8"/>
              <a:gd name="T19" fmla="*/ 0 h 543"/>
              <a:gd name="T20" fmla="*/ 368 w 368"/>
              <a:gd name="T21" fmla="*/ 543 h 5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8" h="543">
                <a:moveTo>
                  <a:pt x="154" y="241"/>
                </a:moveTo>
                <a:cubicBezTo>
                  <a:pt x="224" y="129"/>
                  <a:pt x="364" y="0"/>
                  <a:pt x="366" y="9"/>
                </a:cubicBezTo>
                <a:cubicBezTo>
                  <a:pt x="368" y="18"/>
                  <a:pt x="216" y="210"/>
                  <a:pt x="165" y="293"/>
                </a:cubicBezTo>
                <a:cubicBezTo>
                  <a:pt x="103" y="394"/>
                  <a:pt x="97" y="449"/>
                  <a:pt x="60" y="507"/>
                </a:cubicBezTo>
                <a:lnTo>
                  <a:pt x="0" y="543"/>
                </a:lnTo>
                <a:cubicBezTo>
                  <a:pt x="16" y="499"/>
                  <a:pt x="122" y="304"/>
                  <a:pt x="154" y="241"/>
                </a:cubicBez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rgbClr val="B2B2B2"/>
              </a:gs>
            </a:gsLst>
            <a:path path="rect">
              <a:fillToRect l="50000" t="50000" r="50000" b="50000"/>
            </a:path>
          </a:gradFill>
          <a:ln w="9525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9339" name="Oval 11"/>
          <p:cNvSpPr>
            <a:spLocks noChangeArrowheads="1"/>
          </p:cNvSpPr>
          <p:nvPr/>
        </p:nvSpPr>
        <p:spPr bwMode="gray">
          <a:xfrm>
            <a:off x="1320800" y="4051300"/>
            <a:ext cx="2332038" cy="1733550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5400000" scaled="1"/>
          </a:gradFill>
          <a:ln w="19050" algn="ctr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99340" name="Oval 12"/>
          <p:cNvSpPr>
            <a:spLocks noChangeArrowheads="1"/>
          </p:cNvSpPr>
          <p:nvPr/>
        </p:nvSpPr>
        <p:spPr bwMode="gray">
          <a:xfrm>
            <a:off x="1420813" y="4130675"/>
            <a:ext cx="2127250" cy="1582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rgbClr val="F6F6F6"/>
              </a:gs>
              <a:gs pos="100000">
                <a:srgbClr val="DDDDDD"/>
              </a:gs>
            </a:gsLst>
            <a:lin ang="5400000" scaled="1"/>
          </a:gradFill>
          <a:ln w="19050" algn="ctr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pic>
        <p:nvPicPr>
          <p:cNvPr id="99341" name="Picture 13" descr="circuler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1497013" y="4187825"/>
            <a:ext cx="1989137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4"/>
          <p:cNvSpPr>
            <a:spLocks noChangeArrowheads="1"/>
          </p:cNvSpPr>
          <p:nvPr/>
        </p:nvSpPr>
        <p:spPr bwMode="gray">
          <a:xfrm>
            <a:off x="1495957" y="4188098"/>
            <a:ext cx="1977492" cy="1460500"/>
          </a:xfrm>
          <a:prstGeom prst="ellipse">
            <a:avLst/>
          </a:prstGeom>
          <a:gradFill rotWithShape="1">
            <a:gsLst>
              <a:gs pos="0">
                <a:srgbClr val="FFFF99">
                  <a:gamma/>
                  <a:shade val="26275"/>
                  <a:invGamma/>
                  <a:alpha val="89999"/>
                </a:srgbClr>
              </a:gs>
              <a:gs pos="50000">
                <a:srgbClr val="FFFF99">
                  <a:alpha val="45000"/>
                </a:srgbClr>
              </a:gs>
              <a:gs pos="100000">
                <a:srgbClr val="FFFF99">
                  <a:gamma/>
                  <a:shade val="26275"/>
                  <a:invGamma/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99345" name="Freeform 15"/>
          <p:cNvSpPr>
            <a:spLocks/>
          </p:cNvSpPr>
          <p:nvPr/>
        </p:nvSpPr>
        <p:spPr bwMode="gray">
          <a:xfrm>
            <a:off x="1700213" y="4216400"/>
            <a:ext cx="1552575" cy="508000"/>
          </a:xfrm>
          <a:custGeom>
            <a:avLst/>
            <a:gdLst>
              <a:gd name="T0" fmla="*/ 2147483647 w 1321"/>
              <a:gd name="T1" fmla="*/ 2147483647 h 712"/>
              <a:gd name="T2" fmla="*/ 2147483647 w 1321"/>
              <a:gd name="T3" fmla="*/ 2147483647 h 712"/>
              <a:gd name="T4" fmla="*/ 2147483647 w 1321"/>
              <a:gd name="T5" fmla="*/ 2147483647 h 712"/>
              <a:gd name="T6" fmla="*/ 2147483647 w 1321"/>
              <a:gd name="T7" fmla="*/ 2147483647 h 712"/>
              <a:gd name="T8" fmla="*/ 2147483647 w 1321"/>
              <a:gd name="T9" fmla="*/ 2147483647 h 712"/>
              <a:gd name="T10" fmla="*/ 2147483647 w 1321"/>
              <a:gd name="T11" fmla="*/ 2147483647 h 712"/>
              <a:gd name="T12" fmla="*/ 2147483647 w 1321"/>
              <a:gd name="T13" fmla="*/ 2147483647 h 712"/>
              <a:gd name="T14" fmla="*/ 2147483647 w 1321"/>
              <a:gd name="T15" fmla="*/ 2147483647 h 712"/>
              <a:gd name="T16" fmla="*/ 2147483647 w 1321"/>
              <a:gd name="T17" fmla="*/ 2147483647 h 712"/>
              <a:gd name="T18" fmla="*/ 2147483647 w 1321"/>
              <a:gd name="T19" fmla="*/ 2147483647 h 712"/>
              <a:gd name="T20" fmla="*/ 2147483647 w 1321"/>
              <a:gd name="T21" fmla="*/ 2147483647 h 712"/>
              <a:gd name="T22" fmla="*/ 2147483647 w 1321"/>
              <a:gd name="T23" fmla="*/ 2147483647 h 712"/>
              <a:gd name="T24" fmla="*/ 2147483647 w 1321"/>
              <a:gd name="T25" fmla="*/ 2147483647 h 712"/>
              <a:gd name="T26" fmla="*/ 2147483647 w 1321"/>
              <a:gd name="T27" fmla="*/ 2147483647 h 712"/>
              <a:gd name="T28" fmla="*/ 2147483647 w 1321"/>
              <a:gd name="T29" fmla="*/ 2147483647 h 712"/>
              <a:gd name="T30" fmla="*/ 2147483647 w 1321"/>
              <a:gd name="T31" fmla="*/ 2147483647 h 712"/>
              <a:gd name="T32" fmla="*/ 2147483647 w 1321"/>
              <a:gd name="T33" fmla="*/ 2147483647 h 712"/>
              <a:gd name="T34" fmla="*/ 2147483647 w 1321"/>
              <a:gd name="T35" fmla="*/ 2147483647 h 712"/>
              <a:gd name="T36" fmla="*/ 2147483647 w 1321"/>
              <a:gd name="T37" fmla="*/ 2147483647 h 712"/>
              <a:gd name="T38" fmla="*/ 2147483647 w 1321"/>
              <a:gd name="T39" fmla="*/ 2147483647 h 712"/>
              <a:gd name="T40" fmla="*/ 2147483647 w 1321"/>
              <a:gd name="T41" fmla="*/ 2147483647 h 712"/>
              <a:gd name="T42" fmla="*/ 2147483647 w 1321"/>
              <a:gd name="T43" fmla="*/ 2147483647 h 712"/>
              <a:gd name="T44" fmla="*/ 2147483647 w 1321"/>
              <a:gd name="T45" fmla="*/ 2147483647 h 712"/>
              <a:gd name="T46" fmla="*/ 2147483647 w 1321"/>
              <a:gd name="T47" fmla="*/ 2147483647 h 712"/>
              <a:gd name="T48" fmla="*/ 2147483647 w 1321"/>
              <a:gd name="T49" fmla="*/ 2147483647 h 712"/>
              <a:gd name="T50" fmla="*/ 2147483647 w 1321"/>
              <a:gd name="T51" fmla="*/ 2147483647 h 712"/>
              <a:gd name="T52" fmla="*/ 2147483647 w 1321"/>
              <a:gd name="T53" fmla="*/ 2147483647 h 712"/>
              <a:gd name="T54" fmla="*/ 2147483647 w 1321"/>
              <a:gd name="T55" fmla="*/ 2147483647 h 712"/>
              <a:gd name="T56" fmla="*/ 0 w 1321"/>
              <a:gd name="T57" fmla="*/ 2147483647 h 712"/>
              <a:gd name="T58" fmla="*/ 0 w 1321"/>
              <a:gd name="T59" fmla="*/ 2147483647 h 712"/>
              <a:gd name="T60" fmla="*/ 2147483647 w 1321"/>
              <a:gd name="T61" fmla="*/ 2147483647 h 712"/>
              <a:gd name="T62" fmla="*/ 2147483647 w 1321"/>
              <a:gd name="T63" fmla="*/ 2147483647 h 712"/>
              <a:gd name="T64" fmla="*/ 2147483647 w 1321"/>
              <a:gd name="T65" fmla="*/ 2147483647 h 712"/>
              <a:gd name="T66" fmla="*/ 2147483647 w 1321"/>
              <a:gd name="T67" fmla="*/ 2147483647 h 712"/>
              <a:gd name="T68" fmla="*/ 2147483647 w 1321"/>
              <a:gd name="T69" fmla="*/ 2147483647 h 712"/>
              <a:gd name="T70" fmla="*/ 2147483647 w 1321"/>
              <a:gd name="T71" fmla="*/ 2147483647 h 712"/>
              <a:gd name="T72" fmla="*/ 2147483647 w 1321"/>
              <a:gd name="T73" fmla="*/ 2147483647 h 712"/>
              <a:gd name="T74" fmla="*/ 2147483647 w 1321"/>
              <a:gd name="T75" fmla="*/ 2147483647 h 712"/>
              <a:gd name="T76" fmla="*/ 2147483647 w 1321"/>
              <a:gd name="T77" fmla="*/ 2147483647 h 712"/>
              <a:gd name="T78" fmla="*/ 2147483647 w 1321"/>
              <a:gd name="T79" fmla="*/ 2147483647 h 712"/>
              <a:gd name="T80" fmla="*/ 2147483647 w 1321"/>
              <a:gd name="T81" fmla="*/ 2147483647 h 712"/>
              <a:gd name="T82" fmla="*/ 2147483647 w 1321"/>
              <a:gd name="T83" fmla="*/ 0 h 712"/>
              <a:gd name="T84" fmla="*/ 2147483647 w 1321"/>
              <a:gd name="T85" fmla="*/ 0 h 712"/>
              <a:gd name="T86" fmla="*/ 2147483647 w 1321"/>
              <a:gd name="T87" fmla="*/ 2147483647 h 712"/>
              <a:gd name="T88" fmla="*/ 2147483647 w 1321"/>
              <a:gd name="T89" fmla="*/ 2147483647 h 712"/>
              <a:gd name="T90" fmla="*/ 2147483647 w 1321"/>
              <a:gd name="T91" fmla="*/ 2147483647 h 712"/>
              <a:gd name="T92" fmla="*/ 2147483647 w 1321"/>
              <a:gd name="T93" fmla="*/ 2147483647 h 712"/>
              <a:gd name="T94" fmla="*/ 2147483647 w 1321"/>
              <a:gd name="T95" fmla="*/ 2147483647 h 712"/>
              <a:gd name="T96" fmla="*/ 2147483647 w 1321"/>
              <a:gd name="T97" fmla="*/ 2147483647 h 712"/>
              <a:gd name="T98" fmla="*/ 2147483647 w 1321"/>
              <a:gd name="T99" fmla="*/ 2147483647 h 712"/>
              <a:gd name="T100" fmla="*/ 2147483647 w 1321"/>
              <a:gd name="T101" fmla="*/ 2147483647 h 712"/>
              <a:gd name="T102" fmla="*/ 2147483647 w 1321"/>
              <a:gd name="T103" fmla="*/ 2147483647 h 712"/>
              <a:gd name="T104" fmla="*/ 2147483647 w 1321"/>
              <a:gd name="T105" fmla="*/ 2147483647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99">
                  <a:alpha val="17998"/>
                </a:srgb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46" name="Oval 16"/>
          <p:cNvSpPr>
            <a:spLocks noChangeArrowheads="1"/>
          </p:cNvSpPr>
          <p:nvPr/>
        </p:nvSpPr>
        <p:spPr bwMode="gray">
          <a:xfrm>
            <a:off x="8110538" y="4051300"/>
            <a:ext cx="2330450" cy="1733550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5400000" scaled="1"/>
          </a:gradFill>
          <a:ln w="19050" algn="ctr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99347" name="Oval 17"/>
          <p:cNvSpPr>
            <a:spLocks noChangeArrowheads="1"/>
          </p:cNvSpPr>
          <p:nvPr/>
        </p:nvSpPr>
        <p:spPr bwMode="gray">
          <a:xfrm>
            <a:off x="8208963" y="4130675"/>
            <a:ext cx="2128837" cy="1582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rgbClr val="F6F6F6"/>
              </a:gs>
              <a:gs pos="100000">
                <a:srgbClr val="DDDDDD"/>
              </a:gs>
            </a:gsLst>
            <a:lin ang="5400000" scaled="1"/>
          </a:gradFill>
          <a:ln w="19050" algn="ctr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pic>
        <p:nvPicPr>
          <p:cNvPr id="99348" name="Picture 18" descr="circuler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8286750" y="4187825"/>
            <a:ext cx="19875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9"/>
          <p:cNvSpPr>
            <a:spLocks noChangeArrowheads="1"/>
          </p:cNvSpPr>
          <p:nvPr/>
        </p:nvSpPr>
        <p:spPr bwMode="gray">
          <a:xfrm>
            <a:off x="8286222" y="4188098"/>
            <a:ext cx="1975375" cy="1460500"/>
          </a:xfrm>
          <a:prstGeom prst="ellipse">
            <a:avLst/>
          </a:prstGeom>
          <a:gradFill rotWithShape="1">
            <a:gsLst>
              <a:gs pos="0">
                <a:srgbClr val="CCCCFF">
                  <a:gamma/>
                  <a:shade val="26275"/>
                  <a:invGamma/>
                  <a:alpha val="89999"/>
                </a:srgbClr>
              </a:gs>
              <a:gs pos="50000">
                <a:srgbClr val="CCCCFF">
                  <a:alpha val="45000"/>
                </a:srgbClr>
              </a:gs>
              <a:gs pos="100000">
                <a:srgbClr val="CCCCFF">
                  <a:gamma/>
                  <a:shade val="26275"/>
                  <a:invGamma/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99352" name="Freeform 20"/>
          <p:cNvSpPr>
            <a:spLocks/>
          </p:cNvSpPr>
          <p:nvPr/>
        </p:nvSpPr>
        <p:spPr bwMode="gray">
          <a:xfrm>
            <a:off x="8489950" y="4216400"/>
            <a:ext cx="1550988" cy="508000"/>
          </a:xfrm>
          <a:custGeom>
            <a:avLst/>
            <a:gdLst>
              <a:gd name="T0" fmla="*/ 2147483647 w 1321"/>
              <a:gd name="T1" fmla="*/ 2147483647 h 712"/>
              <a:gd name="T2" fmla="*/ 2147483647 w 1321"/>
              <a:gd name="T3" fmla="*/ 2147483647 h 712"/>
              <a:gd name="T4" fmla="*/ 2147483647 w 1321"/>
              <a:gd name="T5" fmla="*/ 2147483647 h 712"/>
              <a:gd name="T6" fmla="*/ 2147483647 w 1321"/>
              <a:gd name="T7" fmla="*/ 2147483647 h 712"/>
              <a:gd name="T8" fmla="*/ 2147483647 w 1321"/>
              <a:gd name="T9" fmla="*/ 2147483647 h 712"/>
              <a:gd name="T10" fmla="*/ 2147483647 w 1321"/>
              <a:gd name="T11" fmla="*/ 2147483647 h 712"/>
              <a:gd name="T12" fmla="*/ 2147483647 w 1321"/>
              <a:gd name="T13" fmla="*/ 2147483647 h 712"/>
              <a:gd name="T14" fmla="*/ 2147483647 w 1321"/>
              <a:gd name="T15" fmla="*/ 2147483647 h 712"/>
              <a:gd name="T16" fmla="*/ 2147483647 w 1321"/>
              <a:gd name="T17" fmla="*/ 2147483647 h 712"/>
              <a:gd name="T18" fmla="*/ 2147483647 w 1321"/>
              <a:gd name="T19" fmla="*/ 2147483647 h 712"/>
              <a:gd name="T20" fmla="*/ 2147483647 w 1321"/>
              <a:gd name="T21" fmla="*/ 2147483647 h 712"/>
              <a:gd name="T22" fmla="*/ 2147483647 w 1321"/>
              <a:gd name="T23" fmla="*/ 2147483647 h 712"/>
              <a:gd name="T24" fmla="*/ 2147483647 w 1321"/>
              <a:gd name="T25" fmla="*/ 2147483647 h 712"/>
              <a:gd name="T26" fmla="*/ 2147483647 w 1321"/>
              <a:gd name="T27" fmla="*/ 2147483647 h 712"/>
              <a:gd name="T28" fmla="*/ 2147483647 w 1321"/>
              <a:gd name="T29" fmla="*/ 2147483647 h 712"/>
              <a:gd name="T30" fmla="*/ 2147483647 w 1321"/>
              <a:gd name="T31" fmla="*/ 2147483647 h 712"/>
              <a:gd name="T32" fmla="*/ 2147483647 w 1321"/>
              <a:gd name="T33" fmla="*/ 2147483647 h 712"/>
              <a:gd name="T34" fmla="*/ 2147483647 w 1321"/>
              <a:gd name="T35" fmla="*/ 2147483647 h 712"/>
              <a:gd name="T36" fmla="*/ 2147483647 w 1321"/>
              <a:gd name="T37" fmla="*/ 2147483647 h 712"/>
              <a:gd name="T38" fmla="*/ 2147483647 w 1321"/>
              <a:gd name="T39" fmla="*/ 2147483647 h 712"/>
              <a:gd name="T40" fmla="*/ 2147483647 w 1321"/>
              <a:gd name="T41" fmla="*/ 2147483647 h 712"/>
              <a:gd name="T42" fmla="*/ 2147483647 w 1321"/>
              <a:gd name="T43" fmla="*/ 2147483647 h 712"/>
              <a:gd name="T44" fmla="*/ 2147483647 w 1321"/>
              <a:gd name="T45" fmla="*/ 2147483647 h 712"/>
              <a:gd name="T46" fmla="*/ 2147483647 w 1321"/>
              <a:gd name="T47" fmla="*/ 2147483647 h 712"/>
              <a:gd name="T48" fmla="*/ 2147483647 w 1321"/>
              <a:gd name="T49" fmla="*/ 2147483647 h 712"/>
              <a:gd name="T50" fmla="*/ 2147483647 w 1321"/>
              <a:gd name="T51" fmla="*/ 2147483647 h 712"/>
              <a:gd name="T52" fmla="*/ 2147483647 w 1321"/>
              <a:gd name="T53" fmla="*/ 2147483647 h 712"/>
              <a:gd name="T54" fmla="*/ 2147483647 w 1321"/>
              <a:gd name="T55" fmla="*/ 2147483647 h 712"/>
              <a:gd name="T56" fmla="*/ 0 w 1321"/>
              <a:gd name="T57" fmla="*/ 2147483647 h 712"/>
              <a:gd name="T58" fmla="*/ 0 w 1321"/>
              <a:gd name="T59" fmla="*/ 2147483647 h 712"/>
              <a:gd name="T60" fmla="*/ 2147483647 w 1321"/>
              <a:gd name="T61" fmla="*/ 2147483647 h 712"/>
              <a:gd name="T62" fmla="*/ 2147483647 w 1321"/>
              <a:gd name="T63" fmla="*/ 2147483647 h 712"/>
              <a:gd name="T64" fmla="*/ 2147483647 w 1321"/>
              <a:gd name="T65" fmla="*/ 2147483647 h 712"/>
              <a:gd name="T66" fmla="*/ 2147483647 w 1321"/>
              <a:gd name="T67" fmla="*/ 2147483647 h 712"/>
              <a:gd name="T68" fmla="*/ 2147483647 w 1321"/>
              <a:gd name="T69" fmla="*/ 2147483647 h 712"/>
              <a:gd name="T70" fmla="*/ 2147483647 w 1321"/>
              <a:gd name="T71" fmla="*/ 2147483647 h 712"/>
              <a:gd name="T72" fmla="*/ 2147483647 w 1321"/>
              <a:gd name="T73" fmla="*/ 2147483647 h 712"/>
              <a:gd name="T74" fmla="*/ 2147483647 w 1321"/>
              <a:gd name="T75" fmla="*/ 2147483647 h 712"/>
              <a:gd name="T76" fmla="*/ 2147483647 w 1321"/>
              <a:gd name="T77" fmla="*/ 2147483647 h 712"/>
              <a:gd name="T78" fmla="*/ 2147483647 w 1321"/>
              <a:gd name="T79" fmla="*/ 2147483647 h 712"/>
              <a:gd name="T80" fmla="*/ 2147483647 w 1321"/>
              <a:gd name="T81" fmla="*/ 2147483647 h 712"/>
              <a:gd name="T82" fmla="*/ 2147483647 w 1321"/>
              <a:gd name="T83" fmla="*/ 0 h 712"/>
              <a:gd name="T84" fmla="*/ 2147483647 w 1321"/>
              <a:gd name="T85" fmla="*/ 0 h 712"/>
              <a:gd name="T86" fmla="*/ 2147483647 w 1321"/>
              <a:gd name="T87" fmla="*/ 2147483647 h 712"/>
              <a:gd name="T88" fmla="*/ 2147483647 w 1321"/>
              <a:gd name="T89" fmla="*/ 2147483647 h 712"/>
              <a:gd name="T90" fmla="*/ 2147483647 w 1321"/>
              <a:gd name="T91" fmla="*/ 2147483647 h 712"/>
              <a:gd name="T92" fmla="*/ 2147483647 w 1321"/>
              <a:gd name="T93" fmla="*/ 2147483647 h 712"/>
              <a:gd name="T94" fmla="*/ 2147483647 w 1321"/>
              <a:gd name="T95" fmla="*/ 2147483647 h 712"/>
              <a:gd name="T96" fmla="*/ 2147483647 w 1321"/>
              <a:gd name="T97" fmla="*/ 2147483647 h 712"/>
              <a:gd name="T98" fmla="*/ 2147483647 w 1321"/>
              <a:gd name="T99" fmla="*/ 2147483647 h 712"/>
              <a:gd name="T100" fmla="*/ 2147483647 w 1321"/>
              <a:gd name="T101" fmla="*/ 2147483647 h 712"/>
              <a:gd name="T102" fmla="*/ 2147483647 w 1321"/>
              <a:gd name="T103" fmla="*/ 2147483647 h 712"/>
              <a:gd name="T104" fmla="*/ 2147483647 w 1321"/>
              <a:gd name="T105" fmla="*/ 2147483647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CCFF">
                  <a:alpha val="17998"/>
                </a:srgb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9353" name="Group 21"/>
          <p:cNvGrpSpPr>
            <a:grpSpLocks/>
          </p:cNvGrpSpPr>
          <p:nvPr/>
        </p:nvGrpSpPr>
        <p:grpSpPr bwMode="auto">
          <a:xfrm rot="-1297425" flipH="1" flipV="1">
            <a:off x="8437563" y="5327650"/>
            <a:ext cx="1724025" cy="309563"/>
            <a:chOff x="2532" y="1051"/>
            <a:chExt cx="893" cy="246"/>
          </a:xfrm>
        </p:grpSpPr>
        <p:grpSp>
          <p:nvGrpSpPr>
            <p:cNvPr id="99354" name="Group 22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99355" name="AutoShape 23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56" name="AutoShape 24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57" name="AutoShape 25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58" name="AutoShape 26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</p:grpSp>
        <p:grpSp>
          <p:nvGrpSpPr>
            <p:cNvPr id="99359" name="Group 27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99360" name="AutoShape 28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61" name="AutoShape 29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62" name="AutoShape 30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63" name="AutoShape 31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</p:grpSp>
      </p:grpSp>
      <p:sp>
        <p:nvSpPr>
          <p:cNvPr id="99364" name="Oval 32"/>
          <p:cNvSpPr>
            <a:spLocks noChangeArrowheads="1"/>
          </p:cNvSpPr>
          <p:nvPr/>
        </p:nvSpPr>
        <p:spPr bwMode="gray">
          <a:xfrm>
            <a:off x="4814888" y="4051300"/>
            <a:ext cx="2330450" cy="1733550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FFFFFF"/>
              </a:gs>
            </a:gsLst>
            <a:lin ang="5400000" scaled="1"/>
          </a:gradFill>
          <a:ln w="19050" algn="ctr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sp>
        <p:nvSpPr>
          <p:cNvPr id="99365" name="Oval 33"/>
          <p:cNvSpPr>
            <a:spLocks noChangeArrowheads="1"/>
          </p:cNvSpPr>
          <p:nvPr/>
        </p:nvSpPr>
        <p:spPr bwMode="gray">
          <a:xfrm>
            <a:off x="4913313" y="4130675"/>
            <a:ext cx="2128837" cy="1582738"/>
          </a:xfrm>
          <a:prstGeom prst="ellipse">
            <a:avLst/>
          </a:prstGeom>
          <a:gradFill rotWithShape="1">
            <a:gsLst>
              <a:gs pos="0">
                <a:srgbClr val="DDDDDD"/>
              </a:gs>
              <a:gs pos="50000">
                <a:srgbClr val="F6F6F6"/>
              </a:gs>
              <a:gs pos="100000">
                <a:srgbClr val="DDDDDD"/>
              </a:gs>
            </a:gsLst>
            <a:lin ang="5400000" scaled="1"/>
          </a:gradFill>
          <a:ln w="19050" algn="ctr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ru-RU" sz="1800">
              <a:latin typeface="Calibri" pitchFamily="34" charset="0"/>
            </a:endParaRPr>
          </a:p>
        </p:txBody>
      </p:sp>
      <p:pic>
        <p:nvPicPr>
          <p:cNvPr id="99366" name="Picture 34" descr="circuler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4991100" y="4187825"/>
            <a:ext cx="19875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Oval 35"/>
          <p:cNvSpPr>
            <a:spLocks noChangeArrowheads="1"/>
          </p:cNvSpPr>
          <p:nvPr/>
        </p:nvSpPr>
        <p:spPr bwMode="gray">
          <a:xfrm>
            <a:off x="4991625" y="4188098"/>
            <a:ext cx="1973801" cy="1460500"/>
          </a:xfrm>
          <a:prstGeom prst="ellipse">
            <a:avLst/>
          </a:prstGeom>
          <a:gradFill rotWithShape="1">
            <a:gsLst>
              <a:gs pos="0">
                <a:srgbClr val="99FFCC">
                  <a:gamma/>
                  <a:shade val="26275"/>
                  <a:invGamma/>
                  <a:alpha val="89999"/>
                </a:srgbClr>
              </a:gs>
              <a:gs pos="50000">
                <a:srgbClr val="99FFCC">
                  <a:alpha val="45000"/>
                </a:srgbClr>
              </a:gs>
              <a:gs pos="100000">
                <a:srgbClr val="99FFCC">
                  <a:gamma/>
                  <a:shade val="26275"/>
                  <a:invGamma/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99370" name="Freeform 36"/>
          <p:cNvSpPr>
            <a:spLocks/>
          </p:cNvSpPr>
          <p:nvPr/>
        </p:nvSpPr>
        <p:spPr bwMode="gray">
          <a:xfrm>
            <a:off x="5194300" y="4216400"/>
            <a:ext cx="1550988" cy="508000"/>
          </a:xfrm>
          <a:custGeom>
            <a:avLst/>
            <a:gdLst>
              <a:gd name="T0" fmla="*/ 2147483647 w 1321"/>
              <a:gd name="T1" fmla="*/ 2147483647 h 712"/>
              <a:gd name="T2" fmla="*/ 2147483647 w 1321"/>
              <a:gd name="T3" fmla="*/ 2147483647 h 712"/>
              <a:gd name="T4" fmla="*/ 2147483647 w 1321"/>
              <a:gd name="T5" fmla="*/ 2147483647 h 712"/>
              <a:gd name="T6" fmla="*/ 2147483647 w 1321"/>
              <a:gd name="T7" fmla="*/ 2147483647 h 712"/>
              <a:gd name="T8" fmla="*/ 2147483647 w 1321"/>
              <a:gd name="T9" fmla="*/ 2147483647 h 712"/>
              <a:gd name="T10" fmla="*/ 2147483647 w 1321"/>
              <a:gd name="T11" fmla="*/ 2147483647 h 712"/>
              <a:gd name="T12" fmla="*/ 2147483647 w 1321"/>
              <a:gd name="T13" fmla="*/ 2147483647 h 712"/>
              <a:gd name="T14" fmla="*/ 2147483647 w 1321"/>
              <a:gd name="T15" fmla="*/ 2147483647 h 712"/>
              <a:gd name="T16" fmla="*/ 2147483647 w 1321"/>
              <a:gd name="T17" fmla="*/ 2147483647 h 712"/>
              <a:gd name="T18" fmla="*/ 2147483647 w 1321"/>
              <a:gd name="T19" fmla="*/ 2147483647 h 712"/>
              <a:gd name="T20" fmla="*/ 2147483647 w 1321"/>
              <a:gd name="T21" fmla="*/ 2147483647 h 712"/>
              <a:gd name="T22" fmla="*/ 2147483647 w 1321"/>
              <a:gd name="T23" fmla="*/ 2147483647 h 712"/>
              <a:gd name="T24" fmla="*/ 2147483647 w 1321"/>
              <a:gd name="T25" fmla="*/ 2147483647 h 712"/>
              <a:gd name="T26" fmla="*/ 2147483647 w 1321"/>
              <a:gd name="T27" fmla="*/ 2147483647 h 712"/>
              <a:gd name="T28" fmla="*/ 2147483647 w 1321"/>
              <a:gd name="T29" fmla="*/ 2147483647 h 712"/>
              <a:gd name="T30" fmla="*/ 2147483647 w 1321"/>
              <a:gd name="T31" fmla="*/ 2147483647 h 712"/>
              <a:gd name="T32" fmla="*/ 2147483647 w 1321"/>
              <a:gd name="T33" fmla="*/ 2147483647 h 712"/>
              <a:gd name="T34" fmla="*/ 2147483647 w 1321"/>
              <a:gd name="T35" fmla="*/ 2147483647 h 712"/>
              <a:gd name="T36" fmla="*/ 2147483647 w 1321"/>
              <a:gd name="T37" fmla="*/ 2147483647 h 712"/>
              <a:gd name="T38" fmla="*/ 2147483647 w 1321"/>
              <a:gd name="T39" fmla="*/ 2147483647 h 712"/>
              <a:gd name="T40" fmla="*/ 2147483647 w 1321"/>
              <a:gd name="T41" fmla="*/ 2147483647 h 712"/>
              <a:gd name="T42" fmla="*/ 2147483647 w 1321"/>
              <a:gd name="T43" fmla="*/ 2147483647 h 712"/>
              <a:gd name="T44" fmla="*/ 2147483647 w 1321"/>
              <a:gd name="T45" fmla="*/ 2147483647 h 712"/>
              <a:gd name="T46" fmla="*/ 2147483647 w 1321"/>
              <a:gd name="T47" fmla="*/ 2147483647 h 712"/>
              <a:gd name="T48" fmla="*/ 2147483647 w 1321"/>
              <a:gd name="T49" fmla="*/ 2147483647 h 712"/>
              <a:gd name="T50" fmla="*/ 2147483647 w 1321"/>
              <a:gd name="T51" fmla="*/ 2147483647 h 712"/>
              <a:gd name="T52" fmla="*/ 2147483647 w 1321"/>
              <a:gd name="T53" fmla="*/ 2147483647 h 712"/>
              <a:gd name="T54" fmla="*/ 2147483647 w 1321"/>
              <a:gd name="T55" fmla="*/ 2147483647 h 712"/>
              <a:gd name="T56" fmla="*/ 0 w 1321"/>
              <a:gd name="T57" fmla="*/ 2147483647 h 712"/>
              <a:gd name="T58" fmla="*/ 0 w 1321"/>
              <a:gd name="T59" fmla="*/ 2147483647 h 712"/>
              <a:gd name="T60" fmla="*/ 2147483647 w 1321"/>
              <a:gd name="T61" fmla="*/ 2147483647 h 712"/>
              <a:gd name="T62" fmla="*/ 2147483647 w 1321"/>
              <a:gd name="T63" fmla="*/ 2147483647 h 712"/>
              <a:gd name="T64" fmla="*/ 2147483647 w 1321"/>
              <a:gd name="T65" fmla="*/ 2147483647 h 712"/>
              <a:gd name="T66" fmla="*/ 2147483647 w 1321"/>
              <a:gd name="T67" fmla="*/ 2147483647 h 712"/>
              <a:gd name="T68" fmla="*/ 2147483647 w 1321"/>
              <a:gd name="T69" fmla="*/ 2147483647 h 712"/>
              <a:gd name="T70" fmla="*/ 2147483647 w 1321"/>
              <a:gd name="T71" fmla="*/ 2147483647 h 712"/>
              <a:gd name="T72" fmla="*/ 2147483647 w 1321"/>
              <a:gd name="T73" fmla="*/ 2147483647 h 712"/>
              <a:gd name="T74" fmla="*/ 2147483647 w 1321"/>
              <a:gd name="T75" fmla="*/ 2147483647 h 712"/>
              <a:gd name="T76" fmla="*/ 2147483647 w 1321"/>
              <a:gd name="T77" fmla="*/ 2147483647 h 712"/>
              <a:gd name="T78" fmla="*/ 2147483647 w 1321"/>
              <a:gd name="T79" fmla="*/ 2147483647 h 712"/>
              <a:gd name="T80" fmla="*/ 2147483647 w 1321"/>
              <a:gd name="T81" fmla="*/ 2147483647 h 712"/>
              <a:gd name="T82" fmla="*/ 2147483647 w 1321"/>
              <a:gd name="T83" fmla="*/ 0 h 712"/>
              <a:gd name="T84" fmla="*/ 2147483647 w 1321"/>
              <a:gd name="T85" fmla="*/ 0 h 712"/>
              <a:gd name="T86" fmla="*/ 2147483647 w 1321"/>
              <a:gd name="T87" fmla="*/ 2147483647 h 712"/>
              <a:gd name="T88" fmla="*/ 2147483647 w 1321"/>
              <a:gd name="T89" fmla="*/ 2147483647 h 712"/>
              <a:gd name="T90" fmla="*/ 2147483647 w 1321"/>
              <a:gd name="T91" fmla="*/ 2147483647 h 712"/>
              <a:gd name="T92" fmla="*/ 2147483647 w 1321"/>
              <a:gd name="T93" fmla="*/ 2147483647 h 712"/>
              <a:gd name="T94" fmla="*/ 2147483647 w 1321"/>
              <a:gd name="T95" fmla="*/ 2147483647 h 712"/>
              <a:gd name="T96" fmla="*/ 2147483647 w 1321"/>
              <a:gd name="T97" fmla="*/ 2147483647 h 712"/>
              <a:gd name="T98" fmla="*/ 2147483647 w 1321"/>
              <a:gd name="T99" fmla="*/ 2147483647 h 712"/>
              <a:gd name="T100" fmla="*/ 2147483647 w 1321"/>
              <a:gd name="T101" fmla="*/ 2147483647 h 712"/>
              <a:gd name="T102" fmla="*/ 2147483647 w 1321"/>
              <a:gd name="T103" fmla="*/ 2147483647 h 712"/>
              <a:gd name="T104" fmla="*/ 2147483647 w 1321"/>
              <a:gd name="T105" fmla="*/ 2147483647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99FFCC">
                  <a:alpha val="17998"/>
                </a:srgb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99371" name="Group 37"/>
          <p:cNvGrpSpPr>
            <a:grpSpLocks/>
          </p:cNvGrpSpPr>
          <p:nvPr/>
        </p:nvGrpSpPr>
        <p:grpSpPr bwMode="auto">
          <a:xfrm rot="-1297425" flipH="1" flipV="1">
            <a:off x="5141913" y="5327650"/>
            <a:ext cx="1724025" cy="309563"/>
            <a:chOff x="2532" y="1051"/>
            <a:chExt cx="893" cy="246"/>
          </a:xfrm>
        </p:grpSpPr>
        <p:grpSp>
          <p:nvGrpSpPr>
            <p:cNvPr id="99372" name="Group 38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99373" name="AutoShape 39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74" name="AutoShape 40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75" name="AutoShape 41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76" name="AutoShape 42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</p:grpSp>
        <p:grpSp>
          <p:nvGrpSpPr>
            <p:cNvPr id="99377" name="Group 43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99378" name="AutoShape 44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79" name="AutoShape 45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80" name="AutoShape 46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81" name="AutoShape 47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</p:grpSp>
      </p:grpSp>
      <p:pic>
        <p:nvPicPr>
          <p:cNvPr id="99382" name="Picture 48" descr="light_shadow_m"/>
          <p:cNvPicPr>
            <a:picLocks noChangeAspect="1" noChangeArrowheads="1"/>
          </p:cNvPicPr>
          <p:nvPr/>
        </p:nvPicPr>
        <p:blipFill>
          <a:blip r:embed="rId2">
            <a:lum bright="-48000" contrast="-24000"/>
          </a:blip>
          <a:srcRect/>
          <a:stretch>
            <a:fillRect/>
          </a:stretch>
        </p:blipFill>
        <p:spPr bwMode="auto">
          <a:xfrm rot="3050435">
            <a:off x="6779420" y="3107531"/>
            <a:ext cx="325596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83" name="Rectangle 49"/>
          <p:cNvSpPr>
            <a:spLocks noChangeArrowheads="1"/>
          </p:cNvSpPr>
          <p:nvPr/>
        </p:nvSpPr>
        <p:spPr bwMode="black">
          <a:xfrm>
            <a:off x="4872038" y="4592638"/>
            <a:ext cx="2327275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ru-RU" sz="1800" b="1">
                <a:solidFill>
                  <a:srgbClr val="CC0000"/>
                </a:solidFill>
              </a:rPr>
              <a:t>Школы – </a:t>
            </a:r>
          </a:p>
          <a:p>
            <a:pPr algn="ctr" defTabSz="914400"/>
            <a:r>
              <a:rPr lang="ru-RU" sz="1800" b="1">
                <a:solidFill>
                  <a:srgbClr val="CC0000"/>
                </a:solidFill>
              </a:rPr>
              <a:t>Самост. уч-ки</a:t>
            </a:r>
          </a:p>
          <a:p>
            <a:pPr algn="ctr" defTabSz="914400"/>
            <a:r>
              <a:rPr lang="ru-RU" sz="1800" b="1">
                <a:solidFill>
                  <a:srgbClr val="CC0000"/>
                </a:solidFill>
              </a:rPr>
              <a:t> (АП)</a:t>
            </a:r>
            <a:endParaRPr lang="en-US" sz="1800" b="1">
              <a:solidFill>
                <a:srgbClr val="CC0000"/>
              </a:solidFill>
            </a:endParaRPr>
          </a:p>
        </p:txBody>
      </p:sp>
      <p:sp>
        <p:nvSpPr>
          <p:cNvPr id="99384" name="Rectangle 50"/>
          <p:cNvSpPr>
            <a:spLocks noChangeArrowheads="1"/>
          </p:cNvSpPr>
          <p:nvPr/>
        </p:nvSpPr>
        <p:spPr bwMode="black">
          <a:xfrm>
            <a:off x="1731963" y="4656138"/>
            <a:ext cx="15621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ru-RU" sz="2000" b="1">
                <a:solidFill>
                  <a:srgbClr val="CC0000"/>
                </a:solidFill>
              </a:rPr>
              <a:t>Школы </a:t>
            </a:r>
          </a:p>
          <a:p>
            <a:pPr algn="ctr" defTabSz="914400"/>
            <a:r>
              <a:rPr lang="ru-RU" sz="2000" b="1">
                <a:solidFill>
                  <a:srgbClr val="CC0000"/>
                </a:solidFill>
              </a:rPr>
              <a:t>- АП</a:t>
            </a:r>
            <a:endParaRPr lang="en-US" sz="2000" b="1">
              <a:solidFill>
                <a:srgbClr val="CC0000"/>
              </a:solidFill>
            </a:endParaRPr>
          </a:p>
        </p:txBody>
      </p:sp>
      <p:grpSp>
        <p:nvGrpSpPr>
          <p:cNvPr id="99385" name="Group 53"/>
          <p:cNvGrpSpPr>
            <a:grpSpLocks/>
          </p:cNvGrpSpPr>
          <p:nvPr/>
        </p:nvGrpSpPr>
        <p:grpSpPr bwMode="auto">
          <a:xfrm rot="-1297425" flipH="1" flipV="1">
            <a:off x="1631950" y="5327650"/>
            <a:ext cx="1725613" cy="309563"/>
            <a:chOff x="2532" y="1051"/>
            <a:chExt cx="893" cy="246"/>
          </a:xfrm>
        </p:grpSpPr>
        <p:grpSp>
          <p:nvGrpSpPr>
            <p:cNvPr id="99386" name="Group 54"/>
            <p:cNvGrpSpPr>
              <a:grpSpLocks/>
            </p:cNvGrpSpPr>
            <p:nvPr/>
          </p:nvGrpSpPr>
          <p:grpSpPr bwMode="auto">
            <a:xfrm>
              <a:off x="2532" y="1051"/>
              <a:ext cx="743" cy="185"/>
              <a:chOff x="1565" y="2568"/>
              <a:chExt cx="1118" cy="279"/>
            </a:xfrm>
          </p:grpSpPr>
          <p:sp>
            <p:nvSpPr>
              <p:cNvPr id="99387" name="AutoShape 55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88" name="AutoShape 56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89" name="AutoShape 57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90" name="AutoShape 58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</p:grpSp>
        <p:grpSp>
          <p:nvGrpSpPr>
            <p:cNvPr id="99391" name="Group 59"/>
            <p:cNvGrpSpPr>
              <a:grpSpLocks/>
            </p:cNvGrpSpPr>
            <p:nvPr/>
          </p:nvGrpSpPr>
          <p:grpSpPr bwMode="auto">
            <a:xfrm rot="1353540">
              <a:off x="2682" y="1111"/>
              <a:ext cx="743" cy="186"/>
              <a:chOff x="1565" y="2568"/>
              <a:chExt cx="1118" cy="279"/>
            </a:xfrm>
          </p:grpSpPr>
          <p:sp>
            <p:nvSpPr>
              <p:cNvPr id="99392" name="AutoShape 60"/>
              <p:cNvSpPr>
                <a:spLocks noChangeArrowheads="1"/>
              </p:cNvSpPr>
              <p:nvPr/>
            </p:nvSpPr>
            <p:spPr bwMode="white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93" name="AutoShape 61"/>
              <p:cNvSpPr>
                <a:spLocks noChangeArrowheads="1"/>
              </p:cNvSpPr>
              <p:nvPr/>
            </p:nvSpPr>
            <p:spPr bwMode="white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94" name="AutoShape 62"/>
              <p:cNvSpPr>
                <a:spLocks noChangeArrowheads="1"/>
              </p:cNvSpPr>
              <p:nvPr/>
            </p:nvSpPr>
            <p:spPr bwMode="white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  <p:sp>
            <p:nvSpPr>
              <p:cNvPr id="99395" name="AutoShape 63"/>
              <p:cNvSpPr>
                <a:spLocks noChangeArrowheads="1"/>
              </p:cNvSpPr>
              <p:nvPr/>
            </p:nvSpPr>
            <p:spPr bwMode="white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392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/>
                <a:endParaRPr lang="ru-RU" sz="1800">
                  <a:latin typeface="Calibri" pitchFamily="34" charset="0"/>
                </a:endParaRPr>
              </a:p>
            </p:txBody>
          </p:sp>
        </p:grpSp>
      </p:grpSp>
      <p:grpSp>
        <p:nvGrpSpPr>
          <p:cNvPr id="99396" name="Group 64"/>
          <p:cNvGrpSpPr>
            <a:grpSpLocks/>
          </p:cNvGrpSpPr>
          <p:nvPr/>
        </p:nvGrpSpPr>
        <p:grpSpPr bwMode="auto">
          <a:xfrm>
            <a:off x="2735263" y="1484313"/>
            <a:ext cx="7010400" cy="1008062"/>
            <a:chOff x="1440" y="924"/>
            <a:chExt cx="2688" cy="389"/>
          </a:xfrm>
        </p:grpSpPr>
        <p:grpSp>
          <p:nvGrpSpPr>
            <p:cNvPr id="99397" name="Group 65"/>
            <p:cNvGrpSpPr>
              <a:grpSpLocks/>
            </p:cNvGrpSpPr>
            <p:nvPr/>
          </p:nvGrpSpPr>
          <p:grpSpPr bwMode="auto">
            <a:xfrm>
              <a:off x="1440" y="924"/>
              <a:ext cx="2688" cy="389"/>
              <a:chOff x="1596" y="1167"/>
              <a:chExt cx="2448" cy="389"/>
            </a:xfrm>
          </p:grpSpPr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>
                <a:off x="1596" y="1167"/>
                <a:ext cx="2448" cy="38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>
                      <a:gamma/>
                      <a:tint val="33725"/>
                      <a:invGamma/>
                    </a:schemeClr>
                  </a:gs>
                  <a:gs pos="50000">
                    <a:schemeClr val="tx2">
                      <a:alpha val="89999"/>
                    </a:schemeClr>
                  </a:gs>
                  <a:gs pos="100000">
                    <a:schemeClr val="tx2">
                      <a:gamma/>
                      <a:tint val="33725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>
                  <a:latin typeface="+mn-lt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>
                <a:off x="1632" y="1200"/>
                <a:ext cx="2371" cy="32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89999"/>
                    </a:schemeClr>
                  </a:gs>
                  <a:gs pos="5000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89999"/>
                    </a:scheme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>
                  <a:latin typeface="+mn-lt"/>
                </a:endParaRPr>
              </a:p>
            </p:txBody>
          </p:sp>
        </p:grpSp>
        <p:sp>
          <p:nvSpPr>
            <p:cNvPr id="99400" name="Rectangle 68"/>
            <p:cNvSpPr>
              <a:spLocks noChangeArrowheads="1"/>
            </p:cNvSpPr>
            <p:nvPr/>
          </p:nvSpPr>
          <p:spPr bwMode="auto">
            <a:xfrm>
              <a:off x="1662" y="1047"/>
              <a:ext cx="224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>
                <a:lnSpc>
                  <a:spcPct val="60000"/>
                </a:lnSpc>
                <a:spcBef>
                  <a:spcPct val="50000"/>
                </a:spcBef>
              </a:pPr>
              <a:r>
                <a:rPr lang="ru-RU" sz="2000" b="1">
                  <a:solidFill>
                    <a:srgbClr val="0000CC"/>
                  </a:solidFill>
                </a:rPr>
                <a:t>Общеобразовательные организации Пермского края</a:t>
              </a:r>
              <a:endParaRPr lang="en-US" sz="2000" b="1">
                <a:solidFill>
                  <a:srgbClr val="0000CC"/>
                </a:solidFill>
              </a:endParaRPr>
            </a:p>
          </p:txBody>
        </p:sp>
      </p:grpSp>
      <p:sp>
        <p:nvSpPr>
          <p:cNvPr id="99401" name="Rectangle 76"/>
          <p:cNvSpPr>
            <a:spLocks noChangeArrowheads="1"/>
          </p:cNvSpPr>
          <p:nvPr/>
        </p:nvSpPr>
        <p:spPr bwMode="auto">
          <a:xfrm>
            <a:off x="0" y="6597650"/>
            <a:ext cx="2351088" cy="260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/>
            <a:r>
              <a:rPr lang="ru-RU" sz="1800">
                <a:solidFill>
                  <a:schemeClr val="bg1"/>
                </a:solidFill>
              </a:rPr>
              <a:t>29.08.2019</a:t>
            </a:r>
          </a:p>
        </p:txBody>
      </p:sp>
      <p:sp>
        <p:nvSpPr>
          <p:cNvPr id="99402" name="Text Box 77"/>
          <p:cNvSpPr txBox="1">
            <a:spLocks noChangeArrowheads="1"/>
          </p:cNvSpPr>
          <p:nvPr/>
        </p:nvSpPr>
        <p:spPr bwMode="auto">
          <a:xfrm>
            <a:off x="8208963" y="4508500"/>
            <a:ext cx="2206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800" b="1">
                <a:solidFill>
                  <a:srgbClr val="3333CC"/>
                </a:solidFill>
              </a:rPr>
              <a:t>«Сильные» школы (СШ)</a:t>
            </a:r>
          </a:p>
        </p:txBody>
      </p:sp>
      <p:sp>
        <p:nvSpPr>
          <p:cNvPr id="99403" name="Line 78"/>
          <p:cNvSpPr>
            <a:spLocks noChangeShapeType="1"/>
          </p:cNvSpPr>
          <p:nvPr/>
        </p:nvSpPr>
        <p:spPr bwMode="auto">
          <a:xfrm>
            <a:off x="527050" y="5949950"/>
            <a:ext cx="883285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/>
          </p:cNvSpPr>
          <p:nvPr>
            <p:ph idx="4294967295"/>
          </p:nvPr>
        </p:nvSpPr>
        <p:spPr>
          <a:xfrm>
            <a:off x="677863" y="609600"/>
            <a:ext cx="8596312" cy="5432425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400" b="1" smtClean="0">
                <a:solidFill>
                  <a:srgbClr val="0000FF"/>
                </a:solidFill>
              </a:rPr>
              <a:t>    ИТОГО в 2019 году в проекте «Образовательный лифт» участвуют:</a:t>
            </a:r>
            <a:r>
              <a:rPr lang="ru-RU" b="1" smtClean="0"/>
              <a:t> </a:t>
            </a:r>
          </a:p>
          <a:p>
            <a:r>
              <a:rPr lang="ru-RU" sz="2400" b="1" smtClean="0">
                <a:solidFill>
                  <a:srgbClr val="CC00CC"/>
                </a:solidFill>
              </a:rPr>
              <a:t>32 школы</a:t>
            </a:r>
            <a:r>
              <a:rPr lang="ru-RU" sz="2400" smtClean="0"/>
              <a:t>, в том числе в 2019 году в проект вошли </a:t>
            </a:r>
            <a:r>
              <a:rPr lang="ru-RU" sz="2400" b="1" smtClean="0">
                <a:solidFill>
                  <a:srgbClr val="CC00CC"/>
                </a:solidFill>
              </a:rPr>
              <a:t>6 школ</a:t>
            </a:r>
            <a:r>
              <a:rPr lang="ru-RU" sz="2400" smtClean="0"/>
              <a:t> из прошлогоднего проекта.</a:t>
            </a:r>
          </a:p>
          <a:p>
            <a:r>
              <a:rPr lang="ru-RU" sz="2400" smtClean="0"/>
              <a:t>Школы находятся </a:t>
            </a:r>
            <a:r>
              <a:rPr lang="ru-RU" sz="2400" b="1" smtClean="0">
                <a:solidFill>
                  <a:srgbClr val="CC00CC"/>
                </a:solidFill>
              </a:rPr>
              <a:t>в 18 муниципалитетах Пермского края </a:t>
            </a:r>
            <a:r>
              <a:rPr lang="ru-RU" sz="2400" smtClean="0"/>
              <a:t>(в прошлом году участвовало 11 муниципалитетов).</a:t>
            </a:r>
          </a:p>
          <a:p>
            <a:r>
              <a:rPr lang="ru-RU" sz="2400" smtClean="0"/>
              <a:t>Всего участников:  </a:t>
            </a:r>
            <a:r>
              <a:rPr lang="ru-RU" sz="2400" b="1" smtClean="0">
                <a:solidFill>
                  <a:srgbClr val="CC00CC"/>
                </a:solidFill>
              </a:rPr>
              <a:t>72</a:t>
            </a:r>
            <a:r>
              <a:rPr lang="ru-RU" sz="2400" smtClean="0">
                <a:solidFill>
                  <a:srgbClr val="CC00CC"/>
                </a:solidFill>
              </a:rPr>
              <a:t> </a:t>
            </a:r>
            <a:r>
              <a:rPr lang="ru-RU" sz="2400" b="1" smtClean="0">
                <a:solidFill>
                  <a:srgbClr val="CC00CC"/>
                </a:solidFill>
              </a:rPr>
              <a:t>чел.</a:t>
            </a:r>
            <a:r>
              <a:rPr lang="ru-RU" sz="2000" smtClean="0"/>
              <a:t> (среди них: учителя начальных классов, заместители директоров по УВР, методисты по начальному образованию, руководители ШМО и РМО).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8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/>
          </a:bodyPr>
          <a:lstStyle/>
          <a:p>
            <a:pPr algn="ctr" eaLnBrk="1" hangingPunct="1"/>
            <a:r>
              <a:rPr lang="ru-RU" sz="2800" b="1" smtClean="0">
                <a:solidFill>
                  <a:schemeClr val="accent2"/>
                </a:solidFill>
                <a:latin typeface="Times New Roman" pitchFamily="18" charset="0"/>
              </a:rPr>
              <a:t>Цель проекта в 2019 году:</a:t>
            </a:r>
          </a:p>
        </p:txBody>
      </p:sp>
      <p:sp>
        <p:nvSpPr>
          <p:cNvPr id="98307" name="Rectangle 9"/>
          <p:cNvSpPr>
            <a:spLocks noGrp="1"/>
          </p:cNvSpPr>
          <p:nvPr>
            <p:ph type="body" idx="4294967295"/>
          </p:nvPr>
        </p:nvSpPr>
        <p:spPr>
          <a:xfrm>
            <a:off x="554038" y="1712913"/>
            <a:ext cx="9785350" cy="2593975"/>
          </a:xfrm>
          <a:solidFill>
            <a:schemeClr val="bg2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b="1" smtClean="0">
                <a:latin typeface="Times New Roman" pitchFamily="18" charset="0"/>
              </a:rPr>
              <a:t>оказать методическую, дидактическую и практическую помощь учителям начальных классов по выработке комплекса оперативных мер, направленных на оптимизацию процесса подготовки выпускников к  ВПР и повышение образовательных результатов выпускников начальных школ ОО Пермского края.</a:t>
            </a:r>
          </a:p>
        </p:txBody>
      </p:sp>
      <p:sp>
        <p:nvSpPr>
          <p:cNvPr id="98308" name="Rectangle 10"/>
          <p:cNvSpPr>
            <a:spLocks noChangeArrowheads="1"/>
          </p:cNvSpPr>
          <p:nvPr/>
        </p:nvSpPr>
        <p:spPr bwMode="auto">
          <a:xfrm>
            <a:off x="0" y="6597650"/>
            <a:ext cx="2544763" cy="260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/>
            <a:r>
              <a:rPr lang="en-US" sz="1800">
                <a:solidFill>
                  <a:schemeClr val="bg1"/>
                </a:solidFill>
              </a:rPr>
              <a:t>16</a:t>
            </a:r>
            <a:r>
              <a:rPr lang="ru-RU" sz="1800">
                <a:solidFill>
                  <a:schemeClr val="bg1"/>
                </a:solidFill>
              </a:rPr>
              <a:t>.05.2019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03313" y="0"/>
            <a:ext cx="10944225" cy="1282700"/>
          </a:xfrm>
          <a:solidFill>
            <a:schemeClr val="bg2"/>
          </a:solidFill>
        </p:spPr>
        <p:txBody>
          <a:bodyPr anchor="ctr">
            <a:normAutofit/>
          </a:bodyPr>
          <a:lstStyle/>
          <a:p>
            <a:pPr algn="ctr" eaLnBrk="1" hangingPunct="1"/>
            <a:r>
              <a:rPr lang="ru-RU" sz="24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МОДЕЛЬ</a:t>
            </a:r>
            <a:br>
              <a:rPr lang="ru-RU" sz="24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80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профилактики низких и завышенных образовательных результатов  в  процессе подготовки к ВПР обучающихся начальной школы в рамках реализации краевого проекта «Образовательный лифт»</a:t>
            </a:r>
          </a:p>
        </p:txBody>
      </p:sp>
      <p:sp>
        <p:nvSpPr>
          <p:cNvPr id="3" name="Freeform 4"/>
          <p:cNvSpPr>
            <a:spLocks/>
          </p:cNvSpPr>
          <p:nvPr/>
        </p:nvSpPr>
        <p:spPr bwMode="ltGray">
          <a:xfrm>
            <a:off x="1338263" y="1931988"/>
            <a:ext cx="9852025" cy="3273425"/>
          </a:xfrm>
          <a:custGeom>
            <a:avLst/>
            <a:gdLst/>
            <a:ahLst/>
            <a:cxnLst>
              <a:cxn ang="0">
                <a:pos x="496" y="157"/>
              </a:cxn>
              <a:cxn ang="0">
                <a:pos x="0" y="0"/>
              </a:cxn>
              <a:cxn ang="0">
                <a:pos x="231" y="124"/>
              </a:cxn>
              <a:cxn ang="0">
                <a:pos x="4282" y="2025"/>
              </a:cxn>
              <a:cxn ang="0">
                <a:pos x="3974" y="2298"/>
              </a:cxn>
              <a:cxn ang="0">
                <a:pos x="5190" y="2065"/>
              </a:cxn>
              <a:cxn ang="0">
                <a:pos x="5039" y="1268"/>
              </a:cxn>
              <a:cxn ang="0">
                <a:pos x="4748" y="1507"/>
              </a:cxn>
              <a:cxn ang="0">
                <a:pos x="496" y="157"/>
              </a:cxn>
            </a:cxnLst>
            <a:rect l="0" t="0" r="r" b="b"/>
            <a:pathLst>
              <a:path w="5190" h="2298">
                <a:moveTo>
                  <a:pt x="496" y="157"/>
                </a:moveTo>
                <a:lnTo>
                  <a:pt x="0" y="0"/>
                </a:lnTo>
                <a:lnTo>
                  <a:pt x="231" y="124"/>
                </a:lnTo>
                <a:lnTo>
                  <a:pt x="4282" y="2025"/>
                </a:lnTo>
                <a:lnTo>
                  <a:pt x="3974" y="2298"/>
                </a:lnTo>
                <a:lnTo>
                  <a:pt x="5190" y="2065"/>
                </a:lnTo>
                <a:lnTo>
                  <a:pt x="5039" y="1268"/>
                </a:lnTo>
                <a:lnTo>
                  <a:pt x="4748" y="1507"/>
                </a:lnTo>
                <a:lnTo>
                  <a:pt x="496" y="157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000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0000"/>
                  <a:invGamma/>
                </a:schemeClr>
              </a:gs>
            </a:gsLst>
            <a:lin ang="27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gray">
          <a:xfrm>
            <a:off x="2768600" y="2281238"/>
            <a:ext cx="303213" cy="139700"/>
          </a:xfrm>
          <a:prstGeom prst="can">
            <a:avLst>
              <a:gd name="adj" fmla="val 39796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3568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gray">
          <a:xfrm>
            <a:off x="3976688" y="2611438"/>
            <a:ext cx="352425" cy="190500"/>
          </a:xfrm>
          <a:prstGeom prst="can">
            <a:avLst>
              <a:gd name="adj" fmla="val 27343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3568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>
            <a:off x="5289550" y="2927350"/>
            <a:ext cx="477838" cy="3079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3568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gray">
          <a:xfrm>
            <a:off x="8447088" y="3584575"/>
            <a:ext cx="754062" cy="682625"/>
          </a:xfrm>
          <a:prstGeom prst="can">
            <a:avLst>
              <a:gd name="adj" fmla="val 21434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3568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gray">
          <a:xfrm>
            <a:off x="6832600" y="3309938"/>
            <a:ext cx="590550" cy="427037"/>
          </a:xfrm>
          <a:prstGeom prst="can">
            <a:avLst>
              <a:gd name="adj" fmla="val 21667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35686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100361" name="Text Box 10"/>
          <p:cNvSpPr txBox="1">
            <a:spLocks noChangeArrowheads="1"/>
          </p:cNvSpPr>
          <p:nvPr/>
        </p:nvSpPr>
        <p:spPr bwMode="gray">
          <a:xfrm>
            <a:off x="1677988" y="1608138"/>
            <a:ext cx="18510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latin typeface="Calibri" pitchFamily="34" charset="0"/>
              </a:rPr>
              <a:t>1</a:t>
            </a:r>
            <a:r>
              <a:rPr lang="ru-RU" sz="2000" b="1">
                <a:solidFill>
                  <a:srgbClr val="996633"/>
                </a:solidFill>
                <a:latin typeface="Calibri" pitchFamily="34" charset="0"/>
              </a:rPr>
              <a:t> этап</a:t>
            </a:r>
            <a:endParaRPr lang="en-US" sz="2000" b="1">
              <a:solidFill>
                <a:srgbClr val="996633"/>
              </a:solidFill>
              <a:latin typeface="Calibri" pitchFamily="34" charset="0"/>
            </a:endParaRPr>
          </a:p>
        </p:txBody>
      </p:sp>
      <p:sp>
        <p:nvSpPr>
          <p:cNvPr id="100362" name="Text Box 11"/>
          <p:cNvSpPr txBox="1">
            <a:spLocks noChangeArrowheads="1"/>
          </p:cNvSpPr>
          <p:nvPr/>
        </p:nvSpPr>
        <p:spPr bwMode="gray">
          <a:xfrm>
            <a:off x="3346450" y="1622425"/>
            <a:ext cx="15986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latin typeface="Calibri" pitchFamily="34" charset="0"/>
              </a:rPr>
              <a:t>2</a:t>
            </a:r>
            <a:r>
              <a:rPr lang="ru-RU" sz="2000" b="1">
                <a:solidFill>
                  <a:srgbClr val="996633"/>
                </a:solidFill>
                <a:latin typeface="Calibri" pitchFamily="34" charset="0"/>
              </a:rPr>
              <a:t> этап</a:t>
            </a:r>
            <a:endParaRPr lang="en-US" sz="2000" b="1">
              <a:solidFill>
                <a:srgbClr val="996633"/>
              </a:solidFill>
              <a:latin typeface="Calibri" pitchFamily="34" charset="0"/>
            </a:endParaRP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gray">
          <a:xfrm>
            <a:off x="4762500" y="1627188"/>
            <a:ext cx="1525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latin typeface="Calibri" pitchFamily="34" charset="0"/>
              </a:rPr>
              <a:t>3</a:t>
            </a:r>
            <a:r>
              <a:rPr lang="ru-RU" sz="2000" b="1">
                <a:solidFill>
                  <a:srgbClr val="996633"/>
                </a:solidFill>
                <a:latin typeface="Calibri" pitchFamily="34" charset="0"/>
              </a:rPr>
              <a:t> этап</a:t>
            </a:r>
            <a:endParaRPr lang="en-US" sz="2000" b="1">
              <a:solidFill>
                <a:srgbClr val="996633"/>
              </a:solidFill>
              <a:latin typeface="Calibri" pitchFamily="34" charset="0"/>
            </a:endParaRP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gray">
          <a:xfrm>
            <a:off x="6313488" y="1619250"/>
            <a:ext cx="16065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latin typeface="Calibri" pitchFamily="34" charset="0"/>
              </a:rPr>
              <a:t>4</a:t>
            </a:r>
            <a:r>
              <a:rPr lang="ru-RU" sz="2000" b="1">
                <a:solidFill>
                  <a:srgbClr val="996633"/>
                </a:solidFill>
                <a:latin typeface="Calibri" pitchFamily="34" charset="0"/>
              </a:rPr>
              <a:t> этап</a:t>
            </a:r>
            <a:endParaRPr lang="en-US" sz="2000" b="1">
              <a:solidFill>
                <a:srgbClr val="996633"/>
              </a:solidFill>
              <a:latin typeface="Calibri" pitchFamily="34" charset="0"/>
            </a:endParaRP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gray">
          <a:xfrm>
            <a:off x="7929563" y="1617663"/>
            <a:ext cx="17176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2000" b="1">
                <a:solidFill>
                  <a:srgbClr val="996633"/>
                </a:solidFill>
                <a:latin typeface="Calibri" pitchFamily="34" charset="0"/>
              </a:rPr>
              <a:t>5</a:t>
            </a:r>
            <a:r>
              <a:rPr lang="ru-RU" sz="2000" b="1">
                <a:solidFill>
                  <a:srgbClr val="996633"/>
                </a:solidFill>
                <a:latin typeface="Calibri" pitchFamily="34" charset="0"/>
              </a:rPr>
              <a:t> этап</a:t>
            </a:r>
            <a:endParaRPr lang="en-US" sz="2000" b="1">
              <a:solidFill>
                <a:srgbClr val="996633"/>
              </a:solidFill>
              <a:latin typeface="Calibri" pitchFamily="34" charset="0"/>
            </a:endParaRP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gray">
          <a:xfrm>
            <a:off x="857250" y="2624138"/>
            <a:ext cx="30797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200" b="1">
                <a:latin typeface="Calibri" pitchFamily="34" charset="0"/>
              </a:rPr>
              <a:t> </a:t>
            </a:r>
            <a:r>
              <a:rPr lang="ru-RU" sz="1600" b="1">
                <a:solidFill>
                  <a:srgbClr val="CC00CC"/>
                </a:solidFill>
                <a:latin typeface="Calibri" pitchFamily="34" charset="0"/>
              </a:rPr>
              <a:t>Стартовая диагностика</a:t>
            </a:r>
            <a:endParaRPr lang="en-US" sz="1600" b="1">
              <a:solidFill>
                <a:srgbClr val="CC00CC"/>
              </a:solidFill>
              <a:latin typeface="Calibri" pitchFamily="34" charset="0"/>
            </a:endParaRP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gray">
          <a:xfrm>
            <a:off x="1589088" y="3114675"/>
            <a:ext cx="3268662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700" b="1">
                <a:solidFill>
                  <a:srgbClr val="CC0000"/>
                </a:solidFill>
                <a:latin typeface="Calibri" pitchFamily="34" charset="0"/>
              </a:rPr>
              <a:t>Констатирующий</a:t>
            </a:r>
            <a:endParaRPr lang="en-US" sz="1700" b="1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gray">
          <a:xfrm>
            <a:off x="2846388" y="3681413"/>
            <a:ext cx="32702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>
                <a:solidFill>
                  <a:srgbClr val="009900"/>
                </a:solidFill>
                <a:latin typeface="Calibri" pitchFamily="34" charset="0"/>
              </a:rPr>
              <a:t>Проектировочный</a:t>
            </a:r>
            <a:endParaRPr lang="en-US" sz="2000" b="1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gray">
          <a:xfrm>
            <a:off x="4464050" y="4246563"/>
            <a:ext cx="32702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>
                <a:solidFill>
                  <a:srgbClr val="993300"/>
                </a:solidFill>
                <a:latin typeface="Calibri" pitchFamily="34" charset="0"/>
              </a:rPr>
              <a:t>Формирующий</a:t>
            </a:r>
            <a:endParaRPr lang="en-US" sz="2000" b="1">
              <a:solidFill>
                <a:srgbClr val="993300"/>
              </a:solidFill>
              <a:latin typeface="Calibri" pitchFamily="34" charset="0"/>
            </a:endParaRPr>
          </a:p>
        </p:txBody>
      </p:sp>
      <p:sp>
        <p:nvSpPr>
          <p:cNvPr id="100370" name="Text Box 19"/>
          <p:cNvSpPr txBox="1">
            <a:spLocks noChangeArrowheads="1"/>
          </p:cNvSpPr>
          <p:nvPr/>
        </p:nvSpPr>
        <p:spPr bwMode="gray">
          <a:xfrm>
            <a:off x="5713413" y="4900613"/>
            <a:ext cx="32702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400" b="1">
                <a:solidFill>
                  <a:srgbClr val="3333CC"/>
                </a:solidFill>
                <a:latin typeface="Calibri" pitchFamily="34" charset="0"/>
              </a:rPr>
              <a:t>Обобщающий</a:t>
            </a:r>
            <a:endParaRPr lang="en-US" sz="2400" b="1">
              <a:solidFill>
                <a:srgbClr val="3333CC"/>
              </a:solidFill>
              <a:latin typeface="Calibri" pitchFamily="34" charset="0"/>
            </a:endParaRPr>
          </a:p>
        </p:txBody>
      </p:sp>
      <p:cxnSp>
        <p:nvCxnSpPr>
          <p:cNvPr id="100371" name="AutoShape 20"/>
          <p:cNvCxnSpPr>
            <a:cxnSpLocks noChangeShapeType="1"/>
            <a:stCxn id="4" idx="3"/>
            <a:endCxn id="100366" idx="0"/>
          </p:cNvCxnSpPr>
          <p:nvPr/>
        </p:nvCxnSpPr>
        <p:spPr bwMode="gray">
          <a:xfrm rot="5400000">
            <a:off x="1893094" y="2326482"/>
            <a:ext cx="203200" cy="39211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</p:spPr>
      </p:cxnSp>
      <p:cxnSp>
        <p:nvCxnSpPr>
          <p:cNvPr id="100372" name="AutoShape 21"/>
          <p:cNvCxnSpPr>
            <a:cxnSpLocks noChangeShapeType="1"/>
            <a:stCxn id="5" idx="3"/>
            <a:endCxn id="100367" idx="0"/>
          </p:cNvCxnSpPr>
          <p:nvPr/>
        </p:nvCxnSpPr>
        <p:spPr bwMode="gray">
          <a:xfrm rot="5400000">
            <a:off x="2609850" y="2609851"/>
            <a:ext cx="312737" cy="696912"/>
          </a:xfrm>
          <a:prstGeom prst="bentConnector3">
            <a:avLst>
              <a:gd name="adj1" fmla="val 49745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</p:spPr>
      </p:cxnSp>
      <p:cxnSp>
        <p:nvCxnSpPr>
          <p:cNvPr id="100373" name="AutoShape 22"/>
          <p:cNvCxnSpPr>
            <a:cxnSpLocks noChangeShapeType="1"/>
            <a:stCxn id="6" idx="3"/>
            <a:endCxn id="100368" idx="0"/>
          </p:cNvCxnSpPr>
          <p:nvPr/>
        </p:nvCxnSpPr>
        <p:spPr bwMode="gray">
          <a:xfrm rot="5400000">
            <a:off x="3531394" y="3066256"/>
            <a:ext cx="446088" cy="784225"/>
          </a:xfrm>
          <a:prstGeom prst="bentConnector3">
            <a:avLst>
              <a:gd name="adj1" fmla="val 49824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</p:spPr>
      </p:cxnSp>
      <p:cxnSp>
        <p:nvCxnSpPr>
          <p:cNvPr id="100374" name="AutoShape 23"/>
          <p:cNvCxnSpPr>
            <a:cxnSpLocks noChangeShapeType="1"/>
            <a:stCxn id="8" idx="3"/>
            <a:endCxn id="100369" idx="0"/>
          </p:cNvCxnSpPr>
          <p:nvPr/>
        </p:nvCxnSpPr>
        <p:spPr bwMode="gray">
          <a:xfrm rot="5400000">
            <a:off x="4706144" y="3606006"/>
            <a:ext cx="509588" cy="771525"/>
          </a:xfrm>
          <a:prstGeom prst="bentConnector3">
            <a:avLst>
              <a:gd name="adj1" fmla="val 49843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</p:spPr>
      </p:cxnSp>
      <p:cxnSp>
        <p:nvCxnSpPr>
          <p:cNvPr id="100375" name="AutoShape 24"/>
          <p:cNvCxnSpPr>
            <a:cxnSpLocks noChangeShapeType="1"/>
            <a:stCxn id="7" idx="3"/>
            <a:endCxn id="100370" idx="0"/>
          </p:cNvCxnSpPr>
          <p:nvPr/>
        </p:nvCxnSpPr>
        <p:spPr bwMode="gray">
          <a:xfrm rot="5400000">
            <a:off x="5748337" y="4030663"/>
            <a:ext cx="633413" cy="1106488"/>
          </a:xfrm>
          <a:prstGeom prst="bentConnector3">
            <a:avLst>
              <a:gd name="adj1" fmla="val 49875"/>
            </a:avLst>
          </a:prstGeom>
          <a:noFill/>
          <a:ln w="9525">
            <a:solidFill>
              <a:srgbClr val="1C1C1C"/>
            </a:solidFill>
            <a:miter lim="800000"/>
            <a:headEnd/>
            <a:tailEnd/>
          </a:ln>
        </p:spPr>
      </p:cxnSp>
      <p:sp>
        <p:nvSpPr>
          <p:cNvPr id="24" name="AutoShape 25"/>
          <p:cNvSpPr>
            <a:spLocks noChangeArrowheads="1"/>
          </p:cNvSpPr>
          <p:nvPr/>
        </p:nvSpPr>
        <p:spPr bwMode="gray">
          <a:xfrm>
            <a:off x="8447088" y="1976438"/>
            <a:ext cx="754062" cy="1730375"/>
          </a:xfrm>
          <a:prstGeom prst="can">
            <a:avLst>
              <a:gd name="adj" fmla="val 27996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35686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25" name="AutoShape 26"/>
          <p:cNvSpPr>
            <a:spLocks noChangeArrowheads="1"/>
          </p:cNvSpPr>
          <p:nvPr/>
        </p:nvSpPr>
        <p:spPr bwMode="gray">
          <a:xfrm>
            <a:off x="6832600" y="1974850"/>
            <a:ext cx="590550" cy="1433513"/>
          </a:xfrm>
          <a:prstGeom prst="can">
            <a:avLst>
              <a:gd name="adj" fmla="val 27556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35686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26" name="AutoShape 27"/>
          <p:cNvSpPr>
            <a:spLocks noChangeArrowheads="1"/>
          </p:cNvSpPr>
          <p:nvPr/>
        </p:nvSpPr>
        <p:spPr bwMode="gray">
          <a:xfrm>
            <a:off x="5289550" y="1971675"/>
            <a:ext cx="477838" cy="1049338"/>
          </a:xfrm>
          <a:prstGeom prst="can">
            <a:avLst>
              <a:gd name="adj" fmla="val 28246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35686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gray">
          <a:xfrm>
            <a:off x="3976688" y="1978025"/>
            <a:ext cx="352425" cy="688975"/>
          </a:xfrm>
          <a:prstGeom prst="can">
            <a:avLst>
              <a:gd name="adj" fmla="val 23869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35686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gray">
          <a:xfrm>
            <a:off x="2768600" y="1979613"/>
            <a:ext cx="303213" cy="358775"/>
          </a:xfrm>
          <a:prstGeom prst="can">
            <a:avLst>
              <a:gd name="adj" fmla="val 26830"/>
            </a:avLst>
          </a:pr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tint val="35686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atin typeface="+mn-lt"/>
            </a:endParaRPr>
          </a:p>
        </p:txBody>
      </p:sp>
      <p:sp>
        <p:nvSpPr>
          <p:cNvPr id="100381" name="Rectangle 31"/>
          <p:cNvSpPr>
            <a:spLocks noChangeArrowheads="1"/>
          </p:cNvSpPr>
          <p:nvPr/>
        </p:nvSpPr>
        <p:spPr bwMode="auto">
          <a:xfrm>
            <a:off x="0" y="6597650"/>
            <a:ext cx="2446338" cy="260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/>
            <a:endParaRPr lang="ru-RU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320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ПРОГРАММА РЕАЛИЗАЦИИ ПРОЕКТА                          В 2019 году</a:t>
            </a:r>
            <a:br>
              <a:rPr lang="ru-RU" sz="320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smtClean="0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27" name="Содержимое 2"/>
          <p:cNvSpPr>
            <a:spLocks noGrp="1"/>
          </p:cNvSpPr>
          <p:nvPr>
            <p:ph idx="4294967295"/>
          </p:nvPr>
        </p:nvSpPr>
        <p:spPr>
          <a:xfrm>
            <a:off x="334963" y="1600200"/>
            <a:ext cx="11247437" cy="4525963"/>
          </a:xfrm>
        </p:spPr>
        <p:txBody>
          <a:bodyPr/>
          <a:lstStyle/>
          <a:p>
            <a:pPr marL="514350" indent="-514350" defTabSz="914400"/>
            <a:r>
              <a:rPr lang="ru-RU" sz="2400" b="1" i="1" smtClean="0">
                <a:solidFill>
                  <a:srgbClr val="CC00CC"/>
                </a:solidFill>
              </a:rPr>
              <a:t>В программе</a:t>
            </a:r>
            <a:r>
              <a:rPr lang="ru-RU" sz="2400" smtClean="0"/>
              <a:t> реализации краевого проекта «Образовательный лифт» в 2019 году предусмотрено проведение следующих очных и дистанционных мероприятий:</a:t>
            </a:r>
            <a:endParaRPr lang="ru-RU" sz="2400" b="1" smtClean="0"/>
          </a:p>
          <a:p>
            <a:pPr marL="514350" indent="-514350" defTabSz="914400"/>
            <a:r>
              <a:rPr lang="ru-RU" sz="2400" b="1" smtClean="0"/>
              <a:t>1.</a:t>
            </a:r>
            <a:r>
              <a:rPr lang="ru-RU" sz="2400" smtClean="0"/>
              <a:t> </a:t>
            </a:r>
            <a:r>
              <a:rPr lang="ru-RU" sz="2400" b="1" smtClean="0">
                <a:solidFill>
                  <a:srgbClr val="DE8E18"/>
                </a:solidFill>
              </a:rPr>
              <a:t>Установочный очный семинар</a:t>
            </a:r>
            <a:r>
              <a:rPr lang="ru-RU" sz="2400" smtClean="0"/>
              <a:t> на базе ИРО ПК (регистрация участников проекта, постановка актуальных проблем реализации проекта всеми участниками, выбор темы проекта на школьном уровне) – 16 мая 2019г. (уже состоялся);</a:t>
            </a:r>
            <a:endParaRPr lang="ru-RU" sz="2400" b="1" smtClean="0"/>
          </a:p>
          <a:p>
            <a:pPr marL="514350" indent="-514350" defTabSz="914400"/>
            <a:r>
              <a:rPr lang="ru-RU" sz="2400" b="1" smtClean="0"/>
              <a:t>2.</a:t>
            </a:r>
            <a:r>
              <a:rPr lang="ru-RU" sz="2400" smtClean="0"/>
              <a:t> </a:t>
            </a:r>
            <a:r>
              <a:rPr lang="ru-RU" sz="2400" b="1" smtClean="0">
                <a:solidFill>
                  <a:srgbClr val="DE8E18"/>
                </a:solidFill>
              </a:rPr>
              <a:t>Участие в вебинарах</a:t>
            </a:r>
            <a:r>
              <a:rPr lang="ru-RU" sz="2400" smtClean="0"/>
              <a:t> руководителя проекта (дистанционно) – с сентября по октябрь 2019г.;</a:t>
            </a:r>
            <a:endParaRPr lang="ru-RU" sz="2400" b="1" smtClean="0"/>
          </a:p>
          <a:p>
            <a:pPr marL="514350" indent="-514350" defTabSz="914400"/>
            <a:r>
              <a:rPr lang="ru-RU" sz="2400" b="1" smtClean="0"/>
              <a:t>3.</a:t>
            </a:r>
            <a:r>
              <a:rPr lang="ru-RU" sz="2400" smtClean="0"/>
              <a:t> Формулирование темы школьного проекта  и </a:t>
            </a:r>
            <a:r>
              <a:rPr lang="ru-RU" sz="2400" b="1" smtClean="0">
                <a:solidFill>
                  <a:srgbClr val="DE8E18"/>
                </a:solidFill>
              </a:rPr>
              <a:t>выполнение проектного задания</a:t>
            </a:r>
            <a:r>
              <a:rPr lang="ru-RU" sz="2400" smtClean="0"/>
              <a:t> по общей тематике направления - </a:t>
            </a:r>
            <a:r>
              <a:rPr lang="ru-RU" sz="2400" b="1" smtClean="0"/>
              <a:t>«Апробация форм, методов, средств повышения образовательных результатов обучающихся начальной школы в процессе подготовки к ВПР»</a:t>
            </a:r>
            <a:r>
              <a:rPr lang="ru-RU" sz="2400" smtClean="0"/>
              <a:t>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/>
          </p:cNvSpPr>
          <p:nvPr>
            <p:ph idx="4294967295"/>
          </p:nvPr>
        </p:nvSpPr>
        <p:spPr>
          <a:xfrm>
            <a:off x="677863" y="609600"/>
            <a:ext cx="9932987" cy="5432425"/>
          </a:xfrm>
        </p:spPr>
        <p:txBody>
          <a:bodyPr/>
          <a:lstStyle/>
          <a:p>
            <a:pPr>
              <a:buFont typeface="Wingdings 3" pitchFamily="18" charset="2"/>
              <a:buNone/>
            </a:pPr>
            <a:r>
              <a:rPr lang="ru-RU" sz="2400" smtClean="0"/>
              <a:t>4. Презентация школьных разработок учителями-участниками проекта на августовском совещании на базе ИРО ПК (</a:t>
            </a:r>
            <a:r>
              <a:rPr lang="ru-RU" sz="2400" smtClean="0">
                <a:solidFill>
                  <a:srgbClr val="FF0000"/>
                </a:solidFill>
              </a:rPr>
              <a:t>август – сентябрь 2019г.</a:t>
            </a:r>
            <a:r>
              <a:rPr lang="ru-RU" sz="2400" smtClean="0"/>
              <a:t>);</a:t>
            </a:r>
          </a:p>
          <a:p>
            <a:pPr>
              <a:buFont typeface="Wingdings 3" pitchFamily="18" charset="2"/>
              <a:buNone/>
            </a:pPr>
            <a:r>
              <a:rPr lang="ru-RU" sz="2400" smtClean="0"/>
              <a:t>5. Участие представителей МО учителей начальных классов – участников проекта на итоговой Краевой научно-практической конференции ИРО ПК по результатам разработок проектов для апробации (</a:t>
            </a:r>
            <a:r>
              <a:rPr lang="ru-RU" sz="2400" smtClean="0">
                <a:solidFill>
                  <a:srgbClr val="FF0000"/>
                </a:solidFill>
              </a:rPr>
              <a:t>ноябрь 2019г.</a:t>
            </a:r>
            <a:r>
              <a:rPr lang="ru-RU" sz="2400" smtClean="0"/>
              <a:t>);</a:t>
            </a:r>
          </a:p>
          <a:p>
            <a:pPr>
              <a:buFont typeface="Wingdings 3" pitchFamily="18" charset="2"/>
              <a:buNone/>
            </a:pPr>
            <a:r>
              <a:rPr lang="ru-RU" sz="2400" smtClean="0"/>
              <a:t>6. Апробация проектов на школьном уровне (</a:t>
            </a:r>
            <a:r>
              <a:rPr lang="ru-RU" sz="2400" smtClean="0">
                <a:solidFill>
                  <a:srgbClr val="FF0000"/>
                </a:solidFill>
              </a:rPr>
              <a:t>сентябрь 2019г. – апрель 2020г.</a:t>
            </a:r>
            <a:r>
              <a:rPr lang="ru-RU" sz="2400" smtClean="0"/>
              <a:t>).</a:t>
            </a:r>
          </a:p>
          <a:p>
            <a:endParaRPr lang="ru-RU" sz="2800" smtClean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/>
          </p:cNvSpPr>
          <p:nvPr>
            <p:ph idx="4294967295"/>
          </p:nvPr>
        </p:nvSpPr>
        <p:spPr>
          <a:xfrm>
            <a:off x="677863" y="609600"/>
            <a:ext cx="10328275" cy="5432425"/>
          </a:xfrm>
        </p:spPr>
        <p:txBody>
          <a:bodyPr/>
          <a:lstStyle/>
          <a:p>
            <a:r>
              <a:rPr lang="ru-RU" sz="3200" b="1" smtClean="0">
                <a:solidFill>
                  <a:srgbClr val="DE8E18"/>
                </a:solidFill>
              </a:rPr>
              <a:t>16 мая 2019г.</a:t>
            </a:r>
            <a:r>
              <a:rPr lang="ru-RU" sz="3200" smtClean="0"/>
              <a:t> уже состоялся </a:t>
            </a:r>
            <a:r>
              <a:rPr lang="ru-RU" sz="3200" b="1" smtClean="0">
                <a:solidFill>
                  <a:srgbClr val="DE8E18"/>
                </a:solidFill>
              </a:rPr>
              <a:t>Установочный семинар</a:t>
            </a:r>
            <a:r>
              <a:rPr lang="ru-RU" sz="3200" smtClean="0"/>
              <a:t> по проекту «Образовательный лифт»-2019. </a:t>
            </a:r>
          </a:p>
          <a:p>
            <a:r>
              <a:rPr lang="ru-RU" sz="3200" smtClean="0"/>
              <a:t>Ключевая направленность краевого проекта «Образовательный лифт» для учителей начальных классов – </a:t>
            </a:r>
            <a:r>
              <a:rPr lang="ru-RU" sz="3200" b="1" smtClean="0">
                <a:solidFill>
                  <a:schemeClr val="accent2"/>
                </a:solidFill>
              </a:rPr>
              <a:t>«Апробация форм, методов, средств повышения образовательных результатов обучающихся начальной школы в процессе подготовки к ВПР»</a:t>
            </a:r>
            <a:r>
              <a:rPr lang="ru-RU" sz="3200" smtClean="0">
                <a:solidFill>
                  <a:schemeClr val="accent2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8275" y="0"/>
            <a:ext cx="12023725" cy="6858000"/>
          </a:xfrm>
        </p:spPr>
      </p:pic>
      <p:sp>
        <p:nvSpPr>
          <p:cNvPr id="91138" name="Rectangle 7"/>
          <p:cNvSpPr>
            <a:spLocks noChangeArrowheads="1"/>
          </p:cNvSpPr>
          <p:nvPr/>
        </p:nvSpPr>
        <p:spPr bwMode="auto">
          <a:xfrm>
            <a:off x="0" y="6669088"/>
            <a:ext cx="2351088" cy="188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ru-RU" sz="1800"/>
          </a:p>
        </p:txBody>
      </p:sp>
      <p:pic>
        <p:nvPicPr>
          <p:cNvPr id="91139" name="Picture 6" descr="Моя эмблема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69400" y="5373688"/>
            <a:ext cx="2595563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mtClean="0"/>
              <a:t>Спасибо за внимание!</a:t>
            </a:r>
          </a:p>
        </p:txBody>
      </p:sp>
      <p:sp>
        <p:nvSpPr>
          <p:cNvPr id="921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2163" name="Picture 5" descr="http://sdu.by/images/stories/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1497013"/>
            <a:ext cx="8904287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79413" y="266700"/>
            <a:ext cx="10572750" cy="63992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260350"/>
            <a:ext cx="11712575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 idx="4294967295"/>
          </p:nvPr>
        </p:nvSpPr>
        <p:spPr>
          <a:xfrm>
            <a:off x="677863" y="609600"/>
            <a:ext cx="8596312" cy="80962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0000FF"/>
                </a:solidFill>
              </a:rPr>
              <a:t>Проведение ВПР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body" idx="4294967295"/>
          </p:nvPr>
        </p:nvSpPr>
        <p:spPr>
          <a:xfrm>
            <a:off x="677863" y="1343025"/>
            <a:ext cx="10213975" cy="4699000"/>
          </a:xfrm>
        </p:spPr>
        <p:txBody>
          <a:bodyPr/>
          <a:lstStyle/>
          <a:p>
            <a:r>
              <a:rPr lang="ru-RU" sz="2000" smtClean="0"/>
              <a:t>В 2019 году ВПР написали </a:t>
            </a:r>
            <a:r>
              <a:rPr lang="ru-RU" sz="2000" b="1" smtClean="0">
                <a:solidFill>
                  <a:srgbClr val="CC00CC"/>
                </a:solidFill>
              </a:rPr>
              <a:t>более 6 миллионов</a:t>
            </a:r>
            <a:r>
              <a:rPr lang="ru-RU" sz="2000" smtClean="0"/>
              <a:t> учеников. </a:t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ВПР прошли в 4-х, 5-х, 6-х, 7-х и 11-х классах в более чем </a:t>
            </a:r>
            <a:r>
              <a:rPr lang="ru-RU" sz="2000" smtClean="0">
                <a:solidFill>
                  <a:srgbClr val="CC00CC"/>
                </a:solidFill>
              </a:rPr>
              <a:t>40 тысячах школ</a:t>
            </a:r>
            <a:r>
              <a:rPr lang="ru-RU" sz="2000" smtClean="0"/>
              <a:t> по многим предметам.</a:t>
            </a:r>
          </a:p>
          <a:p>
            <a:r>
              <a:rPr lang="ru-RU" sz="2000" smtClean="0"/>
              <a:t>Статистический анализ выявил: 2,5 тысячи школ выдали необъективные оценки. Причем 212 школ показывают их уже три года подряд. </a:t>
            </a:r>
            <a:br>
              <a:rPr lang="ru-RU" sz="2000" smtClean="0"/>
            </a:br>
            <a:endParaRPr lang="ru-RU" sz="2000" smtClean="0"/>
          </a:p>
          <a:p>
            <a:r>
              <a:rPr lang="ru-RU" sz="2000" b="1" smtClean="0">
                <a:solidFill>
                  <a:srgbClr val="CC00CC"/>
                </a:solidFill>
              </a:rPr>
              <a:t>ВПР станут обязательными для 7-го и 8-го классов. </a:t>
            </a:r>
            <a:r>
              <a:rPr lang="ru-RU" sz="2000" smtClean="0"/>
              <a:t>Прежде школа сама решала, участвовать ли ученикам 7-го и 8-го классов в ВПР или нет. Но с 2020 года участие во Всероссийской проверочной работе перестанет быть для них добровольным. </a:t>
            </a:r>
          </a:p>
          <a:p>
            <a:r>
              <a:rPr lang="ru-RU" sz="2000" smtClean="0"/>
              <a:t>Для учеников 4-го, 5-го и 6-го классов они тоже остаются обязательными, как и в прошлом учебном году.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578</TotalTime>
  <Words>2470</Words>
  <Application>Microsoft Office PowerPoint</Application>
  <PresentationFormat>Custom</PresentationFormat>
  <Paragraphs>310</Paragraphs>
  <Slides>68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68</vt:i4>
      </vt:variant>
    </vt:vector>
  </HeadingPairs>
  <TitlesOfParts>
    <vt:vector size="80" baseType="lpstr">
      <vt:lpstr>Arial</vt:lpstr>
      <vt:lpstr>Trebuchet MS</vt:lpstr>
      <vt:lpstr>Wingdings 3</vt:lpstr>
      <vt:lpstr>Calibri</vt:lpstr>
      <vt:lpstr>Times New Roman</vt:lpstr>
      <vt:lpstr>Wingdings</vt:lpstr>
      <vt:lpstr>Tahoma</vt:lpstr>
      <vt:lpstr>pt_sansregular</vt:lpstr>
      <vt:lpstr>Arial Black</vt:lpstr>
      <vt:lpstr>Грань</vt:lpstr>
      <vt:lpstr>Грань</vt:lpstr>
      <vt:lpstr>Грань</vt:lpstr>
      <vt:lpstr>   Актуальные стратегии  реализации новых федеральных и краевых  проектов                                    в начальном общем образовании </vt:lpstr>
      <vt:lpstr>Слайд 2</vt:lpstr>
      <vt:lpstr>Современные вызовы системе образования</vt:lpstr>
      <vt:lpstr>Слайд 4</vt:lpstr>
      <vt:lpstr>Слайд 5</vt:lpstr>
      <vt:lpstr>Слайд 6</vt:lpstr>
      <vt:lpstr>Слайд 7</vt:lpstr>
      <vt:lpstr>Слайд 8</vt:lpstr>
      <vt:lpstr>Проведение ВПР</vt:lpstr>
      <vt:lpstr>Результаты ВПР в 2019 году. Математика</vt:lpstr>
      <vt:lpstr>Результаты ВПР в 2019 году. Русский язык</vt:lpstr>
      <vt:lpstr>Результаты ВПР в 2019 году. Окружающий мир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11. Метапредметные результаты освоения основной образовательной программы начального общего образования должны отражать:</vt:lpstr>
      <vt:lpstr> </vt:lpstr>
      <vt:lpstr> </vt:lpstr>
      <vt:lpstr> </vt:lpstr>
      <vt:lpstr>Слайд 28</vt:lpstr>
      <vt:lpstr>Слайд 29</vt:lpstr>
      <vt:lpstr>   12. Предметные результаты освоения основной образовательной программы начального общего образования с учетом специфики содержания предметных областей, включающих в себя конкретные учебные предметы, См. в приложении  </vt:lpstr>
      <vt:lpstr>  Цифровизация российского образования:  плюсы и минусы</vt:lpstr>
      <vt:lpstr>Цифровизация - переход на цифровой способ связи, записи и передачи данных с помощью цифровых устройств. </vt:lpstr>
      <vt:lpstr>Цифровизация в образовании- использование в обучении больших данных о процессе освоения отдельным учащимся отдельных дисциплин и во многом автоматической адаптации учебного процесса на их основе, использование виртуализации, дополненной реальности и облачных вычислений и многих других технологий.</vt:lpstr>
      <vt:lpstr>Слайд 34</vt:lpstr>
      <vt:lpstr>МЭШ - Московская Электронная школа-база для Российской Электронной школы (с 1 сентября 2018г. все школы Москвы получили электронные школьные доски, ноутбуки, скоростной Интернет и Wi-Fi). К 2020 г. планируется отказаться от бумажных учебников по 11 предметам.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Я все знаю - делай как я - старая парадигма.    Я помогу тебе сделать самому – новая парадигма учителя.</vt:lpstr>
      <vt:lpstr>Слайд 48</vt:lpstr>
      <vt:lpstr>Плюсы цифровизации в образовании:</vt:lpstr>
      <vt:lpstr> развитие онлайн-обучения; - онлайн-курсы МООС; -  новые технологии способны увлечь школьников сильнее, чем просто лекция или рассказ; - оснащение ОУ качественным программным обеспечением, например, информационными системами, позволяющими получать доступ к образовательным ресурсам, результатам современных научных исследований и разработок, электронным научным библиотекам на различных языках мира.</vt:lpstr>
      <vt:lpstr>- цифровой класс будущего оснащен смартфонами, виртуальными очками, специальным ПО и образовательным VR контентом; - креативность учебного процесса растет; - применение полученных компетенций в условиях стремительно развивающегося цифрового мира; - появляются новые возможности для обучения; - технологии позволяют больше экспериментировать            с методикой преподавания предметов и получать мгновенную обратную связь; - активное вовлечение учащихся в учебный процесс; - множество ресурсов для организации продуктивной учебной деятельности учащихся; - технологии помогут автоматизировать или упростить выполнение ряда утомительных обязанностей; </vt:lpstr>
      <vt:lpstr>- мгновенный доступ к нужной информации и воспитание важных навыков по работе с разными информационными источниками; - жизненный навык и важный вид грамотности состоит в умении использовать цифровые технологии.   Не рассуждая, скажем, чрезвычайно строго Одно б хотелось здесь бесспорно уяснить- - Возможно ль интеллект и личность педагога Доской…Пусть даже электронной заменить?..</vt:lpstr>
      <vt:lpstr>«Непроверенные технологии» - минусы цифровизации</vt:lpstr>
      <vt:lpstr>Слайд 54</vt:lpstr>
      <vt:lpstr>- Цифровые технологии отвлекают от учебного процесса; - отрицательное влияние на развитие коммуникативных навыков учащихся и социальное взаимодействие; - обман и уклонение от выполнения заданий; - нет равного доступа к ресурсам; - качество источников в сети Интернет, информационный шум, мусор; - информационные продукты, «напичканные» разными видами информации и ненужной рекламы; - учебный диалог компьютера и ученика ограничен; - социальное напряжение у педагогов и среди родительского сообщества;</vt:lpstr>
      <vt:lpstr>- массовое обучение на дому; - расслоение учебных заведений по материально-техническому обеспечению; - использование электронных средств небезопасно для здоровья детей; - утрата навыка письма, способностей к творчеству (как сейчас происходит в школах Финляндии – полный отказ от письма от руки, навязывание клавиатурного письма); - экранная детская зависимость (тоже самое, что и прием наркотических средств); - цифровое слабоумие; - электромагнитное излучение; - проблемы с речевым развитием, со зрением; - компьютерная, игровая зависимость; </vt:lpstr>
      <vt:lpstr> разница между чтением с бумаги и с экрана; - электронное досье на каждого ребенка и контроль за семьями;  - чипизация; - отсутствие у учителей тех навыков общения в цифровом мире, которые уже имеются у учащихся; - люди с клиповым мышлением хорошо следуют инструкциям, но теряют возможность освоения большого объема связного сложного материала; - отсутствие программного обеспечения; - загруженность учителей всевозможными отчетами, в том числе в электронной форме; - низкий уровень мотивации, самоорганизации и рефлексии школьников.  </vt:lpstr>
      <vt:lpstr>Слайд 58</vt:lpstr>
      <vt:lpstr>Слайд 59</vt:lpstr>
      <vt:lpstr>КРАЕВОЙ ПРОЕКТ «Образовательный лифт»-2019</vt:lpstr>
      <vt:lpstr>Слайд 61</vt:lpstr>
      <vt:lpstr>Цель проекта в 2019 году:</vt:lpstr>
      <vt:lpstr>МОДЕЛЬ профилактики низких и завышенных образовательных результатов  в  процессе подготовки к ВПР обучающихся начальной школы в рамках реализации краевого проекта «Образовательный лифт»</vt:lpstr>
      <vt:lpstr>ПРОГРАММА РЕАЛИЗАЦИИ ПРОЕКТА                          В 2019 году </vt:lpstr>
      <vt:lpstr>Слайд 65</vt:lpstr>
      <vt:lpstr>Слайд 66</vt:lpstr>
      <vt:lpstr>Слайд 67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Цифровизация российского образования: плюсы и минусы</dc:title>
  <dc:creator>Asus</dc:creator>
  <cp:lastModifiedBy>k15</cp:lastModifiedBy>
  <cp:revision>41</cp:revision>
  <dcterms:created xsi:type="dcterms:W3CDTF">2018-11-01T17:55:01Z</dcterms:created>
  <dcterms:modified xsi:type="dcterms:W3CDTF">2019-08-28T11:33:03Z</dcterms:modified>
</cp:coreProperties>
</file>