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  <p:sldMasterId id="2147483739" r:id="rId8"/>
  </p:sldMasterIdLst>
  <p:sldIdLst>
    <p:sldId id="256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</p:sldIdLst>
  <p:sldSz cx="12193588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" Type="http://schemas.openxmlformats.org/officeDocument/2006/relationships/slideMaster" Target="slideMasters/slideMaster7.xml"/><Relationship Id="rId7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7" name="PlaceHolder 6"/>
          <p:cNvSpPr>
            <a:spLocks noGrp="1"/>
          </p:cNvSpPr>
          <p:nvPr>
            <p:ph type="body"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8" name="PlaceHolder 7"/>
          <p:cNvSpPr>
            <a:spLocks noGrp="1"/>
          </p:cNvSpPr>
          <p:nvPr>
            <p:ph type="body"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5" name="PlaceHolder 6"/>
          <p:cNvSpPr>
            <a:spLocks noGrp="1"/>
          </p:cNvSpPr>
          <p:nvPr>
            <p:ph type="body"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6" name="PlaceHolder 7"/>
          <p:cNvSpPr>
            <a:spLocks noGrp="1"/>
          </p:cNvSpPr>
          <p:nvPr>
            <p:ph type="body"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1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6" name="PlaceHolder 4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8" name="PlaceHolder 5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1" name="PlaceHolder 3"/>
          <p:cNvSpPr>
            <a:spLocks noGrp="1"/>
          </p:cNvSpPr>
          <p:nvPr>
            <p:ph type="body"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2" name="PlaceHolder 4"/>
          <p:cNvSpPr>
            <a:spLocks noGrp="1"/>
          </p:cNvSpPr>
          <p:nvPr>
            <p:ph type="body"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4" name="PlaceHolder 6"/>
          <p:cNvSpPr>
            <a:spLocks noGrp="1"/>
          </p:cNvSpPr>
          <p:nvPr>
            <p:ph type="body"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5" name="PlaceHolder 7"/>
          <p:cNvSpPr>
            <a:spLocks noGrp="1"/>
          </p:cNvSpPr>
          <p:nvPr>
            <p:ph type="body"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5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4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5" name="PlaceHolder 4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7" name="PlaceHolder 5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 type="body"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31" name="PlaceHolder 4"/>
          <p:cNvSpPr>
            <a:spLocks noGrp="1"/>
          </p:cNvSpPr>
          <p:nvPr>
            <p:ph type="body"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3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33" name="PlaceHolder 6"/>
          <p:cNvSpPr>
            <a:spLocks noGrp="1"/>
          </p:cNvSpPr>
          <p:nvPr>
            <p:ph type="body"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34" name="PlaceHolder 7"/>
          <p:cNvSpPr>
            <a:spLocks noGrp="1"/>
          </p:cNvSpPr>
          <p:nvPr>
            <p:ph type="body"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3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3" name="PlaceHolder 4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3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5" name="PlaceHolder 5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8" name="PlaceHolder 3"/>
          <p:cNvSpPr>
            <a:spLocks noGrp="1"/>
          </p:cNvSpPr>
          <p:nvPr>
            <p:ph type="body"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9" name="PlaceHolder 4"/>
          <p:cNvSpPr>
            <a:spLocks noGrp="1"/>
          </p:cNvSpPr>
          <p:nvPr>
            <p:ph type="body"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7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71" name="PlaceHolder 6"/>
          <p:cNvSpPr>
            <a:spLocks noGrp="1"/>
          </p:cNvSpPr>
          <p:nvPr>
            <p:ph type="body"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72" name="PlaceHolder 7"/>
          <p:cNvSpPr>
            <a:spLocks noGrp="1"/>
          </p:cNvSpPr>
          <p:nvPr>
            <p:ph type="body"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8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1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6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8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0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1" name="PlaceHolder 4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4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1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3" name="PlaceHolder 5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6" name="PlaceHolder 3"/>
          <p:cNvSpPr>
            <a:spLocks noGrp="1"/>
          </p:cNvSpPr>
          <p:nvPr>
            <p:ph type="body"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7" name="PlaceHolder 4"/>
          <p:cNvSpPr>
            <a:spLocks noGrp="1"/>
          </p:cNvSpPr>
          <p:nvPr>
            <p:ph type="body"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9" name="PlaceHolder 6"/>
          <p:cNvSpPr>
            <a:spLocks noGrp="1"/>
          </p:cNvSpPr>
          <p:nvPr>
            <p:ph type="body"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10" name="PlaceHolder 7"/>
          <p:cNvSpPr>
            <a:spLocks noGrp="1"/>
          </p:cNvSpPr>
          <p:nvPr>
            <p:ph type="body"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Рисунок 75"/>
          <p:cNvPicPr/>
          <p:nvPr/>
        </p:nvPicPr>
        <p:blipFill>
          <a:blip r:embed="rId14"/>
          <a:stretch/>
        </p:blipFill>
        <p:spPr>
          <a:xfrm>
            <a:off x="7200" y="0"/>
            <a:ext cx="12191760" cy="390240"/>
          </a:xfrm>
          <a:prstGeom prst="rect">
            <a:avLst/>
          </a:prstGeom>
          <a:ln w="0">
            <a:noFill/>
          </a:ln>
        </p:spPr>
      </p:pic>
      <p:pic>
        <p:nvPicPr>
          <p:cNvPr id="77" name="Рисунок 76"/>
          <p:cNvPicPr/>
          <p:nvPr/>
        </p:nvPicPr>
        <p:blipFill>
          <a:blip r:embed="rId14"/>
          <a:stretch/>
        </p:blipFill>
        <p:spPr>
          <a:xfrm>
            <a:off x="7200" y="6479280"/>
            <a:ext cx="12191760" cy="390240"/>
          </a:xfrm>
          <a:prstGeom prst="rect">
            <a:avLst/>
          </a:prstGeom>
          <a:ln w="0">
            <a:noFill/>
          </a:ln>
        </p:spPr>
      </p:pic>
      <p:sp>
        <p:nvSpPr>
          <p:cNvPr id="78" name="CustomShape 1"/>
          <p:cNvSpPr/>
          <p:nvPr/>
        </p:nvSpPr>
        <p:spPr>
          <a:xfrm>
            <a:off x="2090520" y="6531840"/>
            <a:ext cx="2838960" cy="47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FFFFFF"/>
                </a:solidFill>
                <a:latin typeface="Times New Roman"/>
                <a:ea typeface="DejaVu Sans"/>
              </a:rPr>
              <a:t>&lt;дата/время&gt;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79" name="CustomShape 2"/>
          <p:cNvSpPr/>
          <p:nvPr/>
        </p:nvSpPr>
        <p:spPr>
          <a:xfrm>
            <a:off x="5106240" y="6531840"/>
            <a:ext cx="3863160" cy="47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FFFFFF"/>
                </a:solidFill>
                <a:latin typeface="Times New Roman"/>
                <a:ea typeface="DejaVu Sans"/>
              </a:rPr>
              <a:t>&lt;нижний колонтитул&gt;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80" name="CustomShape 3"/>
          <p:cNvSpPr/>
          <p:nvPr/>
        </p:nvSpPr>
        <p:spPr>
          <a:xfrm>
            <a:off x="9265680" y="6531840"/>
            <a:ext cx="2838960" cy="47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r">
              <a:lnSpc>
                <a:spcPct val="100000"/>
              </a:lnSpc>
            </a:pPr>
            <a:fld id="{9F92B0DE-B81C-493F-8EFC-B786AE916551}" type="slidenum">
              <a:rPr lang="ru-RU" sz="1400" b="0" strike="noStrike" spc="-1">
                <a:solidFill>
                  <a:srgbClr val="FFFFFF"/>
                </a:solidFill>
                <a:latin typeface="Times New Roman"/>
                <a:ea typeface="DejaVu Sans"/>
              </a:rPr>
              <a:t>‹#›</a:t>
            </a:fld>
            <a:endParaRPr lang="ru-RU" sz="1400" b="0" strike="noStrike" spc="-1">
              <a:latin typeface="Arial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82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16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18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16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Line 1"/>
          <p:cNvSpPr/>
          <p:nvPr/>
        </p:nvSpPr>
        <p:spPr>
          <a:xfrm>
            <a:off x="1454040" y="1846800"/>
            <a:ext cx="960876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58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Line 1"/>
          <p:cNvSpPr/>
          <p:nvPr/>
        </p:nvSpPr>
        <p:spPr>
          <a:xfrm>
            <a:off x="2417760" y="3528360"/>
            <a:ext cx="863820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97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16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18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2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hyperlink" Target="https://events.webinar.ru/51207185/12200949/record-new/12647617/45d2bbf9412ffc784b1de636aac3b880" TargetMode="Externa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CustomShape 1"/>
          <p:cNvSpPr/>
          <p:nvPr/>
        </p:nvSpPr>
        <p:spPr>
          <a:xfrm>
            <a:off x="1523880" y="1122480"/>
            <a:ext cx="9140760" cy="238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2" name="CustomShape 2"/>
          <p:cNvSpPr/>
          <p:nvPr/>
        </p:nvSpPr>
        <p:spPr>
          <a:xfrm>
            <a:off x="1523880" y="3602160"/>
            <a:ext cx="9140760" cy="165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13" name="object 2"/>
          <p:cNvPicPr/>
          <p:nvPr/>
        </p:nvPicPr>
        <p:blipFill>
          <a:blip r:embed="rId2"/>
          <a:stretch/>
        </p:blipFill>
        <p:spPr>
          <a:xfrm>
            <a:off x="0" y="0"/>
            <a:ext cx="12189240" cy="6854040"/>
          </a:xfrm>
          <a:prstGeom prst="rect">
            <a:avLst/>
          </a:prstGeom>
          <a:ln w="0">
            <a:noFill/>
          </a:ln>
        </p:spPr>
      </p:pic>
      <p:sp>
        <p:nvSpPr>
          <p:cNvPr id="314" name="CustomShape 3"/>
          <p:cNvSpPr/>
          <p:nvPr/>
        </p:nvSpPr>
        <p:spPr>
          <a:xfrm>
            <a:off x="1188720" y="1021320"/>
            <a:ext cx="9577800" cy="4710240"/>
          </a:xfrm>
          <a:prstGeom prst="rect">
            <a:avLst/>
          </a:prstGeom>
          <a:solidFill>
            <a:srgbClr val="9A2A47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5" name="CustomShape 4"/>
          <p:cNvSpPr/>
          <p:nvPr/>
        </p:nvSpPr>
        <p:spPr>
          <a:xfrm>
            <a:off x="1944360" y="1600200"/>
            <a:ext cx="8199720" cy="478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400" b="1" strike="noStrike" spc="-1">
                <a:solidFill>
                  <a:srgbClr val="FFFFFF"/>
                </a:solidFill>
                <a:latin typeface="Cambria"/>
                <a:ea typeface="Cambria"/>
              </a:rPr>
              <a:t>ПРОМЕЖУТОЧНЫЙ  ВЕБИНАР ДЛЯ УЧИТЕЛЕЙ ОБЩЕСТВОЗНАНИЯ- УЧАСТНИКОВ ПРОЕКТА «ОБРАЗОВАТЕЛЬНЫЙ ЛИФТ: ШНОР-2022»</a:t>
            </a:r>
            <a:endParaRPr lang="ru-RU" sz="4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Рисунок 2"/>
          <p:cNvPicPr/>
          <p:nvPr/>
        </p:nvPicPr>
        <p:blipFill>
          <a:blip r:embed="rId2"/>
          <a:stretch/>
        </p:blipFill>
        <p:spPr>
          <a:xfrm>
            <a:off x="720" y="0"/>
            <a:ext cx="1219140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CustomShape 1"/>
          <p:cNvSpPr/>
          <p:nvPr/>
        </p:nvSpPr>
        <p:spPr>
          <a:xfrm>
            <a:off x="609480" y="273600"/>
            <a:ext cx="10972800" cy="1144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Внеурочная  деятельность по финансовой  грамотности</a:t>
            </a:r>
            <a:endParaRPr lang="ru-RU" sz="4400" b="0" strike="noStrike" spc="-1">
              <a:latin typeface="Arial"/>
            </a:endParaRPr>
          </a:p>
        </p:txBody>
      </p:sp>
      <p:sp>
        <p:nvSpPr>
          <p:cNvPr id="362" name="CustomShape 2"/>
          <p:cNvSpPr/>
          <p:nvPr/>
        </p:nvSpPr>
        <p:spPr>
          <a:xfrm>
            <a:off x="609480" y="2337840"/>
            <a:ext cx="10972800" cy="324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fontScale="94000"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1" strike="noStrike" spc="-1">
                <a:solidFill>
                  <a:srgbClr val="000000"/>
                </a:solidFill>
                <a:latin typeface="Arial"/>
                <a:ea typeface="DejaVu Sans"/>
              </a:rPr>
              <a:t>2. Создание  образовательных  событий в общеобразовательной  организации</a:t>
            </a:r>
            <a:endParaRPr lang="ru-RU" sz="2800" b="0" strike="noStrike" spc="-1">
              <a:latin typeface="Arial"/>
            </a:endParaRPr>
          </a:p>
          <a:p>
            <a:pPr marL="228600" indent="-227880">
              <a:lnSpc>
                <a:spcPts val="2925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WKREFB+Calibri"/>
                <a:ea typeface="DejaVu Sans"/>
              </a:rPr>
              <a:t>рекомендуется проведение игр, квестов, ярмарок, соревнований по финансовой грамотности как разовых или периодических мероприятий.</a:t>
            </a:r>
            <a:endParaRPr lang="ru-RU" sz="2800" b="0" strike="noStrike" spc="-1">
              <a:latin typeface="Arial"/>
            </a:endParaRPr>
          </a:p>
          <a:p>
            <a:pPr>
              <a:lnSpc>
                <a:spcPts val="2925"/>
              </a:lnSpc>
              <a:spcBef>
                <a:spcPts val="1001"/>
              </a:spcBef>
              <a:tabLst>
                <a:tab pos="0" algn="l"/>
              </a:tabLst>
            </a:pPr>
            <a:endParaRPr lang="ru-RU" sz="2800" b="0" strike="noStrike" spc="-1">
              <a:latin typeface="Arial"/>
            </a:endParaRPr>
          </a:p>
          <a:p>
            <a:pPr marL="228600" indent="-227880">
              <a:lnSpc>
                <a:spcPts val="2925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WKREFB+Calibri"/>
                <a:ea typeface="DejaVu Sans"/>
              </a:rPr>
              <a:t>Использовать материалы сайтов: вашифинансы.рф</a:t>
            </a:r>
            <a:r>
              <a:rPr lang="ru-RU" sz="2800" b="0" strike="noStrike" spc="-1">
                <a:solidFill>
                  <a:srgbClr val="000000"/>
                </a:solidFill>
                <a:latin typeface="IFBKLB+Calibri"/>
                <a:ea typeface="DejaVu Sans"/>
              </a:rPr>
              <a:t>; </a:t>
            </a:r>
            <a:r>
              <a:rPr lang="ru-RU" sz="2800" b="0" strike="noStrike" spc="-1">
                <a:solidFill>
                  <a:srgbClr val="000000"/>
                </a:solidFill>
                <a:latin typeface="WKREFB+Calibri"/>
                <a:ea typeface="DejaVu Sans"/>
              </a:rPr>
              <a:t>ХочуМогуЗнаю.рф</a:t>
            </a:r>
            <a:r>
              <a:rPr lang="ru-RU" sz="2800" b="0" strike="noStrike" spc="-1">
                <a:solidFill>
                  <a:srgbClr val="000000"/>
                </a:solidFill>
                <a:latin typeface="IFBKLB+Calibri"/>
                <a:ea typeface="DejaVu Sans"/>
              </a:rPr>
              <a:t>; </a:t>
            </a:r>
            <a:r>
              <a:rPr lang="ru-RU" sz="2800" b="0" strike="noStrike" spc="-1">
                <a:solidFill>
                  <a:srgbClr val="000000"/>
                </a:solidFill>
                <a:latin typeface="WKREFB+Calibri"/>
                <a:ea typeface="DejaVu Sans"/>
              </a:rPr>
              <a:t>финлагерь.рф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ru-RU" sz="28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ru-RU" sz="2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0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3" name="Group 1"/>
          <p:cNvGrpSpPr/>
          <p:nvPr/>
        </p:nvGrpSpPr>
        <p:grpSpPr>
          <a:xfrm>
            <a:off x="904320" y="1991520"/>
            <a:ext cx="10535760" cy="4464720"/>
            <a:chOff x="904320" y="1991520"/>
            <a:chExt cx="10535760" cy="4464720"/>
          </a:xfrm>
        </p:grpSpPr>
        <p:sp>
          <p:nvSpPr>
            <p:cNvPr id="364" name="CustomShape 2"/>
            <p:cNvSpPr/>
            <p:nvPr/>
          </p:nvSpPr>
          <p:spPr>
            <a:xfrm>
              <a:off x="904320" y="6035400"/>
              <a:ext cx="10535760" cy="7560"/>
            </a:xfrm>
            <a:custGeom>
              <a:avLst/>
              <a:gdLst/>
              <a:ahLst/>
              <a:cxnLst/>
              <a:rect l="l" t="t" r="r" b="b"/>
              <a:pathLst>
                <a:path w="10693400" h="11429">
                  <a:moveTo>
                    <a:pt x="10693400" y="11163"/>
                  </a:moveTo>
                  <a:lnTo>
                    <a:pt x="0" y="11163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11163"/>
                  </a:lnTo>
                  <a:close/>
                </a:path>
              </a:pathLst>
            </a:custGeom>
            <a:solidFill>
              <a:srgbClr val="1B1B1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65" name="object 13"/>
            <p:cNvPicPr/>
            <p:nvPr/>
          </p:nvPicPr>
          <p:blipFill>
            <a:blip r:embed="rId2"/>
            <a:stretch/>
          </p:blipFill>
          <p:spPr>
            <a:xfrm>
              <a:off x="7877880" y="1991520"/>
              <a:ext cx="2964960" cy="44647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66" name="CustomShape 3"/>
          <p:cNvSpPr/>
          <p:nvPr/>
        </p:nvSpPr>
        <p:spPr>
          <a:xfrm>
            <a:off x="180000" y="1659240"/>
            <a:ext cx="6856200" cy="136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FFFFFF"/>
                </a:solidFill>
                <a:latin typeface="Cambria"/>
                <a:ea typeface="Cambria"/>
              </a:rPr>
              <a:t>Ресурсы для организации работы школьников по финансовой грамотности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367" name="CustomShape 4"/>
          <p:cNvSpPr/>
          <p:nvPr/>
        </p:nvSpPr>
        <p:spPr>
          <a:xfrm>
            <a:off x="8862120" y="342360"/>
            <a:ext cx="2168280" cy="1529640"/>
          </a:xfrm>
          <a:prstGeom prst="cloudCallout">
            <a:avLst>
              <a:gd name="adj1" fmla="val -20833"/>
              <a:gd name="adj2" fmla="val 62500"/>
            </a:avLst>
          </a:prstGeom>
          <a:noFill/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ХОРОШО, КОГДА МЫ ВМЕСТЕ!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CustomShape 1"/>
          <p:cNvSpPr/>
          <p:nvPr/>
        </p:nvSpPr>
        <p:spPr>
          <a:xfrm>
            <a:off x="2418120" y="802440"/>
            <a:ext cx="8637480" cy="2540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ru-RU" sz="6600" b="1" strike="noStrike" spc="-1">
                <a:solidFill>
                  <a:srgbClr val="000000"/>
                </a:solidFill>
                <a:latin typeface="WKREFB+Calibri"/>
                <a:ea typeface="DejaVu Sans"/>
              </a:rPr>
              <a:t>вашифинансы.рф</a:t>
            </a:r>
            <a:endParaRPr lang="ru-RU" sz="6600" b="0" strike="noStrike" spc="-1">
              <a:latin typeface="Arial"/>
            </a:endParaRPr>
          </a:p>
        </p:txBody>
      </p:sp>
      <p:sp>
        <p:nvSpPr>
          <p:cNvPr id="369" name="CustomShape 2"/>
          <p:cNvSpPr/>
          <p:nvPr/>
        </p:nvSpPr>
        <p:spPr>
          <a:xfrm>
            <a:off x="2418120" y="3531240"/>
            <a:ext cx="8637480" cy="97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91440" rIns="0" bIns="91440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3200" b="1" strike="noStrike" cap="all" spc="-1">
                <a:solidFill>
                  <a:srgbClr val="000000"/>
                </a:solidFill>
                <a:latin typeface="Arial"/>
                <a:ea typeface="DejaVu Sans"/>
              </a:rPr>
              <a:t>МОИФИНАНСЫ.РУ</a:t>
            </a: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CustomShape 1"/>
          <p:cNvSpPr/>
          <p:nvPr/>
        </p:nvSpPr>
        <p:spPr>
          <a:xfrm>
            <a:off x="2418120" y="802440"/>
            <a:ext cx="8637480" cy="2540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1" name="CustomShape 2"/>
          <p:cNvSpPr/>
          <p:nvPr/>
        </p:nvSpPr>
        <p:spPr>
          <a:xfrm>
            <a:off x="2418120" y="3531240"/>
            <a:ext cx="8637480" cy="97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72" name="Рисунок 4"/>
          <p:cNvPicPr/>
          <p:nvPr/>
        </p:nvPicPr>
        <p:blipFill>
          <a:blip r:embed="rId2"/>
          <a:stretch/>
        </p:blipFill>
        <p:spPr>
          <a:xfrm>
            <a:off x="720" y="0"/>
            <a:ext cx="1219140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CustomShape 1"/>
          <p:cNvSpPr/>
          <p:nvPr/>
        </p:nvSpPr>
        <p:spPr>
          <a:xfrm>
            <a:off x="2418120" y="802440"/>
            <a:ext cx="8637480" cy="2540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rmAutofit fontScale="88000"/>
          </a:bodyPr>
          <a:lstStyle/>
          <a:p>
            <a:pPr>
              <a:lnSpc>
                <a:spcPct val="90000"/>
              </a:lnSpc>
            </a:pPr>
            <a:r>
              <a:rPr lang="ru-RU" sz="5400" b="0" strike="noStrike" spc="-1">
                <a:solidFill>
                  <a:srgbClr val="000000"/>
                </a:solidFill>
                <a:latin typeface="Arial"/>
                <a:ea typeface="DejaVu Sans"/>
              </a:rPr>
              <a:t>Образовательное событие- </a:t>
            </a:r>
            <a:r>
              <a:rPr lang="ru-RU" sz="5400" b="1" strike="noStrike" spc="-1">
                <a:solidFill>
                  <a:srgbClr val="000000"/>
                </a:solidFill>
                <a:latin typeface="Arial"/>
                <a:ea typeface="DejaVu Sans"/>
              </a:rPr>
              <a:t>Неделя финансовой грамотности</a:t>
            </a:r>
            <a:endParaRPr lang="ru-RU" sz="5400" b="0" strike="noStrike" spc="-1">
              <a:latin typeface="Arial"/>
            </a:endParaRPr>
          </a:p>
        </p:txBody>
      </p:sp>
      <p:sp>
        <p:nvSpPr>
          <p:cNvPr id="374" name="CustomShape 2"/>
          <p:cNvSpPr/>
          <p:nvPr/>
        </p:nvSpPr>
        <p:spPr>
          <a:xfrm>
            <a:off x="2418120" y="3531240"/>
            <a:ext cx="8637480" cy="97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CustomShape 1"/>
          <p:cNvSpPr/>
          <p:nvPr/>
        </p:nvSpPr>
        <p:spPr>
          <a:xfrm>
            <a:off x="609480" y="273600"/>
            <a:ext cx="10972800" cy="1144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"/>
                <a:ea typeface="DejaVu Sans"/>
              </a:rPr>
              <a:t>ТОП -5 </a:t>
            </a:r>
            <a:r>
              <a:rPr lang="ru-RU" sz="2400" b="1" strike="noStrike" spc="-1">
                <a:solidFill>
                  <a:srgbClr val="0C2B08"/>
                </a:solidFill>
                <a:latin typeface="RobotoB"/>
                <a:ea typeface="DejaVu Sans"/>
              </a:rPr>
              <a:t>самых востребованных форматов  в рамках </a:t>
            </a:r>
            <a:br/>
            <a:r>
              <a:rPr lang="ru-RU" sz="2400" b="1" strike="noStrike" spc="-1">
                <a:solidFill>
                  <a:srgbClr val="0C2B08"/>
                </a:solidFill>
                <a:latin typeface="RobotoB"/>
                <a:ea typeface="DejaVu Sans"/>
              </a:rPr>
              <a:t>Всероссийской недели финансовой грамотности в 2020 году:</a:t>
            </a:r>
            <a:br/>
            <a:endParaRPr lang="ru-RU" sz="2400" b="0" strike="noStrike" spc="-1">
              <a:latin typeface="Arial"/>
            </a:endParaRPr>
          </a:p>
        </p:txBody>
      </p:sp>
      <p:sp>
        <p:nvSpPr>
          <p:cNvPr id="376" name="CustomShape 2"/>
          <p:cNvSpPr/>
          <p:nvPr/>
        </p:nvSpPr>
        <p:spPr>
          <a:xfrm>
            <a:off x="609480" y="2296440"/>
            <a:ext cx="10972800" cy="3284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C2B08"/>
              </a:buClr>
              <a:buFont typeface="Arial"/>
              <a:buChar char="•"/>
            </a:pPr>
            <a:r>
              <a:rPr lang="ru-RU" sz="9600" b="0" strike="noStrike" spc="-1">
                <a:solidFill>
                  <a:srgbClr val="0C2B08"/>
                </a:solidFill>
                <a:latin typeface="Roboto"/>
                <a:ea typeface="DejaVu Sans"/>
              </a:rPr>
              <a:t>«</a:t>
            </a:r>
            <a:r>
              <a:rPr lang="ru-RU" sz="9600" b="1" strike="noStrike" spc="-1">
                <a:solidFill>
                  <a:srgbClr val="0C2B08"/>
                </a:solidFill>
                <a:latin typeface="Roboto"/>
                <a:ea typeface="DejaVu Sans"/>
              </a:rPr>
              <a:t>Международная олимпиада по финансовой грамотности</a:t>
            </a:r>
            <a:r>
              <a:rPr lang="ru-RU" sz="9600" b="0" strike="noStrike" spc="-1">
                <a:solidFill>
                  <a:srgbClr val="0C2B08"/>
                </a:solidFill>
                <a:latin typeface="Roboto"/>
                <a:ea typeface="DejaVu Sans"/>
              </a:rPr>
              <a:t>» для школьников от партнера «ЯКласс» собрала более 400 тыс. участников;</a:t>
            </a:r>
            <a:endParaRPr lang="ru-RU" sz="9600" b="0" strike="noStrike" spc="-1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C2B08"/>
              </a:buClr>
              <a:buFont typeface="Arial"/>
              <a:buChar char="•"/>
            </a:pPr>
            <a:r>
              <a:rPr lang="ru-RU" sz="9600" b="1" strike="noStrike" spc="-1">
                <a:solidFill>
                  <a:srgbClr val="0C2B08"/>
                </a:solidFill>
                <a:latin typeface="Roboto"/>
                <a:ea typeface="DejaVu Sans"/>
              </a:rPr>
              <a:t>Онлайн-тестирование для школьников «Марафон финансовой грамотности</a:t>
            </a:r>
            <a:r>
              <a:rPr lang="ru-RU" sz="9600" b="0" strike="noStrike" spc="-1">
                <a:solidFill>
                  <a:srgbClr val="0C2B08"/>
                </a:solidFill>
                <a:latin typeface="Roboto"/>
                <a:ea typeface="DejaVu Sans"/>
              </a:rPr>
              <a:t>» от партнера Инфоурок – более 60 тыс. участников;</a:t>
            </a:r>
            <a:endParaRPr lang="ru-RU" sz="9600" b="0" strike="noStrike" spc="-1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C2B08"/>
              </a:buClr>
              <a:buFont typeface="Arial"/>
              <a:buChar char="•"/>
            </a:pPr>
            <a:r>
              <a:rPr lang="ru-RU" sz="9600" b="1" strike="noStrike" spc="-1">
                <a:solidFill>
                  <a:srgbClr val="0C2B08"/>
                </a:solidFill>
                <a:latin typeface="Roboto"/>
                <a:ea typeface="DejaVu Sans"/>
              </a:rPr>
              <a:t>Квест «Мир финансов» от платежной системы «Мир» </a:t>
            </a:r>
            <a:r>
              <a:rPr lang="ru-RU" sz="9600" b="0" strike="noStrike" spc="-1">
                <a:solidFill>
                  <a:srgbClr val="0C2B08"/>
                </a:solidFill>
                <a:latin typeface="Roboto"/>
                <a:ea typeface="DejaVu Sans"/>
              </a:rPr>
              <a:t>– более 55 тыс. участников;</a:t>
            </a:r>
            <a:endParaRPr lang="ru-RU" sz="9600" b="0" strike="noStrike" spc="-1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C2B08"/>
              </a:buClr>
              <a:buFont typeface="Arial"/>
              <a:buChar char="•"/>
            </a:pPr>
            <a:r>
              <a:rPr lang="ru-RU" sz="9600" b="1" strike="noStrike" spc="-1">
                <a:solidFill>
                  <a:srgbClr val="0C2B08"/>
                </a:solidFill>
                <a:latin typeface="Roboto"/>
                <a:ea typeface="DejaVu Sans"/>
              </a:rPr>
              <a:t>Онлайн-тестирование для старшеклассников и студентов «Легко ли Вас обмануть мошенникам?» от платежной системы «Мир», </a:t>
            </a:r>
            <a:r>
              <a:rPr lang="ru-RU" sz="9600" b="0" strike="noStrike" spc="-1">
                <a:solidFill>
                  <a:srgbClr val="0C2B08"/>
                </a:solidFill>
                <a:latin typeface="Roboto"/>
                <a:ea typeface="DejaVu Sans"/>
              </a:rPr>
              <a:t>более 50 тыс. участников;</a:t>
            </a:r>
            <a:endParaRPr lang="ru-RU" sz="9600" b="0" strike="noStrike" spc="-1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C2B08"/>
              </a:buClr>
              <a:buFont typeface="Arial"/>
              <a:buChar char="•"/>
            </a:pPr>
            <a:r>
              <a:rPr lang="ru-RU" sz="9600" b="1" strike="noStrike" spc="-1">
                <a:solidFill>
                  <a:srgbClr val="0C2B08"/>
                </a:solidFill>
                <a:latin typeface="Roboto"/>
                <a:ea typeface="DejaVu Sans"/>
              </a:rPr>
              <a:t>Всероссийская онлайн-акция «Кибердиктант по финансовой по IT-грамотности</a:t>
            </a:r>
            <a:r>
              <a:rPr lang="ru-RU" sz="9600" b="0" strike="noStrike" spc="-1">
                <a:solidFill>
                  <a:srgbClr val="0C2B08"/>
                </a:solidFill>
                <a:latin typeface="Roboto"/>
                <a:ea typeface="DejaVu Sans"/>
              </a:rPr>
              <a:t>» для детей и взрослых, от Российской государственной детской библиотеки – более 43 тыс. участников.</a:t>
            </a:r>
            <a:endParaRPr lang="ru-RU" sz="96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ru-RU" sz="9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CustomShape 1"/>
          <p:cNvSpPr/>
          <p:nvPr/>
        </p:nvSpPr>
        <p:spPr>
          <a:xfrm>
            <a:off x="2418120" y="802440"/>
            <a:ext cx="8637480" cy="2540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ru-RU" sz="6600" b="0" strike="noStrike" spc="-1">
                <a:solidFill>
                  <a:srgbClr val="000000"/>
                </a:solidFill>
                <a:latin typeface="Arial"/>
                <a:ea typeface="DejaVu Sans"/>
              </a:rPr>
              <a:t> Образовательное событие-</a:t>
            </a:r>
            <a:r>
              <a:rPr lang="ru-RU" sz="6600" b="1" strike="noStrike" spc="-1">
                <a:solidFill>
                  <a:srgbClr val="000000"/>
                </a:solidFill>
                <a:latin typeface="Arial"/>
                <a:ea typeface="DejaVu Sans"/>
              </a:rPr>
              <a:t>Квест</a:t>
            </a:r>
            <a:endParaRPr lang="ru-RU" sz="6600" b="0" strike="noStrike" spc="-1">
              <a:latin typeface="Arial"/>
            </a:endParaRPr>
          </a:p>
        </p:txBody>
      </p:sp>
      <p:sp>
        <p:nvSpPr>
          <p:cNvPr id="378" name="CustomShape 2"/>
          <p:cNvSpPr/>
          <p:nvPr/>
        </p:nvSpPr>
        <p:spPr>
          <a:xfrm>
            <a:off x="2418120" y="3531240"/>
            <a:ext cx="8637480" cy="97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CustomShape 1"/>
          <p:cNvSpPr/>
          <p:nvPr/>
        </p:nvSpPr>
        <p:spPr>
          <a:xfrm>
            <a:off x="609480" y="221040"/>
            <a:ext cx="10972800" cy="1249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0" name="CustomShape 2"/>
          <p:cNvSpPr/>
          <p:nvPr/>
        </p:nvSpPr>
        <p:spPr>
          <a:xfrm>
            <a:off x="609480" y="1604520"/>
            <a:ext cx="10972800" cy="397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81" name="Рисунок 3"/>
          <p:cNvPicPr/>
          <p:nvPr/>
        </p:nvPicPr>
        <p:blipFill>
          <a:blip r:embed="rId2"/>
          <a:stretch/>
        </p:blipFill>
        <p:spPr>
          <a:xfrm>
            <a:off x="0" y="484200"/>
            <a:ext cx="1219140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Рисунок 2"/>
          <p:cNvPicPr/>
          <p:nvPr/>
        </p:nvPicPr>
        <p:blipFill>
          <a:blip r:embed="rId2"/>
          <a:stretch/>
        </p:blipFill>
        <p:spPr>
          <a:xfrm>
            <a:off x="720" y="0"/>
            <a:ext cx="1219140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CustomShape 1"/>
          <p:cNvSpPr/>
          <p:nvPr/>
        </p:nvSpPr>
        <p:spPr>
          <a:xfrm>
            <a:off x="905040" y="2592360"/>
            <a:ext cx="10036080" cy="375840"/>
          </a:xfrm>
          <a:prstGeom prst="roundRect">
            <a:avLst>
              <a:gd name="adj" fmla="val 16667"/>
            </a:avLst>
          </a:prstGeom>
          <a:solidFill>
            <a:srgbClr val="7E0021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2" name="CustomShape 2"/>
          <p:cNvSpPr/>
          <p:nvPr/>
        </p:nvSpPr>
        <p:spPr>
          <a:xfrm>
            <a:off x="180000" y="120600"/>
            <a:ext cx="11877840" cy="301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Cambria"/>
                <a:ea typeface="Cambria"/>
              </a:rPr>
              <a:t>                              РУКОВОДИТЕЛИ НАПРАВЛЕНИЯ: 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Cambria"/>
                <a:ea typeface="Cambria"/>
              </a:rPr>
              <a:t>КАЛЬСИНА АЛЛА АЛЕКСЕЕВНА  -к.и.н., доцент кафедры экономики ПГГПУ 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23" name="CustomShape 3"/>
          <p:cNvSpPr/>
          <p:nvPr/>
        </p:nvSpPr>
        <p:spPr>
          <a:xfrm>
            <a:off x="905040" y="4237200"/>
            <a:ext cx="10036080" cy="375840"/>
          </a:xfrm>
          <a:prstGeom prst="roundRect">
            <a:avLst>
              <a:gd name="adj" fmla="val 16667"/>
            </a:avLst>
          </a:prstGeom>
          <a:solidFill>
            <a:srgbClr val="7E0021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324" name="CustomShape 4"/>
          <p:cNvSpPr/>
          <p:nvPr/>
        </p:nvSpPr>
        <p:spPr>
          <a:xfrm>
            <a:off x="180000" y="3107520"/>
            <a:ext cx="10293120" cy="94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ЖЕНИНА ЛАРИСА ВИКТОРОВНА  -к.и.н., доцент, зав.кафедрой общего образования  ГАУ ДПО "ИРО ПК"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325" name="CustomShape 5"/>
          <p:cNvSpPr/>
          <p:nvPr/>
        </p:nvSpPr>
        <p:spPr>
          <a:xfrm>
            <a:off x="991080" y="4843800"/>
            <a:ext cx="9949680" cy="51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6" name="CustomShape 6"/>
          <p:cNvSpPr/>
          <p:nvPr/>
        </p:nvSpPr>
        <p:spPr>
          <a:xfrm>
            <a:off x="180000" y="3107880"/>
            <a:ext cx="10847520" cy="93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CustomShape 1"/>
          <p:cNvSpPr/>
          <p:nvPr/>
        </p:nvSpPr>
        <p:spPr>
          <a:xfrm>
            <a:off x="609480" y="273600"/>
            <a:ext cx="10972800" cy="1144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 Инструкция по безопасному  использованию банковской карты</a:t>
            </a:r>
            <a:endParaRPr lang="ru-RU" sz="4400" b="0" strike="noStrike" spc="-1">
              <a:latin typeface="Arial"/>
            </a:endParaRPr>
          </a:p>
        </p:txBody>
      </p:sp>
      <p:pic>
        <p:nvPicPr>
          <p:cNvPr id="384" name="Объект 4"/>
          <p:cNvPicPr/>
          <p:nvPr/>
        </p:nvPicPr>
        <p:blipFill>
          <a:blip r:embed="rId2"/>
          <a:stretch/>
        </p:blipFill>
        <p:spPr>
          <a:xfrm>
            <a:off x="486720" y="1719000"/>
            <a:ext cx="11067480" cy="4660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CustomShape 1"/>
          <p:cNvSpPr/>
          <p:nvPr/>
        </p:nvSpPr>
        <p:spPr>
          <a:xfrm>
            <a:off x="720" y="0"/>
            <a:ext cx="12191400" cy="6857280"/>
          </a:xfrm>
          <a:prstGeom prst="rect">
            <a:avLst/>
          </a:prstGeom>
          <a:blipFill rotWithShape="0">
            <a:blip r:embed="rId2"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6" name="CustomShape 2"/>
          <p:cNvSpPr/>
          <p:nvPr/>
        </p:nvSpPr>
        <p:spPr>
          <a:xfrm>
            <a:off x="876960" y="450720"/>
            <a:ext cx="11943720" cy="2682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ts val="3192"/>
              </a:lnSpc>
            </a:pPr>
            <a:r>
              <a:rPr lang="ru-RU" sz="2400" b="0" strike="noStrike" spc="-1">
                <a:solidFill>
                  <a:srgbClr val="0563C1"/>
                </a:solidFill>
                <a:latin typeface="KBFTNO+SegoeUI"/>
                <a:ea typeface="DejaVu Sans"/>
              </a:rPr>
              <a:t>Сценарии уроков по финансовой грамотности</a:t>
            </a:r>
            <a:r>
              <a:rPr lang="ru-RU" sz="2400" b="0" strike="noStrike" spc="-1">
                <a:solidFill>
                  <a:srgbClr val="212529"/>
                </a:solidFill>
                <a:latin typeface="KBFTNO+SegoeUI"/>
                <a:ea typeface="DejaVu Sans"/>
              </a:rPr>
              <a:t>в библиотеке Московской</a:t>
            </a:r>
            <a:endParaRPr lang="ru-RU" sz="2400" b="0" strike="noStrike" spc="-1">
              <a:latin typeface="Arial"/>
            </a:endParaRPr>
          </a:p>
          <a:p>
            <a:pPr>
              <a:lnSpc>
                <a:spcPts val="2925"/>
              </a:lnSpc>
            </a:pPr>
            <a:r>
              <a:rPr lang="ru-RU" sz="2400" b="0" strike="noStrike" spc="-1">
                <a:solidFill>
                  <a:srgbClr val="212529"/>
                </a:solidFill>
                <a:latin typeface="KBFTNO+SegoeUI"/>
                <a:ea typeface="DejaVu Sans"/>
              </a:rPr>
              <a:t>электронной школы размещены </a:t>
            </a:r>
            <a:r>
              <a:rPr lang="ru-RU" sz="2400" b="0" strike="noStrike" spc="-1">
                <a:solidFill>
                  <a:srgbClr val="003163"/>
                </a:solidFill>
                <a:latin typeface="ECTNNU+SegoeUI-Bold"/>
                <a:ea typeface="DejaVu Sans"/>
              </a:rPr>
              <a:t>250 сценариев </a:t>
            </a:r>
            <a:r>
              <a:rPr lang="ru-RU" sz="2400" b="0" strike="noStrike" spc="-1">
                <a:solidFill>
                  <a:srgbClr val="212529"/>
                </a:solidFill>
                <a:latin typeface="KBFTNO+SegoeUI"/>
                <a:ea typeface="DejaVu Sans"/>
              </a:rPr>
              <a:t>уроков с элементами</a:t>
            </a:r>
            <a:endParaRPr lang="ru-RU" sz="2400" b="0" strike="noStrike" spc="-1">
              <a:latin typeface="Arial"/>
            </a:endParaRPr>
          </a:p>
          <a:p>
            <a:pPr>
              <a:lnSpc>
                <a:spcPts val="2925"/>
              </a:lnSpc>
            </a:pPr>
            <a:r>
              <a:rPr lang="ru-RU" sz="2400" b="0" strike="noStrike" spc="-1">
                <a:solidFill>
                  <a:srgbClr val="212529"/>
                </a:solidFill>
                <a:latin typeface="KBFTNO+SegoeUI"/>
                <a:ea typeface="DejaVu Sans"/>
              </a:rPr>
              <a:t>финансовой грамотности по таким предметам, как обществознание,</a:t>
            </a:r>
            <a:endParaRPr lang="ru-RU" sz="2400" b="0" strike="noStrike" spc="-1">
              <a:latin typeface="Arial"/>
            </a:endParaRPr>
          </a:p>
          <a:p>
            <a:pPr>
              <a:lnSpc>
                <a:spcPts val="2925"/>
              </a:lnSpc>
            </a:pPr>
            <a:r>
              <a:rPr lang="ru-RU" sz="2400" b="0" strike="noStrike" spc="-1">
                <a:solidFill>
                  <a:srgbClr val="212529"/>
                </a:solidFill>
                <a:latin typeface="KBFTNO+SegoeUI"/>
                <a:ea typeface="DejaVu Sans"/>
              </a:rPr>
              <a:t>всеобщая история, история России, английский язык , искусство,</a:t>
            </a:r>
            <a:endParaRPr lang="ru-RU" sz="2400" b="0" strike="noStrike" spc="-1">
              <a:latin typeface="Arial"/>
            </a:endParaRPr>
          </a:p>
          <a:p>
            <a:pPr>
              <a:lnSpc>
                <a:spcPts val="2925"/>
              </a:lnSpc>
            </a:pPr>
            <a:r>
              <a:rPr lang="ru-RU" sz="2400" b="0" strike="noStrike" spc="-1">
                <a:solidFill>
                  <a:srgbClr val="212529"/>
                </a:solidFill>
                <a:latin typeface="KBFTNO+SegoeUI"/>
                <a:ea typeface="DejaVu Sans"/>
              </a:rPr>
              <a:t>литература, информатика, математика. </a:t>
            </a:r>
            <a:r>
              <a:rPr lang="ru-RU" sz="2400" b="0" strike="noStrike" spc="-1">
                <a:solidFill>
                  <a:srgbClr val="003163"/>
                </a:solidFill>
                <a:latin typeface="ECTNNU+SegoeUI-Bold"/>
                <a:ea typeface="DejaVu Sans"/>
              </a:rPr>
              <a:t>Адресованы учащимся 2</a:t>
            </a:r>
            <a:r>
              <a:rPr lang="ru-RU" sz="2400" b="0" strike="noStrike" spc="-1">
                <a:solidFill>
                  <a:srgbClr val="003163"/>
                </a:solidFill>
                <a:latin typeface="HVIFIM+SegoeUI-Bold"/>
                <a:ea typeface="DejaVu Sans"/>
              </a:rPr>
              <a:t>-11</a:t>
            </a:r>
            <a:endParaRPr lang="ru-RU" sz="2400" b="0" strike="noStrike" spc="-1">
              <a:latin typeface="Arial"/>
            </a:endParaRPr>
          </a:p>
          <a:p>
            <a:pPr>
              <a:lnSpc>
                <a:spcPts val="2860"/>
              </a:lnSpc>
            </a:pPr>
            <a:r>
              <a:rPr lang="ru-RU" sz="2400" b="0" strike="noStrike" spc="-1">
                <a:solidFill>
                  <a:srgbClr val="003163"/>
                </a:solidFill>
                <a:latin typeface="ECTNNU+SegoeUI-Bold"/>
                <a:ea typeface="DejaVu Sans"/>
              </a:rPr>
              <a:t>классов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387" name="CustomShape 3"/>
          <p:cNvSpPr/>
          <p:nvPr/>
        </p:nvSpPr>
        <p:spPr>
          <a:xfrm>
            <a:off x="5486040" y="3231000"/>
            <a:ext cx="6881760" cy="192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ts val="2925"/>
              </a:lnSpc>
            </a:pPr>
            <a:r>
              <a:rPr lang="ru-RU" sz="2400" b="0" strike="noStrike" spc="-1">
                <a:solidFill>
                  <a:srgbClr val="0563C1"/>
                </a:solidFill>
                <a:latin typeface="IFBKLB+Calibri"/>
                <a:ea typeface="DejaVu Sans"/>
              </a:rPr>
              <a:t>https://fgprofi.ru/news/%D0%A1%D0%BF%D0%</a:t>
            </a:r>
            <a:endParaRPr lang="ru-RU" sz="2400" b="0" strike="noStrike" spc="-1">
              <a:latin typeface="Arial"/>
            </a:endParaRPr>
          </a:p>
          <a:p>
            <a:pPr>
              <a:lnSpc>
                <a:spcPts val="2925"/>
              </a:lnSpc>
            </a:pPr>
            <a:r>
              <a:rPr lang="ru-RU" sz="2400" b="0" strike="noStrike" spc="-1">
                <a:solidFill>
                  <a:srgbClr val="0563C1"/>
                </a:solidFill>
                <a:latin typeface="IFBKLB+Calibri"/>
                <a:ea typeface="DejaVu Sans"/>
              </a:rPr>
              <a:t>B8%D1%81%D0%BE%D0%BA_%D1%83%D1%80</a:t>
            </a:r>
            <a:endParaRPr lang="ru-RU" sz="2400" b="0" strike="noStrike" spc="-1">
              <a:latin typeface="Arial"/>
            </a:endParaRPr>
          </a:p>
          <a:p>
            <a:pPr>
              <a:lnSpc>
                <a:spcPts val="2925"/>
              </a:lnSpc>
            </a:pPr>
            <a:r>
              <a:rPr lang="ru-RU" sz="2400" b="0" strike="noStrike" spc="-1">
                <a:solidFill>
                  <a:srgbClr val="0563C1"/>
                </a:solidFill>
                <a:latin typeface="IFBKLB+Calibri"/>
                <a:ea typeface="DejaVu Sans"/>
              </a:rPr>
              <a:t>%D0%BE%D0%BA%D0%BE%D0%B2_%D0%9C%</a:t>
            </a:r>
            <a:endParaRPr lang="ru-RU" sz="2400" b="0" strike="noStrike" spc="-1">
              <a:latin typeface="Arial"/>
            </a:endParaRPr>
          </a:p>
          <a:p>
            <a:pPr>
              <a:lnSpc>
                <a:spcPts val="2925"/>
              </a:lnSpc>
            </a:pPr>
            <a:r>
              <a:rPr lang="ru-RU" sz="2400" b="0" strike="noStrike" spc="-1">
                <a:solidFill>
                  <a:srgbClr val="0563C1"/>
                </a:solidFill>
                <a:latin typeface="IFBKLB+Calibri"/>
                <a:ea typeface="DejaVu Sans"/>
              </a:rPr>
              <a:t>D0%AD%D0%A8.pdf</a:t>
            </a: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CustomShape 1"/>
          <p:cNvSpPr/>
          <p:nvPr/>
        </p:nvSpPr>
        <p:spPr>
          <a:xfrm>
            <a:off x="2418120" y="802440"/>
            <a:ext cx="8637480" cy="2540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ru-RU" sz="6600" b="0" strike="noStrike" spc="-1">
                <a:solidFill>
                  <a:srgbClr val="000000"/>
                </a:solidFill>
                <a:latin typeface="Arial"/>
                <a:ea typeface="DejaVu Sans"/>
              </a:rPr>
              <a:t>ХОЧУМОГУЗНАЮ.РФ</a:t>
            </a:r>
            <a:endParaRPr lang="ru-RU" sz="6600" b="0" strike="noStrike" spc="-1">
              <a:latin typeface="Arial"/>
            </a:endParaRPr>
          </a:p>
        </p:txBody>
      </p:sp>
      <p:sp>
        <p:nvSpPr>
          <p:cNvPr id="389" name="CustomShape 2"/>
          <p:cNvSpPr/>
          <p:nvPr/>
        </p:nvSpPr>
        <p:spPr>
          <a:xfrm>
            <a:off x="2418120" y="3531240"/>
            <a:ext cx="8637480" cy="97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Рисунок 2"/>
          <p:cNvPicPr/>
          <p:nvPr/>
        </p:nvPicPr>
        <p:blipFill>
          <a:blip r:embed="rId2"/>
          <a:stretch/>
        </p:blipFill>
        <p:spPr>
          <a:xfrm>
            <a:off x="720" y="0"/>
            <a:ext cx="1219140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Рисунок 2"/>
          <p:cNvPicPr/>
          <p:nvPr/>
        </p:nvPicPr>
        <p:blipFill>
          <a:blip r:embed="rId2"/>
          <a:stretch/>
        </p:blipFill>
        <p:spPr>
          <a:xfrm>
            <a:off x="720" y="0"/>
            <a:ext cx="1219140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Рисунок 2"/>
          <p:cNvPicPr/>
          <p:nvPr/>
        </p:nvPicPr>
        <p:blipFill>
          <a:blip r:embed="rId2"/>
          <a:stretch/>
        </p:blipFill>
        <p:spPr>
          <a:xfrm>
            <a:off x="720" y="0"/>
            <a:ext cx="1219140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Рисунок 2"/>
          <p:cNvPicPr/>
          <p:nvPr/>
        </p:nvPicPr>
        <p:blipFill>
          <a:blip r:embed="rId2"/>
          <a:stretch/>
        </p:blipFill>
        <p:spPr>
          <a:xfrm>
            <a:off x="720" y="0"/>
            <a:ext cx="1219140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Рисунок 2"/>
          <p:cNvPicPr/>
          <p:nvPr/>
        </p:nvPicPr>
        <p:blipFill>
          <a:blip r:embed="rId2"/>
          <a:stretch/>
        </p:blipFill>
        <p:spPr>
          <a:xfrm>
            <a:off x="720" y="0"/>
            <a:ext cx="1219140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Рисунок 2"/>
          <p:cNvPicPr/>
          <p:nvPr/>
        </p:nvPicPr>
        <p:blipFill>
          <a:blip r:embed="rId2"/>
          <a:stretch/>
        </p:blipFill>
        <p:spPr>
          <a:xfrm>
            <a:off x="-418680" y="-656280"/>
            <a:ext cx="1219140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Рисунок 2"/>
          <p:cNvPicPr/>
          <p:nvPr/>
        </p:nvPicPr>
        <p:blipFill>
          <a:blip r:embed="rId2"/>
          <a:stretch/>
        </p:blipFill>
        <p:spPr>
          <a:xfrm>
            <a:off x="720" y="0"/>
            <a:ext cx="1219140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2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CustomShape 1"/>
          <p:cNvSpPr/>
          <p:nvPr/>
        </p:nvSpPr>
        <p:spPr>
          <a:xfrm>
            <a:off x="3600000" y="1800000"/>
            <a:ext cx="7738560" cy="3746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FFFFFF"/>
                </a:solidFill>
                <a:latin typeface="Cambria"/>
                <a:ea typeface="Cambria"/>
              </a:rPr>
              <a:t>ПРОДВИЖЕНИЕ ПРОЕКТА «ОБРАЗОВАТЕЛЬНЫЙ ЛИФТ: ШНОР-2022». ФОРМИРОВАНИЕ ФУНКЦИОНАЛЬНОЙ ГРАМОТНОСТИ </a:t>
            </a:r>
            <a:endParaRPr lang="ru-RU" sz="4000" b="0" strike="noStrike" spc="-1">
              <a:latin typeface="Arial"/>
            </a:endParaRPr>
          </a:p>
        </p:txBody>
      </p:sp>
      <p:grpSp>
        <p:nvGrpSpPr>
          <p:cNvPr id="328" name="Group 2"/>
          <p:cNvGrpSpPr/>
          <p:nvPr/>
        </p:nvGrpSpPr>
        <p:grpSpPr>
          <a:xfrm>
            <a:off x="749160" y="3706920"/>
            <a:ext cx="10690560" cy="2709360"/>
            <a:chOff x="749160" y="3706920"/>
            <a:chExt cx="10690560" cy="2709360"/>
          </a:xfrm>
        </p:grpSpPr>
        <p:sp>
          <p:nvSpPr>
            <p:cNvPr id="329" name="CustomShape 3"/>
            <p:cNvSpPr/>
            <p:nvPr/>
          </p:nvSpPr>
          <p:spPr>
            <a:xfrm>
              <a:off x="749160" y="6033960"/>
              <a:ext cx="10690560" cy="7560"/>
            </a:xfrm>
            <a:custGeom>
              <a:avLst/>
              <a:gdLst/>
              <a:ahLst/>
              <a:cxnLst/>
              <a:rect l="l" t="t" r="r" b="b"/>
              <a:pathLst>
                <a:path w="10693400" h="11429">
                  <a:moveTo>
                    <a:pt x="10693400" y="11163"/>
                  </a:moveTo>
                  <a:lnTo>
                    <a:pt x="0" y="11163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11163"/>
                  </a:lnTo>
                  <a:close/>
                </a:path>
              </a:pathLst>
            </a:custGeom>
            <a:solidFill>
              <a:srgbClr val="1B1B1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30" name="object 10"/>
            <p:cNvPicPr/>
            <p:nvPr/>
          </p:nvPicPr>
          <p:blipFill>
            <a:blip r:embed="rId2"/>
            <a:stretch/>
          </p:blipFill>
          <p:spPr>
            <a:xfrm>
              <a:off x="9812880" y="3706920"/>
              <a:ext cx="1161360" cy="2434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31" name="object 11"/>
            <p:cNvPicPr/>
            <p:nvPr/>
          </p:nvPicPr>
          <p:blipFill>
            <a:blip r:embed="rId3"/>
            <a:stretch/>
          </p:blipFill>
          <p:spPr>
            <a:xfrm>
              <a:off x="1405440" y="3753360"/>
              <a:ext cx="964080" cy="26629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32" name="CustomShape 4"/>
          <p:cNvSpPr/>
          <p:nvPr/>
        </p:nvSpPr>
        <p:spPr>
          <a:xfrm>
            <a:off x="1405440" y="1852920"/>
            <a:ext cx="2022120" cy="1526400"/>
          </a:xfrm>
          <a:prstGeom prst="cloudCallout">
            <a:avLst>
              <a:gd name="adj1" fmla="val -20833"/>
              <a:gd name="adj2" fmla="val 62500"/>
            </a:avLst>
          </a:prstGeom>
          <a:noFill/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Calibri"/>
                <a:ea typeface="DejaVu Sans"/>
              </a:rPr>
              <a:t>?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CustomShape 1"/>
          <p:cNvSpPr/>
          <p:nvPr/>
        </p:nvSpPr>
        <p:spPr>
          <a:xfrm>
            <a:off x="2418120" y="802440"/>
            <a:ext cx="8637480" cy="2540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6600" b="0" strike="noStrike" spc="-1">
                <a:solidFill>
                  <a:srgbClr val="000000"/>
                </a:solidFill>
                <a:latin typeface="Arial"/>
                <a:ea typeface="DejaVu Sans"/>
              </a:rPr>
              <a:t> НИУ «Высшая школа  экономики» Москва</a:t>
            </a:r>
            <a:endParaRPr lang="ru-RU" sz="6600" b="0" strike="noStrike" spc="-1">
              <a:latin typeface="Arial"/>
            </a:endParaRPr>
          </a:p>
        </p:txBody>
      </p:sp>
      <p:sp>
        <p:nvSpPr>
          <p:cNvPr id="398" name="CustomShape 2"/>
          <p:cNvSpPr/>
          <p:nvPr/>
        </p:nvSpPr>
        <p:spPr>
          <a:xfrm>
            <a:off x="2418120" y="3531240"/>
            <a:ext cx="8637480" cy="97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CustomShape 1"/>
          <p:cNvSpPr/>
          <p:nvPr/>
        </p:nvSpPr>
        <p:spPr>
          <a:xfrm>
            <a:off x="-119160" y="185040"/>
            <a:ext cx="12191400" cy="6857280"/>
          </a:xfrm>
          <a:prstGeom prst="rect">
            <a:avLst/>
          </a:prstGeom>
          <a:blipFill rotWithShape="0">
            <a:blip r:embed="rId2"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0" name="CustomShape 2"/>
          <p:cNvSpPr/>
          <p:nvPr/>
        </p:nvSpPr>
        <p:spPr>
          <a:xfrm>
            <a:off x="1514160" y="185040"/>
            <a:ext cx="2283120" cy="643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ts val="2276"/>
              </a:lnSpc>
            </a:pPr>
            <a:r>
              <a:rPr lang="ru-RU" sz="1870" b="0" strike="noStrike" spc="-1">
                <a:solidFill>
                  <a:srgbClr val="00549F"/>
                </a:solidFill>
                <a:latin typeface="ASHJHK+Calibri-Bold"/>
                <a:ea typeface="DejaVu Sans"/>
              </a:rPr>
              <a:t>https://fmc.hse.ru/</a:t>
            </a:r>
            <a:endParaRPr lang="ru-RU" sz="1870" b="0" strike="noStrike" spc="-1">
              <a:latin typeface="Arial"/>
            </a:endParaRPr>
          </a:p>
        </p:txBody>
      </p:sp>
      <p:sp>
        <p:nvSpPr>
          <p:cNvPr id="401" name="CustomShape 3"/>
          <p:cNvSpPr/>
          <p:nvPr/>
        </p:nvSpPr>
        <p:spPr>
          <a:xfrm>
            <a:off x="518400" y="5505480"/>
            <a:ext cx="461880" cy="529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81000">
              <a:lnSpc>
                <a:spcPts val="1293"/>
              </a:lnSpc>
            </a:pPr>
            <a:r>
              <a:rPr lang="ru-RU" sz="1070" b="0" strike="noStrike" spc="-1">
                <a:solidFill>
                  <a:srgbClr val="FFFFFF"/>
                </a:solidFill>
                <a:latin typeface="IFBKLB+Calibri"/>
                <a:ea typeface="DejaVu Sans"/>
              </a:rPr>
              <a:t>800</a:t>
            </a:r>
            <a:endParaRPr lang="ru-RU" sz="1070" b="0" strike="noStrike" spc="-1">
              <a:latin typeface="Arial"/>
            </a:endParaRPr>
          </a:p>
          <a:p>
            <a:pPr marL="81000">
              <a:lnSpc>
                <a:spcPts val="1276"/>
              </a:lnSpc>
            </a:pPr>
            <a:r>
              <a:rPr lang="ru-RU" sz="1070" b="0" strike="noStrike" spc="-1">
                <a:solidFill>
                  <a:srgbClr val="FFFFFF"/>
                </a:solidFill>
                <a:latin typeface="IFBKLB+Calibri"/>
                <a:ea typeface="DejaVu Sans"/>
              </a:rPr>
              <a:t>9</a:t>
            </a:r>
            <a:endParaRPr lang="ru-RU" sz="1070" b="0" strike="noStrike" spc="-1">
              <a:latin typeface="Arial"/>
            </a:endParaRPr>
          </a:p>
        </p:txBody>
      </p:sp>
      <p:sp>
        <p:nvSpPr>
          <p:cNvPr id="402" name="CustomShape 4"/>
          <p:cNvSpPr/>
          <p:nvPr/>
        </p:nvSpPr>
        <p:spPr>
          <a:xfrm>
            <a:off x="518400" y="6365880"/>
            <a:ext cx="339120" cy="529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49320">
              <a:lnSpc>
                <a:spcPts val="1293"/>
              </a:lnSpc>
            </a:pPr>
            <a:r>
              <a:rPr lang="ru-RU" sz="1070" b="0" strike="noStrike" spc="-1">
                <a:solidFill>
                  <a:srgbClr val="FFFFFF"/>
                </a:solidFill>
                <a:latin typeface="IFBKLB+Calibri"/>
                <a:ea typeface="DejaVu Sans"/>
              </a:rPr>
              <a:t>47</a:t>
            </a:r>
            <a:endParaRPr lang="ru-RU" sz="1070" b="0" strike="noStrike" spc="-1">
              <a:latin typeface="Arial"/>
            </a:endParaRPr>
          </a:p>
          <a:p>
            <a:pPr marL="49320">
              <a:lnSpc>
                <a:spcPts val="1276"/>
              </a:lnSpc>
            </a:pPr>
            <a:r>
              <a:rPr lang="ru-RU" sz="1070" b="0" strike="noStrike" spc="-1">
                <a:solidFill>
                  <a:srgbClr val="FFFFFF"/>
                </a:solidFill>
                <a:latin typeface="IFBKLB+Calibri"/>
                <a:ea typeface="DejaVu Sans"/>
              </a:rPr>
              <a:t>3</a:t>
            </a:r>
            <a:endParaRPr lang="ru-RU" sz="107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Рисунок 2"/>
          <p:cNvPicPr/>
          <p:nvPr/>
        </p:nvPicPr>
        <p:blipFill>
          <a:blip r:embed="rId2"/>
          <a:stretch/>
        </p:blipFill>
        <p:spPr>
          <a:xfrm>
            <a:off x="84600" y="0"/>
            <a:ext cx="1219140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Рисунок 2"/>
          <p:cNvPicPr/>
          <p:nvPr/>
        </p:nvPicPr>
        <p:blipFill>
          <a:blip r:embed="rId2"/>
          <a:stretch/>
        </p:blipFill>
        <p:spPr>
          <a:xfrm>
            <a:off x="720" y="0"/>
            <a:ext cx="1219140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Рисунок 2"/>
          <p:cNvPicPr/>
          <p:nvPr/>
        </p:nvPicPr>
        <p:blipFill>
          <a:blip r:embed="rId2"/>
          <a:stretch/>
        </p:blipFill>
        <p:spPr>
          <a:xfrm>
            <a:off x="720" y="0"/>
            <a:ext cx="1219140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Рисунок 2"/>
          <p:cNvPicPr/>
          <p:nvPr/>
        </p:nvPicPr>
        <p:blipFill>
          <a:blip r:embed="rId2"/>
          <a:stretch/>
        </p:blipFill>
        <p:spPr>
          <a:xfrm>
            <a:off x="720" y="0"/>
            <a:ext cx="1219140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CustomShape 1"/>
          <p:cNvSpPr/>
          <p:nvPr/>
        </p:nvSpPr>
        <p:spPr>
          <a:xfrm>
            <a:off x="2418120" y="802440"/>
            <a:ext cx="8637480" cy="2540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rmAutofit fontScale="45000"/>
          </a:bodyPr>
          <a:lstStyle/>
          <a:p>
            <a:pPr>
              <a:lnSpc>
                <a:spcPct val="90000"/>
              </a:lnSpc>
            </a:pPr>
            <a:r>
              <a:rPr lang="ru-RU" sz="6600" b="0" strike="noStrike" spc="-1">
                <a:solidFill>
                  <a:srgbClr val="000000"/>
                </a:solidFill>
                <a:latin typeface="Arial"/>
                <a:ea typeface="DejaVu Sans"/>
              </a:rPr>
              <a:t>Интерактивные  форматы  в  финансовом  воспитании школьников</a:t>
            </a:r>
            <a:endParaRPr lang="ru-RU" sz="6600" b="0" strike="noStrike" spc="-1">
              <a:latin typeface="Arial"/>
            </a:endParaRPr>
          </a:p>
        </p:txBody>
      </p:sp>
      <p:sp>
        <p:nvSpPr>
          <p:cNvPr id="408" name="CustomShape 2"/>
          <p:cNvSpPr/>
          <p:nvPr/>
        </p:nvSpPr>
        <p:spPr>
          <a:xfrm>
            <a:off x="2418120" y="3531240"/>
            <a:ext cx="8637480" cy="97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91440" rIns="0" bIns="91440">
            <a:normAutofit fontScale="9000"/>
          </a:bodyPr>
          <a:lstStyle/>
          <a:p>
            <a:pPr>
              <a:lnSpc>
                <a:spcPts val="2925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11200" b="0" strike="noStrike" cap="all" spc="-1">
                <a:solidFill>
                  <a:srgbClr val="0563C1"/>
                </a:solidFill>
                <a:latin typeface="IFBKLB+Calibri"/>
                <a:ea typeface="DejaVu Sans"/>
              </a:rPr>
              <a:t>https://drive.google.com/drive/folders/1XAfCk_</a:t>
            </a:r>
            <a:endParaRPr lang="ru-RU" sz="11200" b="0" strike="noStrike" spc="-1">
              <a:latin typeface="Arial"/>
            </a:endParaRPr>
          </a:p>
          <a:p>
            <a:pPr>
              <a:lnSpc>
                <a:spcPts val="2925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11200" b="0" strike="noStrike" cap="all" spc="-1">
                <a:solidFill>
                  <a:srgbClr val="0563C1"/>
                </a:solidFill>
                <a:latin typeface="IFBKLB+Calibri"/>
                <a:ea typeface="DejaVu Sans"/>
              </a:rPr>
              <a:t>bgX1ktmO6GaO02q-pDpmU9C2Ee</a:t>
            </a:r>
            <a:endParaRPr lang="ru-RU" sz="112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ru-RU" sz="11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CustomShape 1"/>
          <p:cNvSpPr/>
          <p:nvPr/>
        </p:nvSpPr>
        <p:spPr>
          <a:xfrm>
            <a:off x="720" y="0"/>
            <a:ext cx="12191400" cy="6857280"/>
          </a:xfrm>
          <a:prstGeom prst="rect">
            <a:avLst/>
          </a:prstGeom>
          <a:blipFill rotWithShape="0">
            <a:blip r:embed="rId2"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0" name="CustomShape 2"/>
          <p:cNvSpPr/>
          <p:nvPr/>
        </p:nvSpPr>
        <p:spPr>
          <a:xfrm>
            <a:off x="6397200" y="222120"/>
            <a:ext cx="6580080" cy="159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ts val="3192"/>
              </a:lnSpc>
            </a:pPr>
            <a:r>
              <a:rPr lang="ru-RU" sz="2400" b="1" strike="noStrike" spc="-1">
                <a:solidFill>
                  <a:srgbClr val="555555"/>
                </a:solidFill>
                <a:latin typeface="KBFTNO+SegoeUI"/>
                <a:ea typeface="DejaVu Sans"/>
              </a:rPr>
              <a:t>Материалы программы «Интерактивные</a:t>
            </a:r>
            <a:endParaRPr lang="ru-RU" sz="2400" b="0" strike="noStrike" spc="-1">
              <a:latin typeface="Arial"/>
            </a:endParaRPr>
          </a:p>
          <a:p>
            <a:pPr>
              <a:lnSpc>
                <a:spcPts val="2925"/>
              </a:lnSpc>
            </a:pPr>
            <a:r>
              <a:rPr lang="ru-RU" sz="2400" b="1" strike="noStrike" spc="-1">
                <a:solidFill>
                  <a:srgbClr val="555555"/>
                </a:solidFill>
                <a:latin typeface="KBFTNO+SegoeUI"/>
                <a:ea typeface="DejaVu Sans"/>
              </a:rPr>
              <a:t>форматы в финансовом воспитании</a:t>
            </a:r>
            <a:endParaRPr lang="ru-RU" sz="2400" b="0" strike="noStrike" spc="-1">
              <a:latin typeface="Arial"/>
            </a:endParaRPr>
          </a:p>
          <a:p>
            <a:pPr>
              <a:lnSpc>
                <a:spcPts val="2925"/>
              </a:lnSpc>
            </a:pPr>
            <a:r>
              <a:rPr lang="ru-RU" sz="2400" b="1" strike="noStrike" spc="-1">
                <a:solidFill>
                  <a:srgbClr val="555555"/>
                </a:solidFill>
                <a:latin typeface="KBFTNO+SegoeUI"/>
                <a:ea typeface="DejaVu Sans"/>
              </a:rPr>
              <a:t>школьников»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411" name="CustomShape 3"/>
          <p:cNvSpPr/>
          <p:nvPr/>
        </p:nvSpPr>
        <p:spPr>
          <a:xfrm>
            <a:off x="7214400" y="2292480"/>
            <a:ext cx="4854960" cy="2661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ts val="2475"/>
              </a:lnSpc>
            </a:pPr>
            <a:r>
              <a:rPr lang="ru-RU" sz="1870" b="0" strike="noStrike" spc="-1">
                <a:solidFill>
                  <a:srgbClr val="333333"/>
                </a:solidFill>
                <a:latin typeface="KBFTNO+SegoeUI"/>
                <a:ea typeface="DejaVu Sans"/>
              </a:rPr>
              <a:t>В рамках Проекта Минфина России и</a:t>
            </a:r>
            <a:endParaRPr lang="ru-RU" sz="1870" b="0" strike="noStrike" spc="-1">
              <a:latin typeface="Arial"/>
            </a:endParaRPr>
          </a:p>
          <a:p>
            <a:pPr>
              <a:lnSpc>
                <a:spcPts val="2276"/>
              </a:lnSpc>
            </a:pPr>
            <a:r>
              <a:rPr lang="ru-RU" sz="1870" b="0" strike="noStrike" spc="-1">
                <a:solidFill>
                  <a:srgbClr val="333333"/>
                </a:solidFill>
                <a:latin typeface="KBFTNO+SegoeUI"/>
                <a:ea typeface="DejaVu Sans"/>
              </a:rPr>
              <a:t>Всемирного банка «Содействие</a:t>
            </a:r>
            <a:endParaRPr lang="ru-RU" sz="1870" b="0" strike="noStrike" spc="-1">
              <a:latin typeface="Arial"/>
            </a:endParaRPr>
          </a:p>
          <a:p>
            <a:pPr>
              <a:lnSpc>
                <a:spcPts val="2276"/>
              </a:lnSpc>
            </a:pPr>
            <a:r>
              <a:rPr lang="ru-RU" sz="1870" b="0" strike="noStrike" spc="-1">
                <a:solidFill>
                  <a:srgbClr val="333333"/>
                </a:solidFill>
                <a:latin typeface="KBFTNO+SegoeUI"/>
                <a:ea typeface="DejaVu Sans"/>
              </a:rPr>
              <a:t>повышению уровня финансовой</a:t>
            </a:r>
            <a:endParaRPr lang="ru-RU" sz="1870" b="0" strike="noStrike" spc="-1">
              <a:latin typeface="Arial"/>
            </a:endParaRPr>
          </a:p>
          <a:p>
            <a:pPr>
              <a:lnSpc>
                <a:spcPts val="2276"/>
              </a:lnSpc>
            </a:pPr>
            <a:r>
              <a:rPr lang="ru-RU" sz="1870" b="0" strike="noStrike" spc="-1">
                <a:solidFill>
                  <a:srgbClr val="333333"/>
                </a:solidFill>
                <a:latin typeface="KBFTNO+SegoeUI"/>
                <a:ea typeface="DejaVu Sans"/>
              </a:rPr>
              <a:t>грамотности населения и</a:t>
            </a:r>
            <a:endParaRPr lang="ru-RU" sz="1870" b="0" strike="noStrike" spc="-1">
              <a:latin typeface="Arial"/>
            </a:endParaRPr>
          </a:p>
          <a:p>
            <a:pPr>
              <a:lnSpc>
                <a:spcPts val="2276"/>
              </a:lnSpc>
            </a:pPr>
            <a:r>
              <a:rPr lang="ru-RU" sz="1870" b="0" strike="noStrike" spc="-1">
                <a:solidFill>
                  <a:srgbClr val="333333"/>
                </a:solidFill>
                <a:latin typeface="KBFTNO+SegoeUI"/>
                <a:ea typeface="DejaVu Sans"/>
              </a:rPr>
              <a:t>развитию финансового образования в</a:t>
            </a:r>
            <a:endParaRPr lang="ru-RU" sz="1870" b="0" strike="noStrike" spc="-1">
              <a:latin typeface="Arial"/>
            </a:endParaRPr>
          </a:p>
          <a:p>
            <a:pPr>
              <a:lnSpc>
                <a:spcPts val="2276"/>
              </a:lnSpc>
            </a:pPr>
            <a:r>
              <a:rPr lang="ru-RU" sz="1870" b="0" strike="noStrike" spc="-1">
                <a:solidFill>
                  <a:srgbClr val="333333"/>
                </a:solidFill>
                <a:latin typeface="KBFTNO+SegoeUI"/>
                <a:ea typeface="DejaVu Sans"/>
              </a:rPr>
              <a:t>Российской Федерации» ЗАО «ПАКК»</a:t>
            </a:r>
            <a:endParaRPr lang="ru-RU" sz="1870" b="0" strike="noStrike" spc="-1">
              <a:latin typeface="Arial"/>
            </a:endParaRPr>
          </a:p>
          <a:p>
            <a:pPr>
              <a:lnSpc>
                <a:spcPts val="2276"/>
              </a:lnSpc>
            </a:pPr>
            <a:r>
              <a:rPr lang="ru-RU" sz="1870" b="0" strike="noStrike" spc="-1">
                <a:solidFill>
                  <a:srgbClr val="333333"/>
                </a:solidFill>
                <a:latin typeface="KBFTNO+SegoeUI"/>
                <a:ea typeface="DejaVu Sans"/>
              </a:rPr>
              <a:t>разработало более 50 подробных</a:t>
            </a:r>
            <a:endParaRPr lang="ru-RU" sz="1870" b="0" strike="noStrike" spc="-1">
              <a:latin typeface="Arial"/>
            </a:endParaRPr>
          </a:p>
          <a:p>
            <a:pPr>
              <a:lnSpc>
                <a:spcPts val="2276"/>
              </a:lnSpc>
            </a:pPr>
            <a:r>
              <a:rPr lang="ru-RU" sz="1870" b="0" strike="noStrike" spc="-1">
                <a:solidFill>
                  <a:srgbClr val="333333"/>
                </a:solidFill>
                <a:latin typeface="KBFTNO+SegoeUI"/>
                <a:ea typeface="DejaVu Sans"/>
              </a:rPr>
              <a:t>сценариев мероприятий по</a:t>
            </a:r>
            <a:endParaRPr lang="ru-RU" sz="1870" b="0" strike="noStrike" spc="-1">
              <a:latin typeface="Arial"/>
            </a:endParaRPr>
          </a:p>
        </p:txBody>
      </p:sp>
      <p:sp>
        <p:nvSpPr>
          <p:cNvPr id="412" name="CustomShape 4"/>
          <p:cNvSpPr/>
          <p:nvPr/>
        </p:nvSpPr>
        <p:spPr>
          <a:xfrm>
            <a:off x="7214400" y="4568760"/>
            <a:ext cx="4610520" cy="94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ts val="2475"/>
              </a:lnSpc>
            </a:pPr>
            <a:r>
              <a:rPr lang="ru-RU" sz="1870" b="0" strike="noStrike" spc="-1">
                <a:solidFill>
                  <a:srgbClr val="333333"/>
                </a:solidFill>
                <a:latin typeface="KBFTNO+SegoeUI"/>
                <a:ea typeface="DejaVu Sans"/>
              </a:rPr>
              <a:t>финансовой грамотности различных</a:t>
            </a:r>
            <a:endParaRPr lang="ru-RU" sz="1870" b="0" strike="noStrike" spc="-1">
              <a:latin typeface="Arial"/>
            </a:endParaRPr>
          </a:p>
          <a:p>
            <a:pPr>
              <a:lnSpc>
                <a:spcPts val="2208"/>
              </a:lnSpc>
            </a:pPr>
            <a:r>
              <a:rPr lang="ru-RU" sz="1870" b="0" strike="noStrike" spc="-1">
                <a:solidFill>
                  <a:srgbClr val="333333"/>
                </a:solidFill>
                <a:latin typeface="KBFTNO+SegoeUI"/>
                <a:ea typeface="DejaVu Sans"/>
              </a:rPr>
              <a:t>форматов.</a:t>
            </a:r>
            <a:endParaRPr lang="ru-RU" sz="1870" b="0" strike="noStrike" spc="-1">
              <a:latin typeface="Arial"/>
            </a:endParaRPr>
          </a:p>
        </p:txBody>
      </p:sp>
      <p:sp>
        <p:nvSpPr>
          <p:cNvPr id="413" name="CustomShape 5"/>
          <p:cNvSpPr/>
          <p:nvPr/>
        </p:nvSpPr>
        <p:spPr>
          <a:xfrm>
            <a:off x="462240" y="4727520"/>
            <a:ext cx="5788440" cy="159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ts val="3192"/>
              </a:lnSpc>
            </a:pPr>
            <a:r>
              <a:rPr lang="ru-RU" sz="2400" b="0" strike="noStrike" spc="-1">
                <a:solidFill>
                  <a:srgbClr val="555555"/>
                </a:solidFill>
                <a:latin typeface="ECTNNU+SegoeUI-Bold"/>
                <a:ea typeface="DejaVu Sans"/>
              </a:rPr>
              <a:t>Все мастер</a:t>
            </a:r>
            <a:r>
              <a:rPr lang="ru-RU" sz="2400" b="0" strike="noStrike" spc="-1">
                <a:solidFill>
                  <a:srgbClr val="555555"/>
                </a:solidFill>
                <a:latin typeface="HVIFIM+SegoeUI-Bold"/>
                <a:ea typeface="DejaVu Sans"/>
              </a:rPr>
              <a:t>-</a:t>
            </a:r>
            <a:r>
              <a:rPr lang="ru-RU" sz="2400" b="0" strike="noStrike" spc="-1">
                <a:solidFill>
                  <a:srgbClr val="555555"/>
                </a:solidFill>
                <a:latin typeface="ECTNNU+SegoeUI-Bold"/>
                <a:ea typeface="DejaVu Sans"/>
              </a:rPr>
              <a:t>классы с полными</a:t>
            </a:r>
            <a:endParaRPr lang="ru-RU" sz="2400" b="0" strike="noStrike" spc="-1">
              <a:latin typeface="Arial"/>
            </a:endParaRPr>
          </a:p>
          <a:p>
            <a:pPr>
              <a:lnSpc>
                <a:spcPts val="2925"/>
              </a:lnSpc>
            </a:pPr>
            <a:r>
              <a:rPr lang="ru-RU" sz="2400" b="0" strike="noStrike" spc="-1">
                <a:solidFill>
                  <a:srgbClr val="555555"/>
                </a:solidFill>
                <a:latin typeface="ECTNNU+SegoeUI-Bold"/>
                <a:ea typeface="DejaVu Sans"/>
              </a:rPr>
              <a:t>комплектами материалов можно</a:t>
            </a:r>
            <a:endParaRPr lang="ru-RU" sz="2400" b="0" strike="noStrike" spc="-1">
              <a:latin typeface="Arial"/>
            </a:endParaRPr>
          </a:p>
          <a:p>
            <a:pPr>
              <a:lnSpc>
                <a:spcPts val="2925"/>
              </a:lnSpc>
            </a:pPr>
            <a:r>
              <a:rPr lang="ru-RU" sz="2400" b="0" strike="noStrike" spc="-1">
                <a:solidFill>
                  <a:srgbClr val="555555"/>
                </a:solidFill>
                <a:latin typeface="ECTNNU+SegoeUI-Bold"/>
                <a:ea typeface="DejaVu Sans"/>
              </a:rPr>
              <a:t>скачать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414" name="CustomShape 6"/>
          <p:cNvSpPr/>
          <p:nvPr/>
        </p:nvSpPr>
        <p:spPr>
          <a:xfrm>
            <a:off x="4333680" y="5798520"/>
            <a:ext cx="6874200" cy="119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ts val="2925"/>
              </a:lnSpc>
            </a:pPr>
            <a:r>
              <a:rPr lang="ru-RU" sz="2400" b="0" strike="noStrike" spc="-1">
                <a:solidFill>
                  <a:srgbClr val="0563C1"/>
                </a:solidFill>
                <a:latin typeface="IFBKLB+Calibri"/>
                <a:ea typeface="DejaVu Sans"/>
              </a:rPr>
              <a:t>https://drive.google.com/drive/folders/1XAfCk_</a:t>
            </a:r>
            <a:endParaRPr lang="ru-RU" sz="2400" b="0" strike="noStrike" spc="-1">
              <a:latin typeface="Arial"/>
            </a:endParaRPr>
          </a:p>
          <a:p>
            <a:pPr>
              <a:lnSpc>
                <a:spcPts val="2925"/>
              </a:lnSpc>
            </a:pPr>
            <a:r>
              <a:rPr lang="ru-RU" sz="2400" b="0" strike="noStrike" spc="-1">
                <a:solidFill>
                  <a:srgbClr val="0563C1"/>
                </a:solidFill>
                <a:latin typeface="IFBKLB+Calibri"/>
                <a:ea typeface="DejaVu Sans"/>
              </a:rPr>
              <a:t>bgX1ktmO6GaO02q-pDpmU9C2Ee</a:t>
            </a: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CustomShape 1"/>
          <p:cNvSpPr/>
          <p:nvPr/>
        </p:nvSpPr>
        <p:spPr>
          <a:xfrm>
            <a:off x="2418120" y="802440"/>
            <a:ext cx="8637480" cy="2540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ru-RU" sz="6600" b="0" strike="noStrike" spc="-1">
                <a:solidFill>
                  <a:srgbClr val="000000"/>
                </a:solidFill>
                <a:latin typeface="Arial"/>
                <a:ea typeface="DejaVu Sans"/>
              </a:rPr>
              <a:t>БАНК России</a:t>
            </a:r>
            <a:endParaRPr lang="ru-RU" sz="6600" b="0" strike="noStrike" spc="-1">
              <a:latin typeface="Arial"/>
            </a:endParaRPr>
          </a:p>
        </p:txBody>
      </p:sp>
      <p:sp>
        <p:nvSpPr>
          <p:cNvPr id="416" name="CustomShape 2"/>
          <p:cNvSpPr/>
          <p:nvPr/>
        </p:nvSpPr>
        <p:spPr>
          <a:xfrm>
            <a:off x="2418120" y="3531240"/>
            <a:ext cx="8637480" cy="97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CustomShape 1"/>
          <p:cNvSpPr/>
          <p:nvPr/>
        </p:nvSpPr>
        <p:spPr>
          <a:xfrm>
            <a:off x="-96120" y="0"/>
            <a:ext cx="12191400" cy="6857280"/>
          </a:xfrm>
          <a:prstGeom prst="rect">
            <a:avLst/>
          </a:prstGeom>
          <a:blipFill rotWithShape="0">
            <a:blip r:embed="rId2"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8" name="CustomShape 2"/>
          <p:cNvSpPr/>
          <p:nvPr/>
        </p:nvSpPr>
        <p:spPr>
          <a:xfrm>
            <a:off x="796680" y="345960"/>
            <a:ext cx="9590040" cy="861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ts val="3192"/>
              </a:lnSpc>
            </a:pPr>
            <a:r>
              <a:rPr lang="ru-RU" sz="2400" b="0" strike="noStrike" spc="-1">
                <a:solidFill>
                  <a:srgbClr val="0563C1"/>
                </a:solidFill>
                <a:latin typeface="KBFTNO+SegoeUI"/>
                <a:ea typeface="DejaVu Sans"/>
              </a:rPr>
              <a:t>ДОЛ</a:t>
            </a:r>
            <a:r>
              <a:rPr lang="ru-RU" sz="2400" b="0" strike="noStrike" spc="-1">
                <a:solidFill>
                  <a:srgbClr val="0563C1"/>
                </a:solidFill>
                <a:latin typeface="JCCMHK+SegoeUI"/>
                <a:ea typeface="DejaVu Sans"/>
              </a:rPr>
              <a:t>-</a:t>
            </a:r>
            <a:r>
              <a:rPr lang="ru-RU" sz="2400" b="0" strike="noStrike" spc="-1">
                <a:solidFill>
                  <a:srgbClr val="0563C1"/>
                </a:solidFill>
                <a:latin typeface="KBFTNO+SegoeUI"/>
                <a:ea typeface="DejaVu Sans"/>
              </a:rPr>
              <a:t>игра</a:t>
            </a:r>
            <a:r>
              <a:rPr lang="ru-RU" sz="2400" b="0" strike="noStrike" spc="-1">
                <a:solidFill>
                  <a:srgbClr val="212529"/>
                </a:solidFill>
                <a:latin typeface="KBFTNO+SegoeUI"/>
                <a:ea typeface="DejaVu Sans"/>
              </a:rPr>
              <a:t>игры по финансовой грамотности Банка России.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419" name="CustomShape 3"/>
          <p:cNvSpPr/>
          <p:nvPr/>
        </p:nvSpPr>
        <p:spPr>
          <a:xfrm>
            <a:off x="796680" y="720720"/>
            <a:ext cx="8821440" cy="861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ts val="3192"/>
              </a:lnSpc>
            </a:pPr>
            <a:r>
              <a:rPr lang="ru-RU" sz="2400" b="0" strike="noStrike" spc="-1">
                <a:solidFill>
                  <a:srgbClr val="212529"/>
                </a:solidFill>
                <a:latin typeface="KBFTNO+SegoeUI"/>
                <a:ea typeface="DejaVu Sans"/>
              </a:rPr>
              <a:t>Игровые комплекты предоставляются безвозмездно и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420" name="CustomShape 4"/>
          <p:cNvSpPr/>
          <p:nvPr/>
        </p:nvSpPr>
        <p:spPr>
          <a:xfrm>
            <a:off x="796680" y="1077480"/>
            <a:ext cx="3356280" cy="861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ts val="3192"/>
              </a:lnSpc>
            </a:pPr>
            <a:r>
              <a:rPr lang="ru-RU" sz="2400" b="0" strike="noStrike" spc="-1">
                <a:solidFill>
                  <a:srgbClr val="212529"/>
                </a:solidFill>
                <a:latin typeface="KBFTNO+SegoeUI"/>
                <a:ea typeface="DejaVu Sans"/>
              </a:rPr>
              <a:t>в электронном виде.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421" name="CustomShape 5"/>
          <p:cNvSpPr/>
          <p:nvPr/>
        </p:nvSpPr>
        <p:spPr>
          <a:xfrm>
            <a:off x="4333680" y="1367280"/>
            <a:ext cx="2736000" cy="8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ts val="2925"/>
              </a:lnSpc>
            </a:pPr>
            <a:r>
              <a:rPr lang="ru-RU" sz="2400" b="0" strike="noStrike" spc="-1">
                <a:solidFill>
                  <a:srgbClr val="0563C1"/>
                </a:solidFill>
                <a:latin typeface="IFBKLB+Calibri"/>
                <a:ea typeface="DejaVu Sans"/>
              </a:rPr>
              <a:t>https://doligra.ru/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422" name="CustomShape 6"/>
          <p:cNvSpPr/>
          <p:nvPr/>
        </p:nvSpPr>
        <p:spPr>
          <a:xfrm>
            <a:off x="6258600" y="2192760"/>
            <a:ext cx="5580000" cy="1153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ts val="2676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HQJVUE+Arial-BoldMT"/>
                <a:ea typeface="DejaVu Sans"/>
              </a:rPr>
              <a:t>ДЕЛОВАЯ ИГРА "ФИНАНСОВАЯ</a:t>
            </a:r>
            <a:endParaRPr lang="ru-RU" sz="2400" b="0" strike="noStrike" spc="-1">
              <a:latin typeface="Arial"/>
            </a:endParaRPr>
          </a:p>
          <a:p>
            <a:pPr>
              <a:lnSpc>
                <a:spcPts val="2676"/>
              </a:lnSpc>
              <a:spcBef>
                <a:spcPts val="116"/>
              </a:spcBef>
            </a:pPr>
            <a:r>
              <a:rPr lang="ru-RU" sz="2400" b="0" strike="noStrike" spc="-1">
                <a:solidFill>
                  <a:srgbClr val="000000"/>
                </a:solidFill>
                <a:latin typeface="HQJVUE+Arial-BoldMT"/>
                <a:ea typeface="DejaVu Sans"/>
              </a:rPr>
              <a:t>БЕЗОПАСНОСТЬ"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423" name="CustomShape 7"/>
          <p:cNvSpPr/>
          <p:nvPr/>
        </p:nvSpPr>
        <p:spPr>
          <a:xfrm>
            <a:off x="6438600" y="3617280"/>
            <a:ext cx="4280400" cy="79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ts val="2676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HQJVUE+Arial-BoldMT"/>
                <a:ea typeface="DejaVu Sans"/>
              </a:rPr>
              <a:t>ФИНАНСОВЫЕ РЕБУСЫ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424" name="CustomShape 8"/>
          <p:cNvSpPr/>
          <p:nvPr/>
        </p:nvSpPr>
        <p:spPr>
          <a:xfrm>
            <a:off x="6438600" y="4706280"/>
            <a:ext cx="3475800" cy="1153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ts val="2676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HQJVUE+Arial-BoldMT"/>
                <a:ea typeface="DejaVu Sans"/>
              </a:rPr>
              <a:t>НАСТОЛЬНАЯ ИГРА</a:t>
            </a:r>
            <a:endParaRPr lang="ru-RU" sz="2400" b="0" strike="noStrike" spc="-1">
              <a:latin typeface="Arial"/>
            </a:endParaRPr>
          </a:p>
          <a:p>
            <a:pPr>
              <a:lnSpc>
                <a:spcPts val="2676"/>
              </a:lnSpc>
              <a:spcBef>
                <a:spcPts val="125"/>
              </a:spcBef>
            </a:pPr>
            <a:r>
              <a:rPr lang="ru-RU" sz="2400" b="0" strike="noStrike" spc="-1">
                <a:solidFill>
                  <a:srgbClr val="000000"/>
                </a:solidFill>
                <a:latin typeface="HQJVUE+Arial-BoldMT"/>
                <a:ea typeface="DejaVu Sans"/>
              </a:rPr>
              <a:t>"ШАГИ К УСПЕХУ"</a:t>
            </a: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CustomShape 1"/>
          <p:cNvSpPr/>
          <p:nvPr/>
        </p:nvSpPr>
        <p:spPr>
          <a:xfrm>
            <a:off x="351720" y="180000"/>
            <a:ext cx="4325760" cy="6657840"/>
          </a:xfrm>
          <a:prstGeom prst="roundRect">
            <a:avLst>
              <a:gd name="adj" fmla="val 16667"/>
            </a:avLst>
          </a:prstGeom>
          <a:solidFill>
            <a:srgbClr val="7E0021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4" name="CustomShape 2"/>
          <p:cNvSpPr/>
          <p:nvPr/>
        </p:nvSpPr>
        <p:spPr>
          <a:xfrm>
            <a:off x="4568760" y="441000"/>
            <a:ext cx="748908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600" b="0" strike="noStrike" spc="-1">
                <a:solidFill>
                  <a:srgbClr val="000000"/>
                </a:solidFill>
                <a:latin typeface="Cambria"/>
                <a:ea typeface="Cambria"/>
              </a:rPr>
              <a:t>                ГРАФИК ПРОЕКТА.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335" name="CustomShape 3"/>
          <p:cNvSpPr/>
          <p:nvPr/>
        </p:nvSpPr>
        <p:spPr>
          <a:xfrm>
            <a:off x="540000" y="180000"/>
            <a:ext cx="3957480" cy="6031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39120">
              <a:lnSpc>
                <a:spcPct val="100000"/>
              </a:lnSpc>
              <a:buClr>
                <a:srgbClr val="333333"/>
              </a:buClr>
              <a:buFont typeface="StarSymbol"/>
              <a:buAutoNum type="arabicPeriod"/>
            </a:pPr>
            <a:r>
              <a:rPr lang="ru-RU" sz="1400" b="1" u="sng" strike="noStrike" spc="-1">
                <a:solidFill>
                  <a:srgbClr val="FFFFD7"/>
                </a:solidFill>
                <a:uFillTx/>
                <a:latin typeface="Georgia"/>
                <a:ea typeface="Calibri"/>
              </a:rPr>
              <a:t>Установочный семинар/вебинар – 12 мая в 16.00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FFFFD7"/>
                </a:solidFill>
                <a:latin typeface="Georgia"/>
                <a:ea typeface="Calibri"/>
              </a:rPr>
              <a:t>1. Вебинар-консультация ( обсуждение выполнения  заданий/определение новых – 17/16 июня в 16.00 (обсуждение ТЗ 1)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u="sng" strike="noStrike" spc="-1">
                <a:solidFill>
                  <a:srgbClr val="FFFFFF"/>
                </a:solidFill>
                <a:uFillTx/>
                <a:latin typeface="Georgia"/>
                <a:ea typeface="Calibri"/>
              </a:rPr>
              <a:t>Промежуточный семинар/вебинар – 29 августа в 16.00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u="sng" strike="noStrike" spc="-1">
                <a:solidFill>
                  <a:srgbClr val="FFFFFF"/>
                </a:solidFill>
                <a:uFillTx/>
                <a:latin typeface="Georgia"/>
                <a:ea typeface="Calibri"/>
              </a:rPr>
              <a:t>2.</a:t>
            </a:r>
            <a:r>
              <a:rPr lang="ru-RU" sz="1800" b="1" strike="noStrike" spc="-1">
                <a:solidFill>
                  <a:srgbClr val="FFFFFF"/>
                </a:solidFill>
                <a:latin typeface="Georgia"/>
                <a:ea typeface="Calibri"/>
              </a:rPr>
              <a:t>Вебинар-консультация (обсуждение выполнения  заданий  / программ ( УРОЧНОЙ/ВНЕУРОЧНОЙ РАБОТЫ) – 8/9 сентября в 16.00 </a:t>
            </a:r>
            <a:r>
              <a:rPr lang="ru-RU" sz="1500" b="1" strike="noStrike" spc="-1">
                <a:solidFill>
                  <a:srgbClr val="FFFFD7"/>
                </a:solidFill>
                <a:latin typeface="Georgia"/>
                <a:ea typeface="Calibri"/>
              </a:rPr>
              <a:t>(обсуждение ТЗ 2)</a:t>
            </a:r>
            <a:endParaRPr lang="ru-RU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FFFFFF"/>
                </a:solidFill>
                <a:latin typeface="Georgia"/>
                <a:ea typeface="Calibri"/>
              </a:rPr>
              <a:t>3. Вебинар-консультация (обсуждение выполнения  заданий - </a:t>
            </a:r>
            <a:r>
              <a:rPr lang="ru-RU" sz="1500" b="1" strike="noStrike" spc="-1">
                <a:solidFill>
                  <a:srgbClr val="FFFFD7"/>
                </a:solidFill>
                <a:latin typeface="Georgia"/>
                <a:ea typeface="Calibri"/>
              </a:rPr>
              <a:t>(обсуждение ТЗ 3)</a:t>
            </a:r>
            <a:r>
              <a:rPr lang="ru-RU" sz="1800" b="1" strike="noStrike" spc="-1">
                <a:solidFill>
                  <a:srgbClr val="FFFFFF"/>
                </a:solidFill>
                <a:latin typeface="Georgia"/>
                <a:ea typeface="Calibri"/>
              </a:rPr>
              <a:t> – 23/22 сентября в 16.00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u="sng" strike="noStrike" spc="-1">
                <a:solidFill>
                  <a:srgbClr val="FFFFFF"/>
                </a:solidFill>
                <a:uFillTx/>
                <a:latin typeface="Georgia"/>
                <a:ea typeface="Calibri"/>
              </a:rPr>
              <a:t>Итоговый семинар/вебинар – 20 октября в 16.00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FFFFFF"/>
                </a:solidFill>
                <a:latin typeface="Georgia"/>
                <a:ea typeface="Calibri"/>
              </a:rPr>
              <a:t>ИТОГОВАЯ КОНФЕРЕНЦИЯ ПО ПРОЕКТУ - ноябрь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336" name="Рисунок 291"/>
          <p:cNvPicPr/>
          <p:nvPr/>
        </p:nvPicPr>
        <p:blipFill>
          <a:blip r:embed="rId2"/>
          <a:srcRect l="24776" t="48283" r="26555" b="34824"/>
          <a:stretch/>
        </p:blipFill>
        <p:spPr>
          <a:xfrm>
            <a:off x="4680000" y="2340360"/>
            <a:ext cx="7197480" cy="2517120"/>
          </a:xfrm>
          <a:prstGeom prst="rect">
            <a:avLst/>
          </a:prstGeom>
          <a:ln w="0">
            <a:noFill/>
          </a:ln>
        </p:spPr>
      </p:pic>
      <p:pic>
        <p:nvPicPr>
          <p:cNvPr id="337" name="Рисунок 292"/>
          <p:cNvPicPr/>
          <p:nvPr/>
        </p:nvPicPr>
        <p:blipFill>
          <a:blip r:embed="rId3"/>
          <a:srcRect l="24776" t="20805" r="26555" b="58264"/>
          <a:stretch/>
        </p:blipFill>
        <p:spPr>
          <a:xfrm>
            <a:off x="4680360" y="1080000"/>
            <a:ext cx="7197120" cy="1437120"/>
          </a:xfrm>
          <a:prstGeom prst="rect">
            <a:avLst/>
          </a:prstGeom>
          <a:ln w="0">
            <a:noFill/>
          </a:ln>
        </p:spPr>
      </p:pic>
      <p:sp>
        <p:nvSpPr>
          <p:cNvPr id="338" name="Line 4"/>
          <p:cNvSpPr/>
          <p:nvPr/>
        </p:nvSpPr>
        <p:spPr>
          <a:xfrm>
            <a:off x="6840000" y="1800000"/>
            <a:ext cx="1080000" cy="3420000"/>
          </a:xfrm>
          <a:prstGeom prst="line">
            <a:avLst/>
          </a:prstGeom>
          <a:ln w="12600">
            <a:solidFill>
              <a:srgbClr val="FF4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9" name="CustomShape 5"/>
          <p:cNvSpPr/>
          <p:nvPr/>
        </p:nvSpPr>
        <p:spPr>
          <a:xfrm>
            <a:off x="8100000" y="5220000"/>
            <a:ext cx="3913920" cy="34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Перенос вебинара на 8-9 сентября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340" name="Line 6"/>
          <p:cNvSpPr/>
          <p:nvPr/>
        </p:nvSpPr>
        <p:spPr>
          <a:xfrm flipV="1">
            <a:off x="8100000" y="4500000"/>
            <a:ext cx="1620000" cy="720000"/>
          </a:xfrm>
          <a:prstGeom prst="line">
            <a:avLst/>
          </a:prstGeom>
          <a:ln w="12600">
            <a:solidFill>
              <a:srgbClr val="FF4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CustomShape 1"/>
          <p:cNvSpPr/>
          <p:nvPr/>
        </p:nvSpPr>
        <p:spPr>
          <a:xfrm>
            <a:off x="2418120" y="802440"/>
            <a:ext cx="8637480" cy="2540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ru-RU" sz="6600" b="0" strike="noStrike" spc="-1">
                <a:solidFill>
                  <a:srgbClr val="000000"/>
                </a:solidFill>
                <a:latin typeface="Arial"/>
                <a:ea typeface="DejaVu Sans"/>
              </a:rPr>
              <a:t>Мобильные приложения</a:t>
            </a:r>
            <a:endParaRPr lang="ru-RU" sz="6600" b="0" strike="noStrike" spc="-1">
              <a:latin typeface="Arial"/>
            </a:endParaRPr>
          </a:p>
        </p:txBody>
      </p:sp>
      <p:sp>
        <p:nvSpPr>
          <p:cNvPr id="426" name="CustomShape 2"/>
          <p:cNvSpPr/>
          <p:nvPr/>
        </p:nvSpPr>
        <p:spPr>
          <a:xfrm>
            <a:off x="2418120" y="3531240"/>
            <a:ext cx="8637480" cy="97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CustomShape 1"/>
          <p:cNvSpPr/>
          <p:nvPr/>
        </p:nvSpPr>
        <p:spPr>
          <a:xfrm>
            <a:off x="720" y="0"/>
            <a:ext cx="12191400" cy="6857280"/>
          </a:xfrm>
          <a:prstGeom prst="rect">
            <a:avLst/>
          </a:prstGeom>
          <a:blipFill rotWithShape="0">
            <a:blip r:embed="rId2"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8" name="CustomShape 2"/>
          <p:cNvSpPr/>
          <p:nvPr/>
        </p:nvSpPr>
        <p:spPr>
          <a:xfrm>
            <a:off x="1418040" y="329040"/>
            <a:ext cx="3366720" cy="643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ts val="2276"/>
              </a:lnSpc>
            </a:pPr>
            <a:r>
              <a:rPr lang="ru-RU" sz="1870" b="0" strike="noStrike" spc="-1">
                <a:solidFill>
                  <a:srgbClr val="00549F"/>
                </a:solidFill>
                <a:latin typeface="NFKNQO+Calibri-Bold"/>
                <a:ea typeface="DejaVu Sans"/>
              </a:rPr>
              <a:t>МОБИЛЬНЫЕ ПРИЛОЖЕНИЯ</a:t>
            </a:r>
            <a:endParaRPr lang="ru-RU" sz="1870" b="0" strike="noStrike" spc="-1">
              <a:latin typeface="Arial"/>
            </a:endParaRPr>
          </a:p>
        </p:txBody>
      </p:sp>
      <p:sp>
        <p:nvSpPr>
          <p:cNvPr id="429" name="CustomShape 3"/>
          <p:cNvSpPr/>
          <p:nvPr/>
        </p:nvSpPr>
        <p:spPr>
          <a:xfrm>
            <a:off x="1428480" y="923040"/>
            <a:ext cx="2619720" cy="643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ts val="2276"/>
              </a:lnSpc>
            </a:pPr>
            <a:r>
              <a:rPr lang="ru-RU" sz="1870" b="0" strike="noStrike" spc="-1">
                <a:solidFill>
                  <a:srgbClr val="00549F"/>
                </a:solidFill>
                <a:latin typeface="ASHJHK+Calibri-Bold"/>
                <a:ea typeface="DejaVu Sans"/>
              </a:rPr>
              <a:t>https://</a:t>
            </a:r>
            <a:r>
              <a:rPr lang="ru-RU" sz="1870" b="0" strike="noStrike" spc="-1">
                <a:solidFill>
                  <a:srgbClr val="00549F"/>
                </a:solidFill>
                <a:latin typeface="NFKNQO+Calibri-Bold"/>
                <a:ea typeface="DejaVu Sans"/>
              </a:rPr>
              <a:t>финзнайка.рф</a:t>
            </a:r>
            <a:endParaRPr lang="ru-RU" sz="1870" b="0" strike="noStrike" spc="-1">
              <a:latin typeface="Arial"/>
            </a:endParaRPr>
          </a:p>
        </p:txBody>
      </p:sp>
      <p:sp>
        <p:nvSpPr>
          <p:cNvPr id="430" name="CustomShape 4"/>
          <p:cNvSpPr/>
          <p:nvPr/>
        </p:nvSpPr>
        <p:spPr>
          <a:xfrm>
            <a:off x="6987960" y="1899720"/>
            <a:ext cx="3089520" cy="198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ts val="2276"/>
              </a:lnSpc>
            </a:pPr>
            <a:r>
              <a:rPr lang="ru-RU" sz="1870" b="0" strike="noStrike" spc="-1">
                <a:solidFill>
                  <a:srgbClr val="00549F"/>
                </a:solidFill>
                <a:latin typeface="WKREFB+Calibri"/>
                <a:ea typeface="DejaVu Sans"/>
              </a:rPr>
              <a:t>Тематические модули:</a:t>
            </a:r>
            <a:endParaRPr lang="ru-RU" sz="1870" b="0" strike="noStrike" spc="-1">
              <a:latin typeface="Arial"/>
            </a:endParaRPr>
          </a:p>
          <a:p>
            <a:pPr>
              <a:lnSpc>
                <a:spcPts val="2276"/>
              </a:lnSpc>
              <a:spcBef>
                <a:spcPts val="360"/>
              </a:spcBef>
            </a:pPr>
            <a:r>
              <a:rPr lang="ru-RU" sz="1870" b="0" strike="noStrike" spc="-1">
                <a:solidFill>
                  <a:srgbClr val="000000"/>
                </a:solidFill>
                <a:latin typeface="FATOGE+Wingdings-Regular"/>
                <a:ea typeface="DejaVu Sans"/>
              </a:rPr>
              <a:t>✓</a:t>
            </a:r>
            <a:r>
              <a:rPr lang="ru-RU" sz="187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1870" b="0" strike="noStrike" spc="-1">
                <a:solidFill>
                  <a:srgbClr val="000000"/>
                </a:solidFill>
                <a:latin typeface="WKREFB+Calibri"/>
                <a:ea typeface="DejaVu Sans"/>
              </a:rPr>
              <a:t>«Деньги»</a:t>
            </a:r>
            <a:endParaRPr lang="ru-RU" sz="1870" b="0" strike="noStrike" spc="-1">
              <a:latin typeface="Arial"/>
            </a:endParaRPr>
          </a:p>
          <a:p>
            <a:pPr>
              <a:lnSpc>
                <a:spcPts val="2276"/>
              </a:lnSpc>
              <a:spcBef>
                <a:spcPts val="360"/>
              </a:spcBef>
            </a:pPr>
            <a:r>
              <a:rPr lang="ru-RU" sz="1870" b="0" strike="noStrike" spc="-1">
                <a:solidFill>
                  <a:srgbClr val="000000"/>
                </a:solidFill>
                <a:latin typeface="FATOGE+Wingdings-Regular"/>
                <a:ea typeface="DejaVu Sans"/>
              </a:rPr>
              <a:t>✓</a:t>
            </a:r>
            <a:r>
              <a:rPr lang="ru-RU" sz="187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1870" b="0" strike="noStrike" spc="-1">
                <a:solidFill>
                  <a:srgbClr val="000000"/>
                </a:solidFill>
                <a:latin typeface="WKREFB+Calibri"/>
                <a:ea typeface="DejaVu Sans"/>
              </a:rPr>
              <a:t>«Семейный бюджет»</a:t>
            </a:r>
            <a:endParaRPr lang="ru-RU" sz="1870" b="0" strike="noStrike" spc="-1">
              <a:latin typeface="Arial"/>
            </a:endParaRPr>
          </a:p>
          <a:p>
            <a:pPr>
              <a:lnSpc>
                <a:spcPts val="2276"/>
              </a:lnSpc>
              <a:spcBef>
                <a:spcPts val="360"/>
              </a:spcBef>
            </a:pPr>
            <a:r>
              <a:rPr lang="ru-RU" sz="1870" b="0" strike="noStrike" spc="-1">
                <a:solidFill>
                  <a:srgbClr val="000000"/>
                </a:solidFill>
                <a:latin typeface="FATOGE+Wingdings-Regular"/>
                <a:ea typeface="DejaVu Sans"/>
              </a:rPr>
              <a:t>✓</a:t>
            </a:r>
            <a:r>
              <a:rPr lang="ru-RU" sz="187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1870" b="0" strike="noStrike" spc="-1">
                <a:solidFill>
                  <a:srgbClr val="000000"/>
                </a:solidFill>
                <a:latin typeface="WKREFB+Calibri"/>
                <a:ea typeface="DejaVu Sans"/>
              </a:rPr>
              <a:t>«Семья и государство»</a:t>
            </a:r>
            <a:endParaRPr lang="ru-RU" sz="1870" b="0" strike="noStrike" spc="-1">
              <a:latin typeface="Arial"/>
            </a:endParaRPr>
          </a:p>
          <a:p>
            <a:pPr>
              <a:lnSpc>
                <a:spcPts val="2276"/>
              </a:lnSpc>
              <a:spcBef>
                <a:spcPts val="360"/>
              </a:spcBef>
            </a:pPr>
            <a:r>
              <a:rPr lang="ru-RU" sz="1870" b="0" strike="noStrike" spc="-1">
                <a:solidFill>
                  <a:srgbClr val="000000"/>
                </a:solidFill>
                <a:latin typeface="FATOGE+Wingdings-Regular"/>
                <a:ea typeface="DejaVu Sans"/>
              </a:rPr>
              <a:t>✓</a:t>
            </a:r>
            <a:r>
              <a:rPr lang="ru-RU" sz="187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1870" b="0" strike="noStrike" spc="-1">
                <a:solidFill>
                  <a:srgbClr val="000000"/>
                </a:solidFill>
                <a:latin typeface="WKREFB+Calibri"/>
                <a:ea typeface="DejaVu Sans"/>
              </a:rPr>
              <a:t>«Банки»</a:t>
            </a:r>
            <a:endParaRPr lang="ru-RU" sz="1870" b="0" strike="noStrike" spc="-1">
              <a:latin typeface="Arial"/>
            </a:endParaRPr>
          </a:p>
        </p:txBody>
      </p:sp>
      <p:sp>
        <p:nvSpPr>
          <p:cNvPr id="431" name="CustomShape 5"/>
          <p:cNvSpPr/>
          <p:nvPr/>
        </p:nvSpPr>
        <p:spPr>
          <a:xfrm>
            <a:off x="6987960" y="3576240"/>
            <a:ext cx="1715760" cy="979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ts val="2276"/>
              </a:lnSpc>
            </a:pPr>
            <a:r>
              <a:rPr lang="ru-RU" sz="1870" b="0" strike="noStrike" spc="-1">
                <a:solidFill>
                  <a:srgbClr val="000000"/>
                </a:solidFill>
                <a:latin typeface="FATOGE+Wingdings-Regular"/>
                <a:ea typeface="DejaVu Sans"/>
              </a:rPr>
              <a:t>✓</a:t>
            </a:r>
            <a:r>
              <a:rPr lang="ru-RU" sz="187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1870" b="0" strike="noStrike" spc="-1">
                <a:solidFill>
                  <a:srgbClr val="000000"/>
                </a:solidFill>
                <a:latin typeface="WKREFB+Calibri"/>
                <a:ea typeface="DejaVu Sans"/>
              </a:rPr>
              <a:t>«Валюта»</a:t>
            </a:r>
            <a:endParaRPr lang="ru-RU" sz="1870" b="0" strike="noStrike" spc="-1">
              <a:latin typeface="Arial"/>
            </a:endParaRPr>
          </a:p>
          <a:p>
            <a:pPr>
              <a:lnSpc>
                <a:spcPts val="2276"/>
              </a:lnSpc>
              <a:spcBef>
                <a:spcPts val="360"/>
              </a:spcBef>
            </a:pPr>
            <a:r>
              <a:rPr lang="ru-RU" sz="1870" b="0" strike="noStrike" spc="-1">
                <a:solidFill>
                  <a:srgbClr val="000000"/>
                </a:solidFill>
                <a:latin typeface="FATOGE+Wingdings-Regular"/>
                <a:ea typeface="DejaVu Sans"/>
              </a:rPr>
              <a:t>✓</a:t>
            </a:r>
            <a:r>
              <a:rPr lang="ru-RU" sz="187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1870" b="0" strike="noStrike" spc="-1">
                <a:solidFill>
                  <a:srgbClr val="000000"/>
                </a:solidFill>
                <a:latin typeface="WKREFB+Calibri"/>
                <a:ea typeface="DejaVu Sans"/>
              </a:rPr>
              <a:t>«Бизнес»</a:t>
            </a:r>
            <a:endParaRPr lang="ru-RU" sz="1870" b="0" strike="noStrike" spc="-1">
              <a:latin typeface="Arial"/>
            </a:endParaRPr>
          </a:p>
        </p:txBody>
      </p:sp>
      <p:sp>
        <p:nvSpPr>
          <p:cNvPr id="432" name="CustomShape 6"/>
          <p:cNvSpPr/>
          <p:nvPr/>
        </p:nvSpPr>
        <p:spPr>
          <a:xfrm>
            <a:off x="6987960" y="4917960"/>
            <a:ext cx="5213520" cy="12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ts val="2276"/>
              </a:lnSpc>
            </a:pPr>
            <a:r>
              <a:rPr lang="ru-RU" sz="1870" b="0" strike="noStrike" spc="-1">
                <a:solidFill>
                  <a:srgbClr val="1F497D"/>
                </a:solidFill>
                <a:latin typeface="WKREFB+Calibri"/>
                <a:ea typeface="DejaVu Sans"/>
              </a:rPr>
              <a:t>В каждом модуле предлагаются различные</a:t>
            </a:r>
            <a:endParaRPr lang="ru-RU" sz="1870" b="0" strike="noStrike" spc="-1">
              <a:latin typeface="Arial"/>
            </a:endParaRPr>
          </a:p>
          <a:p>
            <a:pPr>
              <a:lnSpc>
                <a:spcPts val="2276"/>
              </a:lnSpc>
            </a:pPr>
            <a:r>
              <a:rPr lang="ru-RU" sz="1870" b="0" strike="noStrike" spc="-1">
                <a:solidFill>
                  <a:srgbClr val="1F497D"/>
                </a:solidFill>
                <a:latin typeface="WKREFB+Calibri"/>
                <a:ea typeface="DejaVu Sans"/>
              </a:rPr>
              <a:t>типы заданий:</a:t>
            </a:r>
            <a:endParaRPr lang="ru-RU" sz="1870" b="0" strike="noStrike" spc="-1">
              <a:latin typeface="Arial"/>
            </a:endParaRPr>
          </a:p>
          <a:p>
            <a:pPr>
              <a:lnSpc>
                <a:spcPts val="2276"/>
              </a:lnSpc>
              <a:spcBef>
                <a:spcPts val="360"/>
              </a:spcBef>
            </a:pPr>
            <a:r>
              <a:rPr lang="ru-RU" sz="1870" b="0" strike="noStrike" spc="-1">
                <a:solidFill>
                  <a:srgbClr val="000000"/>
                </a:solidFill>
                <a:latin typeface="WKREFB+Calibri"/>
                <a:ea typeface="DejaVu Sans"/>
              </a:rPr>
              <a:t>ребус, кроссворд, задания на сопоставление</a:t>
            </a:r>
            <a:endParaRPr lang="ru-RU" sz="187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CustomShape 1"/>
          <p:cNvSpPr/>
          <p:nvPr/>
        </p:nvSpPr>
        <p:spPr>
          <a:xfrm>
            <a:off x="2418120" y="802440"/>
            <a:ext cx="8637480" cy="2540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ru-RU" sz="6600" b="0" strike="noStrike" spc="-1">
                <a:solidFill>
                  <a:srgbClr val="000000"/>
                </a:solidFill>
                <a:latin typeface="Arial"/>
                <a:ea typeface="DejaVu Sans"/>
              </a:rPr>
              <a:t>Финлагерь.ру</a:t>
            </a:r>
            <a:endParaRPr lang="ru-RU" sz="6600" b="0" strike="noStrike" spc="-1">
              <a:latin typeface="Arial"/>
            </a:endParaRPr>
          </a:p>
        </p:txBody>
      </p:sp>
      <p:sp>
        <p:nvSpPr>
          <p:cNvPr id="434" name="CustomShape 2"/>
          <p:cNvSpPr/>
          <p:nvPr/>
        </p:nvSpPr>
        <p:spPr>
          <a:xfrm>
            <a:off x="2418120" y="3531240"/>
            <a:ext cx="8637480" cy="97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CustomShape 1"/>
          <p:cNvSpPr/>
          <p:nvPr/>
        </p:nvSpPr>
        <p:spPr>
          <a:xfrm>
            <a:off x="609480" y="221040"/>
            <a:ext cx="10972800" cy="1249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6" name="CustomShape 2"/>
          <p:cNvSpPr/>
          <p:nvPr/>
        </p:nvSpPr>
        <p:spPr>
          <a:xfrm>
            <a:off x="609480" y="1604520"/>
            <a:ext cx="10972800" cy="397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37" name="Рисунок 4"/>
          <p:cNvPicPr/>
          <p:nvPr/>
        </p:nvPicPr>
        <p:blipFill>
          <a:blip r:embed="rId2"/>
          <a:stretch/>
        </p:blipFill>
        <p:spPr>
          <a:xfrm>
            <a:off x="720" y="0"/>
            <a:ext cx="1219140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Рисунок 2"/>
          <p:cNvPicPr/>
          <p:nvPr/>
        </p:nvPicPr>
        <p:blipFill>
          <a:blip r:embed="rId2"/>
          <a:stretch/>
        </p:blipFill>
        <p:spPr>
          <a:xfrm>
            <a:off x="720" y="0"/>
            <a:ext cx="1219140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CustomShape 1"/>
          <p:cNvSpPr/>
          <p:nvPr/>
        </p:nvSpPr>
        <p:spPr>
          <a:xfrm>
            <a:off x="609480" y="221040"/>
            <a:ext cx="10972800" cy="1249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0" name="CustomShape 2"/>
          <p:cNvSpPr/>
          <p:nvPr/>
        </p:nvSpPr>
        <p:spPr>
          <a:xfrm>
            <a:off x="609480" y="1604520"/>
            <a:ext cx="10972800" cy="397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41" name="Рисунок 4"/>
          <p:cNvPicPr/>
          <p:nvPr/>
        </p:nvPicPr>
        <p:blipFill>
          <a:blip r:embed="rId2"/>
          <a:stretch/>
        </p:blipFill>
        <p:spPr>
          <a:xfrm>
            <a:off x="720" y="0"/>
            <a:ext cx="1219140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CustomShape 1"/>
          <p:cNvSpPr/>
          <p:nvPr/>
        </p:nvSpPr>
        <p:spPr>
          <a:xfrm>
            <a:off x="609480" y="221040"/>
            <a:ext cx="10972800" cy="1249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3" name="CustomShape 2"/>
          <p:cNvSpPr/>
          <p:nvPr/>
        </p:nvSpPr>
        <p:spPr>
          <a:xfrm>
            <a:off x="609480" y="1604520"/>
            <a:ext cx="10972800" cy="397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44" name="Рисунок 4"/>
          <p:cNvPicPr/>
          <p:nvPr/>
        </p:nvPicPr>
        <p:blipFill>
          <a:blip r:embed="rId2"/>
          <a:stretch/>
        </p:blipFill>
        <p:spPr>
          <a:xfrm>
            <a:off x="720" y="0"/>
            <a:ext cx="12191400" cy="68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Рисунок 315"/>
          <p:cNvPicPr/>
          <p:nvPr/>
        </p:nvPicPr>
        <p:blipFill>
          <a:blip r:embed="rId2"/>
          <a:srcRect l="16124" t="26198" r="30734" b="26565"/>
          <a:stretch/>
        </p:blipFill>
        <p:spPr>
          <a:xfrm>
            <a:off x="180000" y="900000"/>
            <a:ext cx="11339280" cy="5668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2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" name="Group 1"/>
          <p:cNvGrpSpPr/>
          <p:nvPr/>
        </p:nvGrpSpPr>
        <p:grpSpPr>
          <a:xfrm>
            <a:off x="861120" y="2655720"/>
            <a:ext cx="10690560" cy="3641040"/>
            <a:chOff x="861120" y="2655720"/>
            <a:chExt cx="10690560" cy="3641040"/>
          </a:xfrm>
        </p:grpSpPr>
        <p:sp>
          <p:nvSpPr>
            <p:cNvPr id="447" name="CustomShape 2"/>
            <p:cNvSpPr/>
            <p:nvPr/>
          </p:nvSpPr>
          <p:spPr>
            <a:xfrm>
              <a:off x="861120" y="6046560"/>
              <a:ext cx="10690560" cy="7560"/>
            </a:xfrm>
            <a:custGeom>
              <a:avLst/>
              <a:gdLst/>
              <a:ahLst/>
              <a:cxnLst/>
              <a:rect l="l" t="t" r="r" b="b"/>
              <a:pathLst>
                <a:path w="10693400" h="11429">
                  <a:moveTo>
                    <a:pt x="10693400" y="11163"/>
                  </a:moveTo>
                  <a:lnTo>
                    <a:pt x="0" y="11163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11163"/>
                  </a:lnTo>
                  <a:close/>
                </a:path>
              </a:pathLst>
            </a:custGeom>
            <a:solidFill>
              <a:srgbClr val="1B1B1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48" name="object 12"/>
            <p:cNvPicPr/>
            <p:nvPr/>
          </p:nvPicPr>
          <p:blipFill>
            <a:blip r:embed="rId2"/>
            <a:stretch/>
          </p:blipFill>
          <p:spPr>
            <a:xfrm>
              <a:off x="1622160" y="2655720"/>
              <a:ext cx="2007000" cy="36410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449" name="CustomShape 3"/>
          <p:cNvSpPr/>
          <p:nvPr/>
        </p:nvSpPr>
        <p:spPr>
          <a:xfrm>
            <a:off x="4746240" y="2285280"/>
            <a:ext cx="5511240" cy="3746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FFFFFF"/>
                </a:solidFill>
                <a:latin typeface="Cambria"/>
                <a:ea typeface="Cambria"/>
              </a:rPr>
              <a:t>РАЗБОР ЗАДАНИЙ ПО ФИНАНСОВОЙ ГРАМОТНОСТИ (PISA) для создания авторских кейсов</a:t>
            </a:r>
            <a:endParaRPr lang="ru-RU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4000" b="0" strike="noStrike" spc="-1">
              <a:latin typeface="Arial"/>
            </a:endParaRPr>
          </a:p>
        </p:txBody>
      </p:sp>
      <p:sp>
        <p:nvSpPr>
          <p:cNvPr id="450" name="CustomShape 4"/>
          <p:cNvSpPr/>
          <p:nvPr/>
        </p:nvSpPr>
        <p:spPr>
          <a:xfrm>
            <a:off x="1737360" y="1029240"/>
            <a:ext cx="2445120" cy="1252080"/>
          </a:xfrm>
          <a:prstGeom prst="cloudCallout">
            <a:avLst>
              <a:gd name="adj1" fmla="val -20833"/>
              <a:gd name="adj2" fmla="val 62500"/>
            </a:avLst>
          </a:prstGeom>
          <a:noFill/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  <a:ea typeface="Cambria"/>
              </a:rPr>
              <a:t>ЭТО ИНТЕРЕСНО?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CustomShape 1"/>
          <p:cNvSpPr/>
          <p:nvPr/>
        </p:nvSpPr>
        <p:spPr>
          <a:xfrm>
            <a:off x="609480" y="1604520"/>
            <a:ext cx="10971000" cy="3974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52" name="Рисунок 322"/>
          <p:cNvPicPr/>
          <p:nvPr/>
        </p:nvPicPr>
        <p:blipFill>
          <a:blip r:embed="rId2"/>
          <a:srcRect l="25309" t="24640" r="25522" b="23510"/>
          <a:stretch/>
        </p:blipFill>
        <p:spPr>
          <a:xfrm>
            <a:off x="92520" y="51480"/>
            <a:ext cx="11246760" cy="6668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CustomShape 1"/>
          <p:cNvSpPr/>
          <p:nvPr/>
        </p:nvSpPr>
        <p:spPr>
          <a:xfrm>
            <a:off x="8820000" y="1548720"/>
            <a:ext cx="3059280" cy="5110560"/>
          </a:xfrm>
          <a:prstGeom prst="roundRect">
            <a:avLst>
              <a:gd name="adj" fmla="val 16667"/>
            </a:avLst>
          </a:prstGeom>
          <a:solidFill>
            <a:srgbClr val="8DA9DB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Cambria"/>
                <a:ea typeface="Cambria"/>
              </a:rPr>
              <a:t>Техническое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Cambria"/>
                <a:ea typeface="Cambria"/>
              </a:rPr>
              <a:t>Задание 3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0" strike="noStrike" spc="60">
                <a:solidFill>
                  <a:srgbClr val="000000"/>
                </a:solidFill>
                <a:latin typeface="Cambria"/>
                <a:ea typeface="Cambria"/>
              </a:rPr>
              <a:t>Создать авторский кейс заданий по финансовой грамотности   формате PISA (не менее 5 заданий, объединенных одной темой) 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342" name="CustomShape 2"/>
          <p:cNvSpPr/>
          <p:nvPr/>
        </p:nvSpPr>
        <p:spPr>
          <a:xfrm>
            <a:off x="4500000" y="712080"/>
            <a:ext cx="4139280" cy="5947200"/>
          </a:xfrm>
          <a:prstGeom prst="roundRect">
            <a:avLst>
              <a:gd name="adj" fmla="val 16667"/>
            </a:avLst>
          </a:prstGeom>
          <a:solidFill>
            <a:srgbClr val="FFDF79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Cambria"/>
                <a:ea typeface="Cambria"/>
              </a:rPr>
              <a:t>Техническое Задание 2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Проектирование рабочей программы урочной/внеурочной  деятельности  с использованием конструктора ИСРО РАО, с включением заданий PISA в образовательный процесс</a:t>
            </a:r>
            <a:endParaRPr lang="ru-RU" sz="2800" b="0" strike="noStrike" spc="-1">
              <a:latin typeface="Arial"/>
            </a:endParaRPr>
          </a:p>
          <a:p>
            <a:pPr marL="12600" algn="ctr">
              <a:lnSpc>
                <a:spcPct val="100000"/>
              </a:lnSpc>
              <a:spcBef>
                <a:spcPts val="2109"/>
              </a:spcBef>
            </a:pPr>
            <a:endParaRPr lang="ru-RU" sz="2800" b="0" strike="noStrike" spc="-1">
              <a:latin typeface="Arial"/>
            </a:endParaRPr>
          </a:p>
        </p:txBody>
      </p:sp>
      <p:sp>
        <p:nvSpPr>
          <p:cNvPr id="343" name="CustomShape 3"/>
          <p:cNvSpPr/>
          <p:nvPr/>
        </p:nvSpPr>
        <p:spPr>
          <a:xfrm>
            <a:off x="720000" y="720000"/>
            <a:ext cx="3591360" cy="5579280"/>
          </a:xfrm>
          <a:prstGeom prst="roundRect">
            <a:avLst>
              <a:gd name="adj" fmla="val 16667"/>
            </a:avLst>
          </a:prstGeom>
          <a:solidFill>
            <a:srgbClr val="9ECB7F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Cambria"/>
                <a:ea typeface="Cambria"/>
              </a:rPr>
              <a:t>Техническое Задание 1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Апробация заданий банка РЭШ для организации работы школьников в урочной /внеурочной деятельности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</p:txBody>
      </p:sp>
      <p:sp>
        <p:nvSpPr>
          <p:cNvPr id="344" name="CustomShape 4"/>
          <p:cNvSpPr/>
          <p:nvPr/>
        </p:nvSpPr>
        <p:spPr>
          <a:xfrm>
            <a:off x="1014480" y="73080"/>
            <a:ext cx="103248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600" b="0" strike="noStrike" spc="-1">
                <a:solidFill>
                  <a:srgbClr val="000000"/>
                </a:solidFill>
                <a:latin typeface="Cambria"/>
                <a:ea typeface="Cambria"/>
              </a:rPr>
              <a:t>ТЕХНИЧЕСКИЕ ЗАДАНИЯ (ТЗ) ПРОЕКТА</a:t>
            </a:r>
            <a:endParaRPr lang="ru-RU" sz="3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Рисунок 323"/>
          <p:cNvPicPr/>
          <p:nvPr/>
        </p:nvPicPr>
        <p:blipFill>
          <a:blip r:embed="rId2"/>
          <a:srcRect l="39073" t="44577" r="31087" b="16066"/>
          <a:stretch/>
        </p:blipFill>
        <p:spPr>
          <a:xfrm>
            <a:off x="360" y="118080"/>
            <a:ext cx="8818920" cy="6541200"/>
          </a:xfrm>
          <a:prstGeom prst="rect">
            <a:avLst/>
          </a:prstGeom>
          <a:ln w="0">
            <a:noFill/>
          </a:ln>
        </p:spPr>
      </p:pic>
      <p:sp>
        <p:nvSpPr>
          <p:cNvPr id="454" name="CustomShape 1"/>
          <p:cNvSpPr/>
          <p:nvPr/>
        </p:nvSpPr>
        <p:spPr>
          <a:xfrm>
            <a:off x="7740000" y="360000"/>
            <a:ext cx="4319280" cy="5219280"/>
          </a:xfrm>
          <a:prstGeom prst="rect">
            <a:avLst/>
          </a:prstGeom>
          <a:solidFill>
            <a:srgbClr val="468A1A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5" name="CustomShape 2"/>
          <p:cNvSpPr/>
          <p:nvPr/>
        </p:nvSpPr>
        <p:spPr>
          <a:xfrm>
            <a:off x="7740000" y="540000"/>
            <a:ext cx="4319280" cy="876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ФОРМА ответа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задания с выбором одного ответа (простой выбор);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задания на множественный выбор;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задания на комплексный множественный выбор, предполагающие выбрать по ряду позиций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 (утверждений) один из ответов 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(«Верно» или «Неверно», «Да» или «Нет» и т.п.);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задания на установление соответствия;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задания на установление последовательности;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задания на выделение фрагмента текста;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задания с кратким ответом (в том числе, предполагающие математические 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вычисления);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комплексные задания на выбор ответа и его развернутое объяснение;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задания с развернутыми ответами</a:t>
            </a:r>
            <a:endParaRPr lang="ru-RU" sz="1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Рисунок 326"/>
          <p:cNvPicPr/>
          <p:nvPr/>
        </p:nvPicPr>
        <p:blipFill>
          <a:blip r:embed="rId2"/>
          <a:srcRect l="33848" t="47202" r="30734" b="23941"/>
          <a:stretch/>
        </p:blipFill>
        <p:spPr>
          <a:xfrm>
            <a:off x="360000" y="540000"/>
            <a:ext cx="11389320" cy="5219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CustomShape 1"/>
          <p:cNvSpPr/>
          <p:nvPr/>
        </p:nvSpPr>
        <p:spPr>
          <a:xfrm>
            <a:off x="609480" y="221040"/>
            <a:ext cx="10971000" cy="1247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Характеристика задания: содержательная область</a:t>
            </a:r>
            <a:endParaRPr lang="ru-RU" sz="4400" b="0" strike="noStrike" spc="-1">
              <a:latin typeface="Arial"/>
            </a:endParaRPr>
          </a:p>
        </p:txBody>
      </p:sp>
      <p:sp>
        <p:nvSpPr>
          <p:cNvPr id="458" name="CustomShape 2"/>
          <p:cNvSpPr/>
          <p:nvPr/>
        </p:nvSpPr>
        <p:spPr>
          <a:xfrm>
            <a:off x="609480" y="1604520"/>
            <a:ext cx="10971000" cy="3974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59" name="Рисунок 329"/>
          <p:cNvPicPr/>
          <p:nvPr/>
        </p:nvPicPr>
        <p:blipFill>
          <a:blip r:embed="rId2"/>
          <a:srcRect l="24986" t="23349" r="23348" b="48224"/>
          <a:stretch/>
        </p:blipFill>
        <p:spPr>
          <a:xfrm>
            <a:off x="360360" y="1604520"/>
            <a:ext cx="6298920" cy="1949400"/>
          </a:xfrm>
          <a:prstGeom prst="rect">
            <a:avLst/>
          </a:prstGeom>
          <a:ln w="0">
            <a:noFill/>
          </a:ln>
        </p:spPr>
      </p:pic>
      <p:pic>
        <p:nvPicPr>
          <p:cNvPr id="460" name="Рисунок 330"/>
          <p:cNvPicPr/>
          <p:nvPr/>
        </p:nvPicPr>
        <p:blipFill>
          <a:blip r:embed="rId3"/>
          <a:srcRect l="33848" t="47202" r="30734" b="23941"/>
          <a:stretch/>
        </p:blipFill>
        <p:spPr>
          <a:xfrm>
            <a:off x="4500000" y="3269160"/>
            <a:ext cx="7692840" cy="3525120"/>
          </a:xfrm>
          <a:prstGeom prst="rect">
            <a:avLst/>
          </a:prstGeom>
          <a:ln w="0">
            <a:noFill/>
          </a:ln>
        </p:spPr>
      </p:pic>
      <p:sp>
        <p:nvSpPr>
          <p:cNvPr id="461" name="CustomShape 3"/>
          <p:cNvSpPr/>
          <p:nvPr/>
        </p:nvSpPr>
        <p:spPr>
          <a:xfrm>
            <a:off x="8460000" y="1604520"/>
            <a:ext cx="2519280" cy="914760"/>
          </a:xfrm>
          <a:prstGeom prst="wedgeRoundRectCallout">
            <a:avLst>
              <a:gd name="adj1" fmla="val -30324"/>
              <a:gd name="adj2" fmla="val 158333"/>
              <a:gd name="adj3" fmla="val 16667"/>
            </a:avLst>
          </a:prstGeom>
          <a:solidFill>
            <a:srgbClr val="FFFFA6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Определите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содержательную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область задания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462" name="CustomShape 4"/>
          <p:cNvSpPr/>
          <p:nvPr/>
        </p:nvSpPr>
        <p:spPr>
          <a:xfrm>
            <a:off x="1980000" y="4140000"/>
            <a:ext cx="1439280" cy="1259280"/>
          </a:xfrm>
          <a:prstGeom prst="smileyFace">
            <a:avLst>
              <a:gd name="adj" fmla="val 9282"/>
            </a:avLst>
          </a:prstGeom>
          <a:solidFill>
            <a:srgbClr val="FFFFA6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CustomShape 1"/>
          <p:cNvSpPr/>
          <p:nvPr/>
        </p:nvSpPr>
        <p:spPr>
          <a:xfrm>
            <a:off x="609480" y="221040"/>
            <a:ext cx="10971000" cy="1247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Характеристика задания: контексты/ситуации</a:t>
            </a:r>
            <a:endParaRPr lang="ru-RU" sz="4400" b="0" strike="noStrike" spc="-1">
              <a:latin typeface="Arial"/>
            </a:endParaRPr>
          </a:p>
        </p:txBody>
      </p:sp>
      <p:sp>
        <p:nvSpPr>
          <p:cNvPr id="464" name="CustomShape 2"/>
          <p:cNvSpPr/>
          <p:nvPr/>
        </p:nvSpPr>
        <p:spPr>
          <a:xfrm>
            <a:off x="609480" y="1604520"/>
            <a:ext cx="10971000" cy="3974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65" name="Рисунок 335"/>
          <p:cNvPicPr/>
          <p:nvPr/>
        </p:nvPicPr>
        <p:blipFill>
          <a:blip r:embed="rId2"/>
          <a:srcRect l="24986" t="23349" r="23348" b="48224"/>
          <a:stretch/>
        </p:blipFill>
        <p:spPr>
          <a:xfrm>
            <a:off x="360360" y="1604520"/>
            <a:ext cx="6298920" cy="1949400"/>
          </a:xfrm>
          <a:prstGeom prst="rect">
            <a:avLst/>
          </a:prstGeom>
          <a:ln w="0">
            <a:noFill/>
          </a:ln>
        </p:spPr>
      </p:pic>
      <p:sp>
        <p:nvSpPr>
          <p:cNvPr id="466" name="CustomShape 3"/>
          <p:cNvSpPr/>
          <p:nvPr/>
        </p:nvSpPr>
        <p:spPr>
          <a:xfrm>
            <a:off x="9061200" y="884520"/>
            <a:ext cx="2519280" cy="914760"/>
          </a:xfrm>
          <a:prstGeom prst="wedgeRoundRectCallout">
            <a:avLst>
              <a:gd name="adj1" fmla="val -30324"/>
              <a:gd name="adj2" fmla="val 158333"/>
              <a:gd name="adj3" fmla="val 16667"/>
            </a:avLst>
          </a:prstGeom>
          <a:solidFill>
            <a:srgbClr val="FFFFA6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Определите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контекст/ситуацию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467" name="CustomShape 4"/>
          <p:cNvSpPr/>
          <p:nvPr/>
        </p:nvSpPr>
        <p:spPr>
          <a:xfrm>
            <a:off x="1980000" y="4140000"/>
            <a:ext cx="1439280" cy="1259280"/>
          </a:xfrm>
          <a:prstGeom prst="smileyFace">
            <a:avLst>
              <a:gd name="adj" fmla="val 9282"/>
            </a:avLst>
          </a:prstGeom>
          <a:solidFill>
            <a:srgbClr val="FFFFA6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3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468" name="Рисунок 338"/>
          <p:cNvPicPr/>
          <p:nvPr/>
        </p:nvPicPr>
        <p:blipFill>
          <a:blip r:embed="rId3"/>
          <a:srcRect l="55998" t="34072" r="32211" b="26565"/>
          <a:stretch/>
        </p:blipFill>
        <p:spPr>
          <a:xfrm>
            <a:off x="6840000" y="2340000"/>
            <a:ext cx="2339280" cy="4387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CustomShape 1"/>
          <p:cNvSpPr/>
          <p:nvPr/>
        </p:nvSpPr>
        <p:spPr>
          <a:xfrm>
            <a:off x="609480" y="221040"/>
            <a:ext cx="10971000" cy="1247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Характеристика задания: познавательная деятельность (компетентностная область)</a:t>
            </a:r>
            <a:endParaRPr lang="ru-RU" sz="4400" b="0" strike="noStrike" spc="-1">
              <a:latin typeface="Arial"/>
            </a:endParaRPr>
          </a:p>
        </p:txBody>
      </p:sp>
      <p:sp>
        <p:nvSpPr>
          <p:cNvPr id="470" name="CustomShape 2"/>
          <p:cNvSpPr/>
          <p:nvPr/>
        </p:nvSpPr>
        <p:spPr>
          <a:xfrm>
            <a:off x="609480" y="1604520"/>
            <a:ext cx="10971000" cy="3974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1" name="CustomShape 3"/>
          <p:cNvSpPr/>
          <p:nvPr/>
        </p:nvSpPr>
        <p:spPr>
          <a:xfrm>
            <a:off x="10440000" y="3960000"/>
            <a:ext cx="1439280" cy="1259280"/>
          </a:xfrm>
          <a:prstGeom prst="smileyFace">
            <a:avLst>
              <a:gd name="adj" fmla="val 9282"/>
            </a:avLst>
          </a:prstGeom>
          <a:solidFill>
            <a:srgbClr val="FFFFA6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1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472" name="Рисунок 342"/>
          <p:cNvPicPr/>
          <p:nvPr/>
        </p:nvPicPr>
        <p:blipFill>
          <a:blip r:embed="rId2"/>
          <a:srcRect l="49429" t="52668" r="42059" b="22607"/>
          <a:stretch/>
        </p:blipFill>
        <p:spPr>
          <a:xfrm>
            <a:off x="7560000" y="2520000"/>
            <a:ext cx="2519280" cy="4109400"/>
          </a:xfrm>
          <a:prstGeom prst="rect">
            <a:avLst/>
          </a:prstGeom>
          <a:ln w="0">
            <a:noFill/>
          </a:ln>
        </p:spPr>
      </p:pic>
      <p:pic>
        <p:nvPicPr>
          <p:cNvPr id="473" name="Рисунок 343"/>
          <p:cNvPicPr/>
          <p:nvPr/>
        </p:nvPicPr>
        <p:blipFill>
          <a:blip r:embed="rId3"/>
          <a:srcRect l="23510" t="31447" r="23348" b="10810"/>
          <a:stretch/>
        </p:blipFill>
        <p:spPr>
          <a:xfrm>
            <a:off x="196560" y="2160360"/>
            <a:ext cx="7362720" cy="4498920"/>
          </a:xfrm>
          <a:prstGeom prst="rect">
            <a:avLst/>
          </a:prstGeom>
          <a:ln w="0">
            <a:noFill/>
          </a:ln>
        </p:spPr>
      </p:pic>
      <p:sp>
        <p:nvSpPr>
          <p:cNvPr id="474" name="CustomShape 4"/>
          <p:cNvSpPr/>
          <p:nvPr/>
        </p:nvSpPr>
        <p:spPr>
          <a:xfrm>
            <a:off x="9072360" y="1244520"/>
            <a:ext cx="3120480" cy="914760"/>
          </a:xfrm>
          <a:prstGeom prst="wedgeRoundRectCallout">
            <a:avLst>
              <a:gd name="adj1" fmla="val -34120"/>
              <a:gd name="adj2" fmla="val 158333"/>
              <a:gd name="adj3" fmla="val 16667"/>
            </a:avLst>
          </a:prstGeom>
          <a:solidFill>
            <a:srgbClr val="FFFFA6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Определите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Компетентностную область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 задания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CustomShape 1"/>
          <p:cNvSpPr/>
          <p:nvPr/>
        </p:nvSpPr>
        <p:spPr>
          <a:xfrm>
            <a:off x="609480" y="221040"/>
            <a:ext cx="10971000" cy="1247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Характеристика задания: форма ответа</a:t>
            </a:r>
            <a:endParaRPr lang="ru-RU" sz="4400" b="0" strike="noStrike" spc="-1">
              <a:latin typeface="Arial"/>
            </a:endParaRPr>
          </a:p>
        </p:txBody>
      </p:sp>
      <p:sp>
        <p:nvSpPr>
          <p:cNvPr id="476" name="CustomShape 2"/>
          <p:cNvSpPr/>
          <p:nvPr/>
        </p:nvSpPr>
        <p:spPr>
          <a:xfrm>
            <a:off x="609480" y="1604520"/>
            <a:ext cx="10971000" cy="3974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7" name="CustomShape 3"/>
          <p:cNvSpPr/>
          <p:nvPr/>
        </p:nvSpPr>
        <p:spPr>
          <a:xfrm>
            <a:off x="10260000" y="4500000"/>
            <a:ext cx="1439280" cy="1259280"/>
          </a:xfrm>
          <a:prstGeom prst="smileyFace">
            <a:avLst>
              <a:gd name="adj" fmla="val 9282"/>
            </a:avLst>
          </a:prstGeom>
          <a:solidFill>
            <a:srgbClr val="FFFFA6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7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478" name="Рисунок 348"/>
          <p:cNvPicPr/>
          <p:nvPr/>
        </p:nvPicPr>
        <p:blipFill>
          <a:blip r:embed="rId2"/>
          <a:srcRect l="23510" t="31447" r="50526" b="10810"/>
          <a:stretch/>
        </p:blipFill>
        <p:spPr>
          <a:xfrm>
            <a:off x="0" y="1980000"/>
            <a:ext cx="3598920" cy="4498920"/>
          </a:xfrm>
          <a:prstGeom prst="rect">
            <a:avLst/>
          </a:prstGeom>
          <a:ln w="0">
            <a:noFill/>
          </a:ln>
        </p:spPr>
      </p:pic>
      <p:sp>
        <p:nvSpPr>
          <p:cNvPr id="479" name="CustomShape 4"/>
          <p:cNvSpPr/>
          <p:nvPr/>
        </p:nvSpPr>
        <p:spPr>
          <a:xfrm>
            <a:off x="9360000" y="1980000"/>
            <a:ext cx="2699280" cy="914760"/>
          </a:xfrm>
          <a:prstGeom prst="wedgeRoundRectCallout">
            <a:avLst>
              <a:gd name="adj1" fmla="val -31643"/>
              <a:gd name="adj2" fmla="val 158333"/>
              <a:gd name="adj3" fmla="val 16667"/>
            </a:avLst>
          </a:prstGeom>
          <a:solidFill>
            <a:srgbClr val="FFFFA6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Определите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Форму ответа/формат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 задания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480" name="CustomShape 5"/>
          <p:cNvSpPr/>
          <p:nvPr/>
        </p:nvSpPr>
        <p:spPr>
          <a:xfrm>
            <a:off x="3960000" y="1260000"/>
            <a:ext cx="5219280" cy="5219280"/>
          </a:xfrm>
          <a:prstGeom prst="rect">
            <a:avLst/>
          </a:prstGeom>
          <a:solidFill>
            <a:srgbClr val="468A1A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1" name="CustomShape 6"/>
          <p:cNvSpPr/>
          <p:nvPr/>
        </p:nvSpPr>
        <p:spPr>
          <a:xfrm>
            <a:off x="3960000" y="1736280"/>
            <a:ext cx="5219280" cy="4213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ФОРМА ответа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задания с выбором одного ответа (простой выбор);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задания на множественный выбор;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задания на комплексный множественный выбор, предполагающие выбрать по ряду позиций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 (утверждений) один из ответов 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(«Верно» или «Неверно», «Да» или «Нет» и т.п.);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задания на установление соответствия;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задания на установление последовательности;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задания на выделение фрагмента текста;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задания с кратким ответом (в том числе, предполагающие математические 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вычисления);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комплексные задания на выбор ответа и его развернутое объяснение;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задания с развернутыми ответами</a:t>
            </a:r>
            <a:endParaRPr lang="ru-RU" sz="1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CustomShape 1"/>
          <p:cNvSpPr/>
          <p:nvPr/>
        </p:nvSpPr>
        <p:spPr>
          <a:xfrm>
            <a:off x="609480" y="221040"/>
            <a:ext cx="10971000" cy="1247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Характеристика задания для авторского кейса</a:t>
            </a:r>
            <a:endParaRPr lang="ru-RU" sz="4400" b="0" strike="noStrike" spc="-1">
              <a:latin typeface="Arial"/>
            </a:endParaRPr>
          </a:p>
        </p:txBody>
      </p:sp>
      <p:sp>
        <p:nvSpPr>
          <p:cNvPr id="483" name="CustomShape 2"/>
          <p:cNvSpPr/>
          <p:nvPr/>
        </p:nvSpPr>
        <p:spPr>
          <a:xfrm>
            <a:off x="609480" y="1604520"/>
            <a:ext cx="10971000" cy="3974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84" name="Рисунок 4_1"/>
          <p:cNvPicPr/>
          <p:nvPr/>
        </p:nvPicPr>
        <p:blipFill>
          <a:blip r:embed="rId2"/>
          <a:stretch/>
        </p:blipFill>
        <p:spPr>
          <a:xfrm>
            <a:off x="0" y="1684080"/>
            <a:ext cx="12191040" cy="3487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2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5" name="Group 1"/>
          <p:cNvGrpSpPr/>
          <p:nvPr/>
        </p:nvGrpSpPr>
        <p:grpSpPr>
          <a:xfrm>
            <a:off x="934560" y="1737360"/>
            <a:ext cx="10505160" cy="4508640"/>
            <a:chOff x="934560" y="1737360"/>
            <a:chExt cx="10505160" cy="4508640"/>
          </a:xfrm>
        </p:grpSpPr>
        <p:sp>
          <p:nvSpPr>
            <p:cNvPr id="486" name="CustomShape 2"/>
            <p:cNvSpPr/>
            <p:nvPr/>
          </p:nvSpPr>
          <p:spPr>
            <a:xfrm>
              <a:off x="934560" y="5976000"/>
              <a:ext cx="10505160" cy="8280"/>
            </a:xfrm>
            <a:custGeom>
              <a:avLst/>
              <a:gdLst/>
              <a:ahLst/>
              <a:cxnLst/>
              <a:rect l="l" t="t" r="r" b="b"/>
              <a:pathLst>
                <a:path w="10693400" h="11429">
                  <a:moveTo>
                    <a:pt x="10693400" y="11163"/>
                  </a:moveTo>
                  <a:lnTo>
                    <a:pt x="0" y="11163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11163"/>
                  </a:lnTo>
                  <a:close/>
                </a:path>
              </a:pathLst>
            </a:custGeom>
            <a:solidFill>
              <a:srgbClr val="1B1B1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87" name="object 7"/>
            <p:cNvPicPr/>
            <p:nvPr/>
          </p:nvPicPr>
          <p:blipFill>
            <a:blip r:embed="rId2"/>
            <a:stretch/>
          </p:blipFill>
          <p:spPr>
            <a:xfrm>
              <a:off x="7626960" y="1737360"/>
              <a:ext cx="2767680" cy="45086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488" name="CustomShape 3"/>
          <p:cNvSpPr/>
          <p:nvPr/>
        </p:nvSpPr>
        <p:spPr>
          <a:xfrm>
            <a:off x="540000" y="360000"/>
            <a:ext cx="6816240" cy="313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FFFFFF"/>
                </a:solidFill>
                <a:latin typeface="Cambria"/>
                <a:ea typeface="Cambria"/>
              </a:rPr>
              <a:t>ТЕХНИЧЕСКОЕ ЗАДАНИЕ 3 </a:t>
            </a:r>
            <a:endParaRPr lang="ru-RU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FFFFFF"/>
                </a:solidFill>
                <a:latin typeface="Cambria"/>
                <a:ea typeface="Cambria"/>
              </a:rPr>
              <a:t>          ПО НАПРАВЛЕНИЮ ФИНАНСОВАЯ ГРАМОТНОСТЬ</a:t>
            </a:r>
            <a:endParaRPr lang="ru-RU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4000" b="0" strike="noStrike" spc="-1">
              <a:latin typeface="Arial"/>
            </a:endParaRPr>
          </a:p>
        </p:txBody>
      </p:sp>
      <p:sp>
        <p:nvSpPr>
          <p:cNvPr id="489" name="CustomShape 4"/>
          <p:cNvSpPr/>
          <p:nvPr/>
        </p:nvSpPr>
        <p:spPr>
          <a:xfrm>
            <a:off x="9632520" y="428760"/>
            <a:ext cx="1807200" cy="1426680"/>
          </a:xfrm>
          <a:prstGeom prst="cloudCallout">
            <a:avLst>
              <a:gd name="adj1" fmla="val -20833"/>
              <a:gd name="adj2" fmla="val 62500"/>
            </a:avLst>
          </a:prstGeom>
          <a:noFill/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ЗАЧЕМ?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CustomShape 1"/>
          <p:cNvSpPr/>
          <p:nvPr/>
        </p:nvSpPr>
        <p:spPr>
          <a:xfrm>
            <a:off x="1040760" y="430200"/>
            <a:ext cx="651852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Cambria"/>
                <a:ea typeface="Cambria"/>
              </a:rPr>
              <a:t>ТЕХНИЧЕСКОЕ ЗАДАНИЕ 3</a:t>
            </a:r>
            <a:r>
              <a:rPr lang="ru-RU" sz="1800" b="0" strike="noStrike" spc="-1">
                <a:solidFill>
                  <a:srgbClr val="808080"/>
                </a:solidFill>
                <a:latin typeface="Georgia"/>
                <a:ea typeface="Cambria"/>
              </a:rPr>
              <a:t>.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491" name="CustomShape 2"/>
          <p:cNvSpPr/>
          <p:nvPr/>
        </p:nvSpPr>
        <p:spPr>
          <a:xfrm>
            <a:off x="925560" y="1367280"/>
            <a:ext cx="9955440" cy="5292000"/>
          </a:xfrm>
          <a:prstGeom prst="roundRect">
            <a:avLst>
              <a:gd name="adj" fmla="val 16667"/>
            </a:avLst>
          </a:prstGeom>
          <a:solidFill>
            <a:srgbClr val="FFDF79"/>
          </a:solidFill>
          <a:ln w="25560">
            <a:solidFill>
              <a:srgbClr val="FFDF7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Разработка авторского кейса по ФГ 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( определение темы, класса и 5 заданий, объединенных данной темой)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Cambria"/>
                <a:ea typeface="Cambria"/>
              </a:rPr>
              <a:t>Срок выполнения задания: 2 этапа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Cambria"/>
                <a:ea typeface="Cambria"/>
              </a:rPr>
              <a:t>1. до 22/23</a:t>
            </a: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 сентября 2022 года - подбор материалов для кейса- характеристика авторской идеи, разработка одного-двух заданий, консультирование по характеристике заданий.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ОТПРАВИТЬ МАТЕРИАЛЫ КУРАТОРАМ </a:t>
            </a:r>
            <a:r>
              <a:rPr lang="ru-RU" sz="2800" b="1" strike="noStrike" spc="-1">
                <a:solidFill>
                  <a:srgbClr val="000000"/>
                </a:solidFill>
                <a:latin typeface="Cambria"/>
                <a:ea typeface="Cambria"/>
              </a:rPr>
              <a:t>до 20 сентября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2. до 20 октября — подготовка выступления с презентация авторских кейсов на Итоговом вебинаре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ОТПРАВИТЬ МАТЕРИАЛЫ КУРАТОРАМ </a:t>
            </a:r>
            <a:r>
              <a:rPr lang="ru-RU" sz="2800" b="1" strike="noStrike" spc="-1">
                <a:solidFill>
                  <a:srgbClr val="000000"/>
                </a:solidFill>
                <a:latin typeface="Cambria"/>
                <a:ea typeface="Cambria"/>
              </a:rPr>
              <a:t>до 15 октября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 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CustomShape 1"/>
          <p:cNvSpPr/>
          <p:nvPr/>
        </p:nvSpPr>
        <p:spPr>
          <a:xfrm>
            <a:off x="1118520" y="1739880"/>
            <a:ext cx="10037520" cy="4507560"/>
          </a:xfrm>
          <a:prstGeom prst="roundRect">
            <a:avLst>
              <a:gd name="adj" fmla="val 16667"/>
            </a:avLst>
          </a:prstGeom>
          <a:solidFill>
            <a:srgbClr val="9ECB7F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457200" indent="-4532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Документ </a:t>
            </a:r>
            <a:r>
              <a:rPr lang="en-US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Word</a:t>
            </a:r>
            <a:endParaRPr lang="ru-RU" sz="2800" b="0" strike="noStrike" spc="-1">
              <a:latin typeface="Arial"/>
            </a:endParaRPr>
          </a:p>
          <a:p>
            <a:pPr marL="457200" indent="-4532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Название документа</a:t>
            </a:r>
            <a:endParaRPr lang="ru-RU" sz="2800" b="0" strike="noStrike" spc="-1">
              <a:latin typeface="Arial"/>
            </a:endParaRPr>
          </a:p>
          <a:p>
            <a:pPr marL="457200" indent="-4532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Общие сведения о выполненной работе</a:t>
            </a:r>
            <a:endParaRPr lang="ru-RU" sz="2800" b="0" strike="noStrike" spc="-1">
              <a:latin typeface="Arial"/>
            </a:endParaRPr>
          </a:p>
          <a:p>
            <a:pPr marL="749880" lvl="1" indent="-453240">
              <a:lnSpc>
                <a:spcPct val="100000"/>
              </a:lnSpc>
              <a:buClr>
                <a:srgbClr val="000000"/>
              </a:buClr>
              <a:buFont typeface="StarSymbol"/>
              <a:buAutoNum type="alphaLcPeriod"/>
            </a:pP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Формулировка заданий (не менее 5), объединенных одной темой</a:t>
            </a:r>
            <a:endParaRPr lang="ru-RU" sz="2800" b="0" strike="noStrike" spc="-1">
              <a:latin typeface="Arial"/>
            </a:endParaRPr>
          </a:p>
          <a:p>
            <a:pPr marL="749880" lvl="1" indent="-453240">
              <a:lnSpc>
                <a:spcPct val="100000"/>
              </a:lnSpc>
              <a:buClr>
                <a:srgbClr val="000000"/>
              </a:buClr>
              <a:buFont typeface="StarSymbol"/>
              <a:buAutoNum type="alphaLcPeriod"/>
            </a:pP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Краткая характеристика заданий (в сооьвествии с предложенной табличной форме)</a:t>
            </a:r>
            <a:endParaRPr lang="ru-RU" sz="2800" b="0" strike="noStrike" spc="-1">
              <a:latin typeface="Arial"/>
            </a:endParaRPr>
          </a:p>
          <a:p>
            <a:pPr marL="749880" lvl="1" indent="-453240">
              <a:lnSpc>
                <a:spcPct val="100000"/>
              </a:lnSpc>
              <a:buClr>
                <a:srgbClr val="000000"/>
              </a:buClr>
              <a:buFont typeface="StarSymbol"/>
              <a:buAutoNum type="alphaLcPeriod"/>
            </a:pP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Система оценивания заданий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</p:txBody>
      </p:sp>
      <p:sp>
        <p:nvSpPr>
          <p:cNvPr id="493" name="CustomShape 2"/>
          <p:cNvSpPr/>
          <p:nvPr/>
        </p:nvSpPr>
        <p:spPr>
          <a:xfrm>
            <a:off x="914400" y="515880"/>
            <a:ext cx="10242000" cy="106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Cambria"/>
                <a:ea typeface="Cambria"/>
              </a:rPr>
              <a:t>ОБЩИЕ ТРЕБОВАНИЯ К ОФОРМЛЕНИЮ ОТЧЁТА ПО ВЫПОЛНЕНИЮ технического задания 3  </a:t>
            </a: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CustomShape 1"/>
          <p:cNvSpPr/>
          <p:nvPr/>
        </p:nvSpPr>
        <p:spPr>
          <a:xfrm>
            <a:off x="609480" y="684000"/>
            <a:ext cx="10972080" cy="114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5320" b="0" strike="noStrike" spc="-1">
                <a:solidFill>
                  <a:srgbClr val="C7243A"/>
                </a:solidFill>
                <a:latin typeface="Arial"/>
                <a:ea typeface="DejaVu Sans"/>
              </a:rPr>
              <a:t>Обновленный ФГОС 2021</a:t>
            </a:r>
            <a:endParaRPr lang="ru-RU" sz="5320" b="0" strike="noStrike" spc="-1">
              <a:latin typeface="Arial"/>
            </a:endParaRPr>
          </a:p>
        </p:txBody>
      </p:sp>
      <p:sp>
        <p:nvSpPr>
          <p:cNvPr id="346" name="CustomShape 2"/>
          <p:cNvSpPr/>
          <p:nvPr/>
        </p:nvSpPr>
        <p:spPr>
          <a:xfrm>
            <a:off x="609480" y="2002680"/>
            <a:ext cx="10972080" cy="357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fontScale="88000"/>
          </a:bodyPr>
          <a:lstStyle/>
          <a:p>
            <a:pPr marL="432000" indent="-322200">
              <a:lnSpc>
                <a:spcPct val="100000"/>
              </a:lnSpc>
              <a:spcAft>
                <a:spcPts val="1709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870" b="0" strike="noStrike" spc="-1">
                <a:solidFill>
                  <a:srgbClr val="000000"/>
                </a:solidFill>
                <a:latin typeface="Arial"/>
                <a:ea typeface="DejaVu Sans"/>
              </a:rPr>
              <a:t>Учиться финграмотности дети будут с 1 по 9 класс. Однако уроки не будут выделены в отдельный предмет, а станут частью математики и окружающего мира в начальной школе, математики, обществознания и географии – в средней школе. </a:t>
            </a:r>
            <a:endParaRPr lang="ru-RU" sz="387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CustomShape 1"/>
          <p:cNvSpPr/>
          <p:nvPr/>
        </p:nvSpPr>
        <p:spPr>
          <a:xfrm>
            <a:off x="1523880" y="1122480"/>
            <a:ext cx="9140760" cy="238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5" name="CustomShape 2"/>
          <p:cNvSpPr/>
          <p:nvPr/>
        </p:nvSpPr>
        <p:spPr>
          <a:xfrm>
            <a:off x="1523880" y="3602160"/>
            <a:ext cx="9140760" cy="165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96" name="object 2_1"/>
          <p:cNvPicPr/>
          <p:nvPr/>
        </p:nvPicPr>
        <p:blipFill>
          <a:blip r:embed="rId2"/>
          <a:stretch/>
        </p:blipFill>
        <p:spPr>
          <a:xfrm>
            <a:off x="0" y="0"/>
            <a:ext cx="12189240" cy="6854040"/>
          </a:xfrm>
          <a:prstGeom prst="rect">
            <a:avLst/>
          </a:prstGeom>
          <a:ln w="0">
            <a:noFill/>
          </a:ln>
        </p:spPr>
      </p:pic>
      <p:sp>
        <p:nvSpPr>
          <p:cNvPr id="497" name="CustomShape 3"/>
          <p:cNvSpPr/>
          <p:nvPr/>
        </p:nvSpPr>
        <p:spPr>
          <a:xfrm>
            <a:off x="1255320" y="1731600"/>
            <a:ext cx="9577800" cy="3644640"/>
          </a:xfrm>
          <a:prstGeom prst="rect">
            <a:avLst/>
          </a:prstGeom>
          <a:solidFill>
            <a:srgbClr val="FFDF79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6000" b="0" strike="noStrike" spc="-1">
                <a:solidFill>
                  <a:srgbClr val="343A40"/>
                </a:solidFill>
                <a:latin typeface="Cambria"/>
                <a:ea typeface="Cambria"/>
              </a:rPr>
              <a:t>СПАСИБО ЗА РАБОТУ, КОЛЛЕГИ!</a:t>
            </a:r>
            <a:endParaRPr lang="ru-RU" sz="6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CustomShape 1"/>
          <p:cNvSpPr/>
          <p:nvPr/>
        </p:nvSpPr>
        <p:spPr>
          <a:xfrm>
            <a:off x="2266920" y="2205318"/>
            <a:ext cx="6471360" cy="157936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endParaRPr lang="ru-RU" sz="4000" b="0" strike="noStrike" spc="-1" dirty="0"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508AA7-5DA6-2B58-AB95-70A1E1431625}"/>
              </a:ext>
            </a:extLst>
          </p:cNvPr>
          <p:cNvSpPr txBox="1"/>
          <p:nvPr/>
        </p:nvSpPr>
        <p:spPr>
          <a:xfrm>
            <a:off x="3047104" y="2831525"/>
            <a:ext cx="60942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hlinkClick r:id="rId2"/>
              </a:rPr>
              <a:t>Промежуточный вебинар для учителей обществознания - участников проекта «ОБРАЗОВАТЕЛЬНЫЙ ЛИФТ: ШНОР-2022» - платформа Webinar.ru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CustomShape 1"/>
          <p:cNvSpPr/>
          <p:nvPr/>
        </p:nvSpPr>
        <p:spPr>
          <a:xfrm>
            <a:off x="609480" y="501840"/>
            <a:ext cx="10972080" cy="1507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8" name="CustomShape 2"/>
          <p:cNvSpPr/>
          <p:nvPr/>
        </p:nvSpPr>
        <p:spPr>
          <a:xfrm>
            <a:off x="609480" y="2002680"/>
            <a:ext cx="10972080" cy="357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49" name="Рисунок 304"/>
          <p:cNvPicPr/>
          <p:nvPr/>
        </p:nvPicPr>
        <p:blipFill>
          <a:blip r:embed="rId2"/>
          <a:srcRect l="15900" t="10282" r="333" b="3101"/>
          <a:stretch/>
        </p:blipFill>
        <p:spPr>
          <a:xfrm>
            <a:off x="46800" y="180000"/>
            <a:ext cx="11471400" cy="6670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A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Group 1"/>
          <p:cNvGrpSpPr/>
          <p:nvPr/>
        </p:nvGrpSpPr>
        <p:grpSpPr>
          <a:xfrm>
            <a:off x="749160" y="3408840"/>
            <a:ext cx="10690560" cy="3285360"/>
            <a:chOff x="749160" y="3408840"/>
            <a:chExt cx="10690560" cy="3285360"/>
          </a:xfrm>
        </p:grpSpPr>
        <p:sp>
          <p:nvSpPr>
            <p:cNvPr id="351" name="CustomShape 2"/>
            <p:cNvSpPr/>
            <p:nvPr/>
          </p:nvSpPr>
          <p:spPr>
            <a:xfrm>
              <a:off x="749160" y="6123600"/>
              <a:ext cx="10690560" cy="7560"/>
            </a:xfrm>
            <a:custGeom>
              <a:avLst/>
              <a:gdLst/>
              <a:ahLst/>
              <a:cxnLst/>
              <a:rect l="l" t="t" r="r" b="b"/>
              <a:pathLst>
                <a:path w="10693400" h="11429">
                  <a:moveTo>
                    <a:pt x="10693400" y="11163"/>
                  </a:moveTo>
                  <a:lnTo>
                    <a:pt x="0" y="11163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11163"/>
                  </a:lnTo>
                  <a:close/>
                </a:path>
              </a:pathLst>
            </a:custGeom>
            <a:solidFill>
              <a:srgbClr val="1B1B1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52" name="object 8"/>
            <p:cNvPicPr/>
            <p:nvPr/>
          </p:nvPicPr>
          <p:blipFill>
            <a:blip r:embed="rId2"/>
            <a:stretch/>
          </p:blipFill>
          <p:spPr>
            <a:xfrm>
              <a:off x="1842480" y="3408840"/>
              <a:ext cx="3444120" cy="32853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53" name="CustomShape 3"/>
          <p:cNvSpPr/>
          <p:nvPr/>
        </p:nvSpPr>
        <p:spPr>
          <a:xfrm>
            <a:off x="5730120" y="2491560"/>
            <a:ext cx="5269320" cy="1369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Варианты организации внеурочной деятельности по финансовой грамотности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354" name="CustomShape 4"/>
          <p:cNvSpPr/>
          <p:nvPr/>
        </p:nvSpPr>
        <p:spPr>
          <a:xfrm>
            <a:off x="3247920" y="608040"/>
            <a:ext cx="2910960" cy="2120040"/>
          </a:xfrm>
          <a:prstGeom prst="cloudCallout">
            <a:avLst>
              <a:gd name="adj1" fmla="val -20833"/>
              <a:gd name="adj2" fmla="val 62500"/>
            </a:avLst>
          </a:prstGeom>
          <a:noFill/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НУ ХОТЯ БЫ, ЧТО ТО…</a:t>
            </a: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CustomShape 1"/>
          <p:cNvSpPr/>
          <p:nvPr/>
        </p:nvSpPr>
        <p:spPr>
          <a:xfrm>
            <a:off x="0" y="0"/>
            <a:ext cx="12192840" cy="685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6" name="CustomShape 2"/>
          <p:cNvSpPr/>
          <p:nvPr/>
        </p:nvSpPr>
        <p:spPr>
          <a:xfrm>
            <a:off x="1094400" y="851400"/>
            <a:ext cx="5238360" cy="299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900" b="1" strike="noStrike" spc="-1">
                <a:solidFill>
                  <a:srgbClr val="000000"/>
                </a:solidFill>
                <a:latin typeface="Arial"/>
                <a:ea typeface="DejaVu Sans"/>
              </a:rPr>
              <a:t>     Варианты организации внеурочной деятельности по финансовой грамотности</a:t>
            </a:r>
            <a:br/>
            <a:r>
              <a:rPr lang="en-US" sz="29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ru-RU" sz="2900" b="0" strike="noStrike" spc="-1">
              <a:latin typeface="Arial"/>
            </a:endParaRPr>
          </a:p>
        </p:txBody>
      </p:sp>
      <p:sp>
        <p:nvSpPr>
          <p:cNvPr id="357" name="CustomShape 3"/>
          <p:cNvSpPr/>
          <p:nvPr/>
        </p:nvSpPr>
        <p:spPr>
          <a:xfrm>
            <a:off x="1094400" y="3843000"/>
            <a:ext cx="4167000" cy="216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1. </a:t>
            </a:r>
            <a:r>
              <a:rPr lang="en-US" sz="2200" b="1" strike="noStrike" spc="-1">
                <a:solidFill>
                  <a:srgbClr val="000000"/>
                </a:solidFill>
                <a:latin typeface="Arial"/>
                <a:ea typeface="DejaVu Sans"/>
              </a:rPr>
              <a:t>Создание  рабочей программы по внеурочной деятельности по финансовой  грамотности</a:t>
            </a:r>
            <a:endParaRPr lang="ru-RU" sz="2200" b="0" strike="noStrike" spc="-1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(1 час  в неделю, всего 34 час.)</a:t>
            </a:r>
            <a:endParaRPr lang="ru-RU" sz="2200" b="0" strike="noStrike" spc="-1">
              <a:latin typeface="Arial"/>
            </a:endParaRPr>
          </a:p>
        </p:txBody>
      </p:sp>
      <p:sp>
        <p:nvSpPr>
          <p:cNvPr id="358" name="CustomShape 4"/>
          <p:cNvSpPr/>
          <p:nvPr/>
        </p:nvSpPr>
        <p:spPr>
          <a:xfrm>
            <a:off x="5511240" y="851400"/>
            <a:ext cx="6184800" cy="5154120"/>
          </a:xfrm>
          <a:custGeom>
            <a:avLst/>
            <a:gdLst/>
            <a:ahLst/>
            <a:cxnLst/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0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3"/>
                  <a:pt x="2445216" y="109243"/>
                </a:cubicBezTo>
                <a:cubicBezTo>
                  <a:pt x="1625714" y="109243"/>
                  <a:pt x="1625714" y="109243"/>
                  <a:pt x="1625714" y="109243"/>
                </a:cubicBezTo>
                <a:cubicBezTo>
                  <a:pt x="1572615" y="109243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7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2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59" name="Graphic 19" descr="Флажок"/>
          <p:cNvPicPr/>
          <p:nvPr/>
        </p:nvPicPr>
        <p:blipFill>
          <a:blip r:embed="rId2"/>
          <a:stretch/>
        </p:blipFill>
        <p:spPr>
          <a:xfrm>
            <a:off x="7532640" y="2129400"/>
            <a:ext cx="3216600" cy="3216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4226</TotalTime>
  <Words>1288</Words>
  <Application>Microsoft Office PowerPoint</Application>
  <PresentationFormat>Произвольный</PresentationFormat>
  <Paragraphs>195</Paragraphs>
  <Slides>61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20</vt:i4>
      </vt:variant>
      <vt:variant>
        <vt:lpstr>Тема</vt:lpstr>
      </vt:variant>
      <vt:variant>
        <vt:i4>8</vt:i4>
      </vt:variant>
      <vt:variant>
        <vt:lpstr>Заголовки слайдов</vt:lpstr>
      </vt:variant>
      <vt:variant>
        <vt:i4>61</vt:i4>
      </vt:variant>
    </vt:vector>
  </HeadingPairs>
  <TitlesOfParts>
    <vt:vector size="89" baseType="lpstr">
      <vt:lpstr>Arial</vt:lpstr>
      <vt:lpstr>ASHJHK+Calibri-Bold</vt:lpstr>
      <vt:lpstr>Calibri</vt:lpstr>
      <vt:lpstr>Cambria</vt:lpstr>
      <vt:lpstr>ECTNNU+SegoeUI-Bold</vt:lpstr>
      <vt:lpstr>FATOGE+Wingdings-Regular</vt:lpstr>
      <vt:lpstr>Georgia</vt:lpstr>
      <vt:lpstr>HQJVUE+Arial-BoldMT</vt:lpstr>
      <vt:lpstr>HVIFIM+SegoeUI-Bold</vt:lpstr>
      <vt:lpstr>IFBKLB+Calibri</vt:lpstr>
      <vt:lpstr>JCCMHK+SegoeUI</vt:lpstr>
      <vt:lpstr>KBFTNO+SegoeUI</vt:lpstr>
      <vt:lpstr>NFKNQO+Calibri-Bold</vt:lpstr>
      <vt:lpstr>Roboto</vt:lpstr>
      <vt:lpstr>RobotoB</vt:lpstr>
      <vt:lpstr>StarSymbol</vt:lpstr>
      <vt:lpstr>Symbol</vt:lpstr>
      <vt:lpstr>Times New Roman</vt:lpstr>
      <vt:lpstr>Wingdings</vt:lpstr>
      <vt:lpstr>WKREFB+Calibri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admin</dc:creator>
  <dc:description/>
  <cp:lastModifiedBy>Кальсина Екатерина Александровна</cp:lastModifiedBy>
  <cp:revision>30</cp:revision>
  <dcterms:created xsi:type="dcterms:W3CDTF">2022-04-18T10:52:30Z</dcterms:created>
  <dcterms:modified xsi:type="dcterms:W3CDTF">2022-08-30T20:25:31Z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Произвольный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62</vt:i4>
  </property>
</Properties>
</file>