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5" r:id="rId7"/>
    <p:sldId id="264" r:id="rId8"/>
    <p:sldId id="266" r:id="rId9"/>
    <p:sldId id="267" r:id="rId10"/>
    <p:sldId id="268" r:id="rId11"/>
    <p:sldId id="269" r:id="rId12"/>
    <p:sldId id="262" r:id="rId13"/>
    <p:sldId id="263" r:id="rId14"/>
    <p:sldId id="288" r:id="rId15"/>
    <p:sldId id="270" r:id="rId16"/>
    <p:sldId id="271" r:id="rId17"/>
    <p:sldId id="275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-c1\&#1086;&#1073;&#1097;&#1080;&#1077;%20&#1076;&#1086;&#1082;&#1091;&#1084;&#1077;&#1085;&#1090;&#1099;%20&#1094;&#1086;&#1082;&#1086;\&#1054;&#1090;&#1095;&#1077;&#1090;&#1099;%20&#1074;%20&#1056;&#1054;&#1057;&#1054;&#1041;&#1056;&#1053;&#1040;&#1044;&#1047;&#1054;&#1056;_&#1060;&#1048;&#1055;&#1048;\&#1054;&#1090;&#1095;&#1077;&#1090;&#1099;%20&#1074;%20&#1056;&#1086;&#1089;&#1086;&#1073;&#1088;&#1085;&#1072;&#1076;&#1079;&#1086;&#1088;_%20&#1060;&#1048;&#1055;&#1048;_2023\&#1064;&#1040;&#1041;&#1051;&#1054;&#1053;&#1067;%20&#1054;&#1058;&#1063;&#1045;&#1058;&#1054;&#1042;%20&#1057;&#1040;&#1054;%20&#1045;&#1043;&#1069;\&#1058;&#1072;&#1073;&#1083;&#1080;&#1094;&#1099;\&#1090;&#1072;&#1073;&#1083;&#1080;&#1094;&#1099;%20&#1057;&#1040;&#1054;%20&#1073;&#1077;&#1079;%20&#1041;&#1052;\2.1%20&#1044;&#1080;&#1072;&#1075;&#1088;&#1072;&#1084;&#1084;&#1072;%20&#1088;&#1072;&#1089;&#1088;&#1077;&#1076;&#1077;&#1083;&#1077;&#1085;&#1080;&#1103;%20&#1090;&#1077;&#1089;&#1090;&#1086;&#1074;&#1099;&#1093;%20&#1073;&#1072;&#1083;&#1083;&#1086;&#107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 ниже минимального балла, %</c:v>
                </c:pt>
                <c:pt idx="1">
                  <c:v>от минимального балла до 60 баллов, %</c:v>
                </c:pt>
                <c:pt idx="2">
                  <c:v>от 61 до 80 баллов, %</c:v>
                </c:pt>
                <c:pt idx="3">
                  <c:v>от 81 до 99 баллов, %</c:v>
                </c:pt>
                <c:pt idx="4">
                  <c:v>100 баллов, чел.</c:v>
                </c:pt>
                <c:pt idx="5">
                  <c:v>Средний тестовый балл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37.9</c:v>
                </c:pt>
                <c:pt idx="2">
                  <c:v>47.5</c:v>
                </c:pt>
                <c:pt idx="3">
                  <c:v>10.5</c:v>
                </c:pt>
                <c:pt idx="4">
                  <c:v>4</c:v>
                </c:pt>
                <c:pt idx="5">
                  <c:v>60.6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 ниже минимального балла, %</c:v>
                </c:pt>
                <c:pt idx="1">
                  <c:v>от минимального балла до 60 баллов, %</c:v>
                </c:pt>
                <c:pt idx="2">
                  <c:v>от 61 до 80 баллов, %</c:v>
                </c:pt>
                <c:pt idx="3">
                  <c:v>от 81 до 99 баллов, %</c:v>
                </c:pt>
                <c:pt idx="4">
                  <c:v>100 баллов, чел.</c:v>
                </c:pt>
                <c:pt idx="5">
                  <c:v>Средний тестовый балл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6.3</c:v>
                </c:pt>
                <c:pt idx="1">
                  <c:v>35.9</c:v>
                </c:pt>
                <c:pt idx="2">
                  <c:v>52.7</c:v>
                </c:pt>
                <c:pt idx="3">
                  <c:v>5</c:v>
                </c:pt>
                <c:pt idx="4">
                  <c:v>3</c:v>
                </c:pt>
                <c:pt idx="5">
                  <c:v>58.8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 ниже минимального балла, %</c:v>
                </c:pt>
                <c:pt idx="1">
                  <c:v>от минимального балла до 60 баллов, %</c:v>
                </c:pt>
                <c:pt idx="2">
                  <c:v>от 61 до 80 баллов, %</c:v>
                </c:pt>
                <c:pt idx="3">
                  <c:v>от 81 до 99 баллов, %</c:v>
                </c:pt>
                <c:pt idx="4">
                  <c:v>100 баллов, чел.</c:v>
                </c:pt>
                <c:pt idx="5">
                  <c:v>Средний тестовый балл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5.5</c:v>
                </c:pt>
                <c:pt idx="1">
                  <c:v>38.299999999999997</c:v>
                </c:pt>
                <c:pt idx="2">
                  <c:v>51.7</c:v>
                </c:pt>
                <c:pt idx="3">
                  <c:v>4.5</c:v>
                </c:pt>
                <c:pt idx="4">
                  <c:v>0</c:v>
                </c:pt>
                <c:pt idx="5">
                  <c:v>58.2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93"/>
        <c:axId val="236294144"/>
        <c:axId val="261799936"/>
      </c:barChart>
      <c:catAx>
        <c:axId val="236294144"/>
        <c:scaling>
          <c:orientation val="minMax"/>
        </c:scaling>
        <c:delete val="0"/>
        <c:axPos val="b"/>
        <c:majorTickMark val="out"/>
        <c:minorTickMark val="none"/>
        <c:tickLblPos val="nextTo"/>
        <c:crossAx val="261799936"/>
        <c:crosses val="autoZero"/>
        <c:auto val="1"/>
        <c:lblAlgn val="ctr"/>
        <c:lblOffset val="100"/>
        <c:noMultiLvlLbl val="0"/>
      </c:catAx>
      <c:valAx>
        <c:axId val="261799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294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СОШ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ниже минимального</c:v>
                </c:pt>
                <c:pt idx="1">
                  <c:v>от минимального до 60 баллов</c:v>
                </c:pt>
                <c:pt idx="2">
                  <c:v>от 61 до 80 баллов</c:v>
                </c:pt>
                <c:pt idx="3">
                  <c:v>от 81 до 99 баллов</c:v>
                </c:pt>
                <c:pt idx="4">
                  <c:v>Количество участников, получивших  100 бал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5.37</c:v>
                </c:pt>
                <c:pt idx="1">
                  <c:v>44.93</c:v>
                </c:pt>
                <c:pt idx="2">
                  <c:v>47.58</c:v>
                </c:pt>
                <c:pt idx="3">
                  <c:v>2.11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Лицеи, гимназии, школы с углубленным изучением предметов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ниже минимального</c:v>
                </c:pt>
                <c:pt idx="1">
                  <c:v>от минимального до 60 баллов</c:v>
                </c:pt>
                <c:pt idx="2">
                  <c:v>от 61 до 80 баллов</c:v>
                </c:pt>
                <c:pt idx="3">
                  <c:v>от 81 до 99 баллов</c:v>
                </c:pt>
                <c:pt idx="4">
                  <c:v>Количество участников, получивших  100 бал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1.89</c:v>
                </c:pt>
                <c:pt idx="1">
                  <c:v>26.65</c:v>
                </c:pt>
                <c:pt idx="2">
                  <c:v>62.64</c:v>
                </c:pt>
                <c:pt idx="3">
                  <c:v>8.83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СОШ-интернат, специальная (коррекционная) ОШ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ниже минимального</c:v>
                </c:pt>
                <c:pt idx="1">
                  <c:v>от минимального до 60 баллов</c:v>
                </c:pt>
                <c:pt idx="2">
                  <c:v>от 61 до 80 баллов</c:v>
                </c:pt>
                <c:pt idx="3">
                  <c:v>от 81 до 99 баллов</c:v>
                </c:pt>
                <c:pt idx="4">
                  <c:v>Количество участников, получивших  100 бал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21.43</c:v>
                </c:pt>
                <c:pt idx="1">
                  <c:v>42.86</c:v>
                </c:pt>
                <c:pt idx="2">
                  <c:v>35.71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Кадетская школа, суворовское военное училище, президентское кадетское училище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ниже минимального</c:v>
                </c:pt>
                <c:pt idx="1">
                  <c:v>от минимального до 60 баллов</c:v>
                </c:pt>
                <c:pt idx="2">
                  <c:v>от 61 до 80 баллов</c:v>
                </c:pt>
                <c:pt idx="3">
                  <c:v>от 81 до 99 баллов</c:v>
                </c:pt>
                <c:pt idx="4">
                  <c:v>Количество участников, получивших  100 бал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2.21</c:v>
                </c:pt>
                <c:pt idx="1">
                  <c:v>33.090000000000003</c:v>
                </c:pt>
                <c:pt idx="2">
                  <c:v>60.29</c:v>
                </c:pt>
                <c:pt idx="3">
                  <c:v>4.41</c:v>
                </c:pt>
                <c:pt idx="4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Вечерняя (сменная) общеобразовательная школа</c:v>
                </c:pt>
              </c:strCache>
            </c:strRef>
          </c:tx>
          <c:spPr>
            <a:solidFill>
              <a:srgbClr val="03ACC3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ниже минимального</c:v>
                </c:pt>
                <c:pt idx="1">
                  <c:v>от минимального до 60 баллов</c:v>
                </c:pt>
                <c:pt idx="2">
                  <c:v>от 61 до 80 баллов</c:v>
                </c:pt>
                <c:pt idx="3">
                  <c:v>от 81 до 99 баллов</c:v>
                </c:pt>
                <c:pt idx="4">
                  <c:v>Количество участников, получивших  100 бал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33.33</c:v>
                </c:pt>
                <c:pt idx="1">
                  <c:v>58.33</c:v>
                </c:pt>
                <c:pt idx="2">
                  <c:v>8.33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5"/>
        <c:axId val="236295680"/>
        <c:axId val="261803392"/>
      </c:barChart>
      <c:catAx>
        <c:axId val="236295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61803392"/>
        <c:crosses val="autoZero"/>
        <c:auto val="1"/>
        <c:lblAlgn val="ctr"/>
        <c:lblOffset val="100"/>
        <c:noMultiLvlLbl val="0"/>
      </c:catAx>
      <c:valAx>
        <c:axId val="26180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29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379629629629628"/>
          <c:y val="1.2287315436921686E-3"/>
          <c:w val="0.25231481481481483"/>
          <c:h val="0.99877126845630781"/>
        </c:manualLayout>
      </c:layout>
      <c:overlay val="0"/>
      <c:spPr>
        <a:noFill/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9013221754903"/>
          <c:y val="0.20382277057127296"/>
          <c:w val="0.7449746646252553"/>
          <c:h val="0.7336142357205349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</c:v>
                </c:pt>
              </c:strCache>
            </c:strRef>
          </c:tx>
          <c:dLbls>
            <c:dLbl>
              <c:idx val="0"/>
              <c:layout>
                <c:manualLayout>
                  <c:x val="-4.248268445610965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1"/>
              <c:layout>
                <c:manualLayout>
                  <c:x val="-4.2482684456109678E-2"/>
                  <c:y val="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2"/>
              <c:layout>
                <c:manualLayout>
                  <c:x val="-4.0167869641294839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3"/>
              <c:layout>
                <c:manualLayout>
                  <c:x val="-4.2482684456109678E-2"/>
                  <c:y val="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4"/>
              <c:layout>
                <c:manualLayout>
                  <c:x val="-4.0167869641294839E-2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5"/>
              <c:layout>
                <c:manualLayout>
                  <c:x val="-4.248268445610965E-2"/>
                  <c:y val="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6"/>
              <c:layout>
                <c:manualLayout>
                  <c:x val="-4.248268445610965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7"/>
              <c:layout>
                <c:manualLayout>
                  <c:x val="-4.2482684456109608E-2"/>
                  <c:y val="-3.9682539682539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8"/>
              <c:layout>
                <c:manualLayout>
                  <c:x val="-4.248268445610965E-2"/>
                  <c:y val="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9"/>
              <c:layout>
                <c:manualLayout>
                  <c:x val="-2.8593795567220848E-2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10"/>
              <c:layout>
                <c:manualLayout>
                  <c:x val="-6.563083260425788E-2"/>
                  <c:y val="1.98412698412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11"/>
              <c:layout>
                <c:manualLayout>
                  <c:x val="-7.7604622338874303E-3"/>
                  <c:y val="-1.1904761904761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12"/>
              <c:layout>
                <c:manualLayout>
                  <c:x val="-3.1985090405365998E-2"/>
                  <c:y val="-7.539682539682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13"/>
              <c:layout>
                <c:manualLayout>
                  <c:x val="-3.5538240011665209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14"/>
              <c:layout>
                <c:manualLayout>
                  <c:x val="-1.7019721493146692E-2"/>
                  <c:y val="-4.3650793650793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15"/>
              <c:layout>
                <c:manualLayout>
                  <c:x val="-3.8929717118693495E-2"/>
                  <c:y val="-1.98412698412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16"/>
              <c:layout>
                <c:manualLayout>
                  <c:x val="-3.8929534849810522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17"/>
              <c:layout>
                <c:manualLayout>
                  <c:x val="-3.6614720034995628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numFmt formatCode="0.0%" sourceLinked="0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87.9</c:v>
                </c:pt>
                <c:pt idx="1">
                  <c:v>87.8</c:v>
                </c:pt>
                <c:pt idx="2">
                  <c:v>89.4</c:v>
                </c:pt>
                <c:pt idx="3">
                  <c:v>68.5</c:v>
                </c:pt>
                <c:pt idx="4">
                  <c:v>96.9</c:v>
                </c:pt>
                <c:pt idx="5">
                  <c:v>69.5</c:v>
                </c:pt>
                <c:pt idx="6">
                  <c:v>80.900000000000006</c:v>
                </c:pt>
                <c:pt idx="7">
                  <c:v>82.9</c:v>
                </c:pt>
                <c:pt idx="8">
                  <c:v>73.400000000000006</c:v>
                </c:pt>
                <c:pt idx="9">
                  <c:v>78.599999999999994</c:v>
                </c:pt>
                <c:pt idx="10">
                  <c:v>57.3</c:v>
                </c:pt>
                <c:pt idx="11">
                  <c:v>51.8</c:v>
                </c:pt>
                <c:pt idx="12">
                  <c:v>1.6</c:v>
                </c:pt>
                <c:pt idx="13">
                  <c:v>18.899999999999999</c:v>
                </c:pt>
                <c:pt idx="14">
                  <c:v>12.3</c:v>
                </c:pt>
                <c:pt idx="15">
                  <c:v>3.4</c:v>
                </c:pt>
                <c:pt idx="16">
                  <c:v>7.9</c:v>
                </c:pt>
                <c:pt idx="17">
                  <c:v>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297216"/>
        <c:axId val="261806848"/>
      </c:lineChart>
      <c:catAx>
        <c:axId val="23629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1806848"/>
        <c:crossesAt val="0"/>
        <c:auto val="1"/>
        <c:lblAlgn val="ctr"/>
        <c:lblOffset val="100"/>
        <c:noMultiLvlLbl val="0"/>
      </c:catAx>
      <c:valAx>
        <c:axId val="26180684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.00%" sourceLinked="0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crossAx val="236297216"/>
        <c:crosses val="autoZero"/>
        <c:crossBetween val="between"/>
        <c:majorUnit val="10"/>
        <c:dispUnits>
          <c:builtInUnit val="hundreds"/>
        </c:dispUnits>
      </c:valAx>
      <c:spPr>
        <a:ln w="9525"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258026885901571E-2"/>
          <c:y val="2.870690096471103E-2"/>
          <c:w val="0.77890373291856463"/>
          <c:h val="0.8904807837255586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группе не преодолевших минимальный балл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4.168728727111129E-2"/>
                  <c:y val="2.462580411976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083930068376274E-2"/>
                  <c:y val="-2.462580411976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463786851965942E-2"/>
                  <c:y val="3.9401286591617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480572865641188E-2"/>
                  <c:y val="-2.462580411976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7636929230085547E-2"/>
                  <c:y val="-1.4775482471856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6033572027350555E-2"/>
                  <c:y val="-4.4326447415570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8100716082052075E-3"/>
                  <c:y val="-1.9700643295809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9.6201432164102971E-3"/>
                  <c:y val="-3.9401286591618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7257072446495962E-2"/>
                  <c:y val="4.925160823952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3.3670501257436043E-2"/>
                  <c:y val="4.925160823952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6.4134288109403163E-3"/>
                  <c:y val="4.9251608239522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44.1</c:v>
                </c:pt>
                <c:pt idx="1">
                  <c:v>40.5</c:v>
                </c:pt>
                <c:pt idx="2">
                  <c:v>47.5</c:v>
                </c:pt>
                <c:pt idx="3">
                  <c:v>6.7</c:v>
                </c:pt>
                <c:pt idx="4">
                  <c:v>73.2</c:v>
                </c:pt>
                <c:pt idx="5">
                  <c:v>8.4</c:v>
                </c:pt>
                <c:pt idx="6">
                  <c:v>21.5</c:v>
                </c:pt>
                <c:pt idx="7">
                  <c:v>19.3</c:v>
                </c:pt>
                <c:pt idx="8">
                  <c:v>11.2</c:v>
                </c:pt>
                <c:pt idx="9">
                  <c:v>9.5</c:v>
                </c:pt>
                <c:pt idx="10">
                  <c:v>2.5</c:v>
                </c:pt>
                <c:pt idx="11">
                  <c:v>0.3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0.1</c:v>
                </c:pt>
                <c:pt idx="17">
                  <c:v>1.3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группе от минимального до 60 т.б.</c:v>
                </c:pt>
              </c:strCache>
            </c:strRef>
          </c:tx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83.9</c:v>
                </c:pt>
                <c:pt idx="1">
                  <c:v>83.1</c:v>
                </c:pt>
                <c:pt idx="2">
                  <c:v>87.3</c:v>
                </c:pt>
                <c:pt idx="3">
                  <c:v>51.3</c:v>
                </c:pt>
                <c:pt idx="4">
                  <c:v>97.7</c:v>
                </c:pt>
                <c:pt idx="5">
                  <c:v>47.2</c:v>
                </c:pt>
                <c:pt idx="6">
                  <c:v>70.7</c:v>
                </c:pt>
                <c:pt idx="7">
                  <c:v>77</c:v>
                </c:pt>
                <c:pt idx="8">
                  <c:v>58.6</c:v>
                </c:pt>
                <c:pt idx="9">
                  <c:v>64.2</c:v>
                </c:pt>
                <c:pt idx="10">
                  <c:v>30.6</c:v>
                </c:pt>
                <c:pt idx="11">
                  <c:v>12.5</c:v>
                </c:pt>
                <c:pt idx="12">
                  <c:v>0.1</c:v>
                </c:pt>
                <c:pt idx="13">
                  <c:v>0.3</c:v>
                </c:pt>
                <c:pt idx="14">
                  <c:v>0.4</c:v>
                </c:pt>
                <c:pt idx="15">
                  <c:v>0.1</c:v>
                </c:pt>
                <c:pt idx="16">
                  <c:v>0.2</c:v>
                </c:pt>
                <c:pt idx="17">
                  <c:v>3.4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группе от 61 до 80 т.б.</c:v>
                </c:pt>
              </c:strCache>
            </c:strRef>
          </c:tx>
          <c:dLbls>
            <c:dLbl>
              <c:idx val="0"/>
              <c:layout>
                <c:manualLayout>
                  <c:x val="-2.8860429649230895E-2"/>
                  <c:y val="3.2013545355689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463786851965942E-2"/>
                  <c:y val="4.1863867003594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877215662906145E-2"/>
                  <c:y val="3.6938706179641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273858460171066E-2"/>
                  <c:y val="2.708838453173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3.0463786851965942E-2"/>
                  <c:y val="2.462580411976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860429649230954E-2"/>
                  <c:y val="2.708838453173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5273858460171094E-2"/>
                  <c:y val="2.4625804119761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3290644473846396E-2"/>
                  <c:y val="4.4326447415570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067144054700993E-2"/>
                  <c:y val="3.9401286591618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3290770722444923E-2"/>
                  <c:y val="2.9550771039744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4894127925180091E-2"/>
                  <c:y val="2.708838453173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-2.2447000838290695E-2"/>
                  <c:y val="-2.7088384531737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1223500419145348E-2"/>
                  <c:y val="-1.2312902059880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7636929230085665E-2"/>
                  <c:y val="-3.4476125767665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5653715243760911E-2"/>
                  <c:y val="-4.4326447415570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0843643635555763E-2"/>
                  <c:y val="-1.4775482471856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2100000" anchor="b" anchorCtr="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96</c:v>
                </c:pt>
                <c:pt idx="1">
                  <c:v>96.7</c:v>
                </c:pt>
                <c:pt idx="2">
                  <c:v>96.1</c:v>
                </c:pt>
                <c:pt idx="3">
                  <c:v>87.3</c:v>
                </c:pt>
                <c:pt idx="4">
                  <c:v>99.4</c:v>
                </c:pt>
                <c:pt idx="5">
                  <c:v>91.7</c:v>
                </c:pt>
                <c:pt idx="6">
                  <c:v>95.1</c:v>
                </c:pt>
                <c:pt idx="7">
                  <c:v>94.9</c:v>
                </c:pt>
                <c:pt idx="8">
                  <c:v>90.9</c:v>
                </c:pt>
                <c:pt idx="9">
                  <c:v>97</c:v>
                </c:pt>
                <c:pt idx="10">
                  <c:v>81.2</c:v>
                </c:pt>
                <c:pt idx="11">
                  <c:v>84.1</c:v>
                </c:pt>
                <c:pt idx="12">
                  <c:v>1.4</c:v>
                </c:pt>
                <c:pt idx="13">
                  <c:v>29.1</c:v>
                </c:pt>
                <c:pt idx="14">
                  <c:v>17.600000000000001</c:v>
                </c:pt>
                <c:pt idx="15">
                  <c:v>4.4000000000000004</c:v>
                </c:pt>
                <c:pt idx="16">
                  <c:v>9.3000000000000007</c:v>
                </c:pt>
                <c:pt idx="17">
                  <c:v>11.3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 группе от 81 до 100 т.б.</c:v>
                </c:pt>
              </c:strCache>
            </c:strRef>
          </c:tx>
          <c:dLbls>
            <c:dLbl>
              <c:idx val="0"/>
              <c:layout>
                <c:manualLayout>
                  <c:x val="-2.4050358041025746E-2"/>
                  <c:y val="-1.4590511332580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1.4430214824615461E-2"/>
                  <c:y val="-1.4164143105478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1.2826857621880426E-2"/>
                  <c:y val="-2.6630964715939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2.0843769884154286E-2"/>
                  <c:y val="-3.8207145733034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2.5653715243760793E-2"/>
                  <c:y val="-1.10889719737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2.4050358041025805E-2"/>
                  <c:y val="-1.10889719737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3.0463786851965942E-2"/>
                  <c:y val="-8.235101582411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2.8860429649230895E-2"/>
                  <c:y val="-2.7825607423574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2.7257072446495844E-2"/>
                  <c:y val="-3.049467292771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6.4134288109401983E-3"/>
                  <c:y val="-1.10889719737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1.6033572027350496E-2"/>
                  <c:y val="2.495018694085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-1.2826857621880397E-2"/>
                  <c:y val="-2.4950186940858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-2.7257072446495844E-2"/>
                  <c:y val="2.0010307935015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3"/>
              <c:layout>
                <c:manualLayout>
                  <c:x val="-1.6033572027350614E-2"/>
                  <c:y val="-1.3861214967143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4"/>
              <c:layout>
                <c:manualLayout>
                  <c:x val="-1.4430214824615447E-2"/>
                  <c:y val="-3.326691592114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 rot="540000" vert="horz" anchor="t" anchorCtr="0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99.1</c:v>
                </c:pt>
                <c:pt idx="1">
                  <c:v>99.6</c:v>
                </c:pt>
                <c:pt idx="2">
                  <c:v>98.2</c:v>
                </c:pt>
                <c:pt idx="3">
                  <c:v>96.9</c:v>
                </c:pt>
                <c:pt idx="4">
                  <c:v>100</c:v>
                </c:pt>
                <c:pt idx="5">
                  <c:v>100</c:v>
                </c:pt>
                <c:pt idx="6">
                  <c:v>99.6</c:v>
                </c:pt>
                <c:pt idx="7">
                  <c:v>97.4</c:v>
                </c:pt>
                <c:pt idx="8">
                  <c:v>97.8</c:v>
                </c:pt>
                <c:pt idx="9">
                  <c:v>100</c:v>
                </c:pt>
                <c:pt idx="10">
                  <c:v>97.4</c:v>
                </c:pt>
                <c:pt idx="11">
                  <c:v>96.7</c:v>
                </c:pt>
                <c:pt idx="12">
                  <c:v>18.8</c:v>
                </c:pt>
                <c:pt idx="13">
                  <c:v>89</c:v>
                </c:pt>
                <c:pt idx="14">
                  <c:v>70.900000000000006</c:v>
                </c:pt>
                <c:pt idx="15">
                  <c:v>24.5</c:v>
                </c:pt>
                <c:pt idx="16">
                  <c:v>68.2</c:v>
                </c:pt>
                <c:pt idx="17">
                  <c:v>43.2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11392"/>
        <c:axId val="152185088"/>
      </c:lineChart>
      <c:catAx>
        <c:axId val="23641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2185088"/>
        <c:crosses val="autoZero"/>
        <c:auto val="1"/>
        <c:lblAlgn val="ctr"/>
        <c:lblOffset val="100"/>
        <c:noMultiLvlLbl val="0"/>
      </c:catAx>
      <c:valAx>
        <c:axId val="152185088"/>
        <c:scaling>
          <c:orientation val="minMax"/>
          <c:max val="100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236411392"/>
        <c:crosses val="autoZero"/>
        <c:crossBetween val="between"/>
        <c:majorUnit val="10"/>
        <c:dispUnits>
          <c:builtInUnit val="hundred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86546229711850187"/>
          <c:y val="1.7348171300669183E-2"/>
          <c:w val="0.12491755966508772"/>
          <c:h val="0.9622744298850706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2374399275577"/>
          <c:y val="1.5612326385469468E-2"/>
          <c:w val="0.88059395400574181"/>
          <c:h val="0.81408361429776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'[2.1 Диаграмма расределения тестовых баллов.xls]02'!$H$5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'[2.1 Диаграмма расределения тестовых баллов.xls]02'!$F$6:$F$15</c:f>
              <c:strCache>
                <c:ptCount val="10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91-100</c:v>
                </c:pt>
              </c:strCache>
            </c:strRef>
          </c:cat>
          <c:val>
            <c:numRef>
              <c:f>'[2.1 Диаграмма расределения тестовых баллов.xls]02'!$H$6:$H$15</c:f>
              <c:numCache>
                <c:formatCode>General</c:formatCode>
                <c:ptCount val="10"/>
                <c:pt idx="0">
                  <c:v>36</c:v>
                </c:pt>
                <c:pt idx="1">
                  <c:v>135</c:v>
                </c:pt>
                <c:pt idx="2">
                  <c:v>271</c:v>
                </c:pt>
                <c:pt idx="3">
                  <c:v>552</c:v>
                </c:pt>
                <c:pt idx="4">
                  <c:v>376</c:v>
                </c:pt>
                <c:pt idx="5">
                  <c:v>796</c:v>
                </c:pt>
                <c:pt idx="6">
                  <c:v>1654</c:v>
                </c:pt>
                <c:pt idx="7">
                  <c:v>904</c:v>
                </c:pt>
                <c:pt idx="8">
                  <c:v>201</c:v>
                </c:pt>
                <c:pt idx="9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5501696"/>
        <c:axId val="34854528"/>
      </c:barChart>
      <c:catAx>
        <c:axId val="265501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тестовые баллы</a:t>
                </a:r>
              </a:p>
            </c:rich>
          </c:tx>
          <c:layout>
            <c:manualLayout>
              <c:xMode val="edge"/>
              <c:yMode val="edge"/>
              <c:x val="2.0945742437932964E-3"/>
              <c:y val="0.7444211140274132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54528"/>
        <c:crosses val="autoZero"/>
        <c:auto val="1"/>
        <c:lblAlgn val="ctr"/>
        <c:lblOffset val="100"/>
        <c:noMultiLvlLbl val="0"/>
      </c:catAx>
      <c:valAx>
        <c:axId val="3485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участников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5501696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dsoo.ru/" TargetMode="Externa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ntent.edsoo.ru/case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oud.prosv.ru/s/MjGKSX9cqRcx8d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0.png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skiv.instrao.ru/bank-zadani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261811"/>
            <a:ext cx="8467725" cy="12771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287FDE6-95B7-4368-B454-EDD09FD9E4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720"/>
            <a:ext cx="1296144" cy="1432823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17972"/>
            <a:ext cx="1151723" cy="1283839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22" y="132756"/>
            <a:ext cx="1070865" cy="14328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354203"/>
            <a:ext cx="1367942" cy="12113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38567" y="4427823"/>
            <a:ext cx="6516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пикер 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Е.О. Новикова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преподаватель кафедры общего образования ЦНППМПР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1986" y="6538912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Пермь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5" y="1713792"/>
            <a:ext cx="818723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математики	и</a:t>
            </a: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	в контексте реализации обновленных ФГОС ООО,   ФГОС   СОО   и</a:t>
            </a:r>
          </a:p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7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0"/>
            <a:ext cx="746757" cy="832418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389" y="-99392"/>
            <a:ext cx="1026766" cy="909249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760" y="942247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98072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7891" y="182167"/>
            <a:ext cx="8867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(Пермский край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4828" y="963342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грамотность. «Крупногабаритный товар»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430582"/>
              </p:ext>
            </p:extLst>
          </p:nvPr>
        </p:nvGraphicFramePr>
        <p:xfrm>
          <a:off x="147891" y="1348062"/>
          <a:ext cx="8679880" cy="5392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905"/>
                <a:gridCol w="1024909"/>
                <a:gridCol w="1224136"/>
                <a:gridCol w="2874199"/>
                <a:gridCol w="1006879"/>
                <a:gridCol w="929426"/>
                <a:gridCol w="92942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задания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Содержательная область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Компетентностная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оценки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 за задание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(Регион)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(Страна)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Пространство и форма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Рассуждать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Определять линейные размеры реальных предметов по заданному вербальному правилу, использовать представления об измерениях прямоугольного параллелепипеда (длина, ширина, высота)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Неопределенность и данные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Интерпретировать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Читать и интерпретировать данные, представленные в тексте и рисунках, заполнять таблицу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79%</a:t>
                      </a:r>
                      <a:endParaRPr lang="ru-RU" sz="1400" b="1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Неопределенность и данные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Переводить одни единицы измерения длины в другие (метры в сантиметры или наоборот), вычислять сумму величин, сравнивать величины (длины, массы)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Вычислять по формуле, переводить одни единицы измерения длины в другие, вычислять количество дней в заданном временном интервале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24%</a:t>
                      </a:r>
                      <a:endParaRPr lang="ru-RU" sz="1400" b="1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18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0"/>
            <a:ext cx="746757" cy="832418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389" y="-99392"/>
            <a:ext cx="1026766" cy="909249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760" y="942247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98072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7891" y="182167"/>
            <a:ext cx="8867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(Пермский край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2518" y="963342"/>
            <a:ext cx="83257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грамотность. «Продажи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574452"/>
              </p:ext>
            </p:extLst>
          </p:nvPr>
        </p:nvGraphicFramePr>
        <p:xfrm>
          <a:off x="147891" y="1348062"/>
          <a:ext cx="8679880" cy="4755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905"/>
                <a:gridCol w="1024909"/>
                <a:gridCol w="1224136"/>
                <a:gridCol w="2874199"/>
                <a:gridCol w="1006879"/>
                <a:gridCol w="929426"/>
                <a:gridCol w="92942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задания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Содержательная область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Компетентностная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оценки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 за задание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(Регион)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(Страна)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и зависимости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Вычислять по формуле, выражать проценты десятичной дробью, округлять по правилу до заданного разряда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и зависимости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Рассуждать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Вычислять по формуле, распознавать и интерпретировать зависимости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35%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Вычислять процент от числа, вычислять по формуле, используя данные, представленные в виде таблицы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16%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и зависимости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Рассуждать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Выявлять зависимости между величинами в формуле, находить неизвестную величину</a:t>
                      </a:r>
                      <a:endParaRPr lang="ru-RU" sz="14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28%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224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-3315" y="134076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08925" y="183130"/>
            <a:ext cx="8867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(Пермский край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29420"/>
              </p:ext>
            </p:extLst>
          </p:nvPr>
        </p:nvGraphicFramePr>
        <p:xfrm>
          <a:off x="172107" y="2023204"/>
          <a:ext cx="8767940" cy="4695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9756"/>
                <a:gridCol w="843903"/>
                <a:gridCol w="767184"/>
                <a:gridCol w="1380932"/>
                <a:gridCol w="690466"/>
                <a:gridCol w="690466"/>
                <a:gridCol w="613747"/>
                <a:gridCol w="701486"/>
              </a:tblGrid>
              <a:tr h="16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ЧГ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ФинГ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Пермь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</a:tr>
              <a:tr h="255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г.Пермь</a:t>
                      </a: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г.Пермь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Пермь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</a:tr>
              <a:tr h="255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Пермь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Пермь</a:t>
                      </a: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Пермь</a:t>
                      </a: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</a:tr>
              <a:tr h="255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Пермь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</a:tr>
              <a:tr h="255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ЧАЙКОВСКИЙ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г.Оса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Пермь</a:t>
                      </a: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Нытва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0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с. Елово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0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42%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40%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37%</a:t>
                      </a:r>
                      <a:endParaRPr lang="ru-RU" sz="1800" b="1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41%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52%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46%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42%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Страна</a:t>
                      </a:r>
                      <a:endParaRPr lang="ru-RU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47%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47%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45%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48%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57%</a:t>
                      </a:r>
                      <a:endParaRPr lang="ru-RU" sz="11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48%</a:t>
                      </a:r>
                      <a:endParaRPr lang="ru-RU" sz="11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43%</a:t>
                      </a:r>
                      <a:endParaRPr lang="ru-RU" sz="1100" b="1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7179" y="1364703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Профиль </a:t>
            </a:r>
            <a:r>
              <a:rPr lang="ru-RU" i="1" dirty="0"/>
              <a:t>школ и региона по функциональной грамотности и её </a:t>
            </a:r>
            <a:r>
              <a:rPr lang="ru-RU" i="1" dirty="0" smtClean="0"/>
              <a:t>оставляющим </a:t>
            </a:r>
            <a:r>
              <a:rPr lang="ru-RU" i="1" dirty="0"/>
              <a:t>в проценте от максимального балла.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039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основного общего образования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3968" y="1916832"/>
            <a:ext cx="929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2404"/>
              </p:ext>
            </p:extLst>
          </p:nvPr>
        </p:nvGraphicFramePr>
        <p:xfrm>
          <a:off x="849028" y="2636912"/>
          <a:ext cx="770485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93"/>
                <a:gridCol w="1100693"/>
                <a:gridCol w="1100693"/>
                <a:gridCol w="1100693"/>
                <a:gridCol w="1100693"/>
                <a:gridCol w="1100693"/>
                <a:gridCol w="11006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7 -9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 и статистика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 и начала математического анализа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 и статистика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07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основного общего образования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92430"/>
              </p:ext>
            </p:extLst>
          </p:nvPr>
        </p:nvGraphicFramePr>
        <p:xfrm>
          <a:off x="179512" y="2348880"/>
          <a:ext cx="8640960" cy="262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80120"/>
                <a:gridCol w="1080120"/>
                <a:gridCol w="1080120"/>
                <a:gridCol w="1080120"/>
                <a:gridCol w="1080120"/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</a:p>
                    <a:p>
                      <a:pPr algn="just"/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часов</a:t>
                      </a:r>
                    </a:p>
                    <a:p>
                      <a:pPr algn="just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( 5 часов в неделю)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часов</a:t>
                      </a:r>
                    </a:p>
                    <a:p>
                      <a:pPr algn="just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( 5 часов в неделю)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часа </a:t>
                      </a:r>
                    </a:p>
                    <a:p>
                      <a:pPr algn="just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 часов в неделю)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часа (6 часов в неделю)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 часа (6 часов в неделю)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часов (5 часов в неделю)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часов (5 часов в неделю)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Углубленный уровень</a:t>
                      </a:r>
                    </a:p>
                    <a:p>
                      <a:pPr algn="just"/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часа (8 часов в неделю)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часа (8 часов в неделю)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часа (8 часов в неделю)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часа (8 часов в неделю)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часа (8 часов в неделю)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619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основного общего образования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086902"/>
              </p:ext>
            </p:extLst>
          </p:nvPr>
        </p:nvGraphicFramePr>
        <p:xfrm>
          <a:off x="1504762" y="1916832"/>
          <a:ext cx="6096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9177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«Алгебра»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 и статистика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916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 уровень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16954"/>
              </p:ext>
            </p:extLst>
          </p:nvPr>
        </p:nvGraphicFramePr>
        <p:xfrm>
          <a:off x="1504762" y="4869160"/>
          <a:ext cx="609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84916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Углубленный уровень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ч.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621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основного общего образования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54945"/>
              </p:ext>
            </p:extLst>
          </p:nvPr>
        </p:nvGraphicFramePr>
        <p:xfrm>
          <a:off x="179512" y="1556792"/>
          <a:ext cx="8640960" cy="3890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948"/>
                <a:gridCol w="905048"/>
                <a:gridCol w="1810097"/>
                <a:gridCol w="1810097"/>
                <a:gridCol w="2217770"/>
              </a:tblGrid>
              <a:tr h="370840"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 и начала математического анализа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вероятность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1480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уровень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1288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Углубленный уровень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1215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9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основного общего образования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052993"/>
              </p:ext>
            </p:extLst>
          </p:nvPr>
        </p:nvGraphicFramePr>
        <p:xfrm>
          <a:off x="1172411" y="1556792"/>
          <a:ext cx="5775852" cy="443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963"/>
                <a:gridCol w="1443963"/>
                <a:gridCol w="2887926"/>
              </a:tblGrid>
              <a:tr h="370840">
                <a:tc gridSpan="2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1480">
                <a:tc rowSpan="5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уровень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6648">
                <a:tc rowSpan="5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Углубленный уровень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248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основного общего образования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53" y="1279918"/>
            <a:ext cx="7283848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33496" y="5842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5"/>
              </a:rPr>
              <a:t>Единое содержание общего образования – Единое содержание общего образования (edsoo.ru)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62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гражданско-патриотических ценностей на уроках математики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7"/>
            <a:ext cx="403264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5"/>
            <a:ext cx="385952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6762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6"/>
              </a:rPr>
              <a:t>Интерактивные методические материалы для методической поддержки образовательных организаций (edsoo.ru)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71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75F2749-6A59-48F1-825C-835AC5F77B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138" y="5608283"/>
            <a:ext cx="8467725" cy="1277101"/>
          </a:xfrm>
          <a:prstGeom prst="rect">
            <a:avLst/>
          </a:prstGeom>
        </p:spPr>
      </p:pic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61" y="204867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4213" y="188640"/>
            <a:ext cx="1367942" cy="12113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40946" y="174115"/>
            <a:ext cx="81872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математики	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	в контексте реализации обновленных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ООО,   ФГОС   СОО   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556792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-3314" y="1628800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5104" y="1628800"/>
            <a:ext cx="7300845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Формирование, развитие и оценка функциональной грамотности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преподавания учебного предмета «Математика»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контексте обновленных ФГОС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по математике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рабочих программ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перечень учебников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46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перечень учебников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621" y="1279918"/>
            <a:ext cx="850485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Перечень учебников, допущенных к использованию при реализации обязательной части основной образовательной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в том числе учебников, обеспечивающих учет региональных и этнокультурных особенностей субъектов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реализацию прав граждан на получение образования на родном языке из числа языков народов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изучение родного языка из числа языков народов Российской Федерации и литературы народов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на родном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Перечень учебников, допущенных к использованию для реализация части основной образовательной программы, формируемой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образовательных отношений, в том числе учебников, обеспечивающих учет региональных и этнокультурных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субъектов Российской Федерации, реализацию прав граждан на получение образования на родном языке из числа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 народов Российской Федерации, изучение родного языка из числа языков народов Российской Федерации и литературы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России на родном языке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646797" y="3051538"/>
            <a:ext cx="186589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68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ФПУ 2022. Вероятность и статистика: новый курс - новый учебник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558" y="1412776"/>
            <a:ext cx="8893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Зубкова Екатерина Дмитриевна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едущий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АО "Издательство "Просвещение"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1661" y="2204864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обновленным стандартом в основной школе появился новый учебный курс "Вероятность и статистика". Рассмотрим на конкретных примерах возможности нового учебника для достижения предметных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результатов. Разберем новые возможности успешной подготовки школьников к государственной итоговой аттестации в части решения заданий на вероятность и статистику.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66007" y="4437112"/>
            <a:ext cx="4274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4"/>
              </a:rPr>
              <a:t>https://cloud.prosv.ru/s/MjGKSX9cqRcx8dD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28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анализ результатов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(базовый уровень)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текст, число, линия, График&#10;&#10;Автоматически созданное описани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89748"/>
            <a:ext cx="8424935" cy="49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63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анализ результатов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(базовый уровень)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текст, снимок экрана, Шрифт, График&#10;&#10;Автоматически созданное описани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1" y="1543050"/>
            <a:ext cx="7362700" cy="498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34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анализ результатов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(базовый уровень)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линия, текст, График, диаграмма&#10;&#10;Автоматически созданное описа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8" y="1287626"/>
            <a:ext cx="7632848" cy="48458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9633" y="611546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данные графика критическими заданиями, уровень которых ниже 50 % являются №№13,18,19,20 и21.</a:t>
            </a:r>
          </a:p>
        </p:txBody>
      </p:sp>
    </p:spTree>
    <p:extLst>
      <p:ext uri="{BB962C8B-B14F-4D97-AF65-F5344CB8AC3E}">
        <p14:creationId xmlns:p14="http://schemas.microsoft.com/office/powerpoint/2010/main" val="588268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анализ результатов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(базовый уровень)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диаграмма, линия, График, Шрифт&#10;&#10;Автоматически созданное описа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70"/>
            <a:ext cx="9144000" cy="548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49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анализ результатов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(базовый уровень)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Изображение выглядит как снимок экрана, График, линия, текст&#10;&#10;Автоматически созданное описа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368070"/>
            <a:ext cx="9004650" cy="53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26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5041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анализ результатов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(профильный уровень)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038" y="1287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x-none" b="1"/>
              <a:t>Динамика результатов ЕГЭ по предмету за последние 3 года</a:t>
            </a:r>
            <a:endParaRPr lang="ru-RU" b="1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199462"/>
              </p:ext>
            </p:extLst>
          </p:nvPr>
        </p:nvGraphicFramePr>
        <p:xfrm>
          <a:off x="1331640" y="2132856"/>
          <a:ext cx="6199584" cy="39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05225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5041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анализ результатов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(профильный уровень)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038" y="12879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ru-RU" b="1" dirty="0"/>
              <a:t>Доля участников, получивших тестовый балл, %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226457629"/>
              </p:ext>
            </p:extLst>
          </p:nvPr>
        </p:nvGraphicFramePr>
        <p:xfrm>
          <a:off x="683568" y="2204864"/>
          <a:ext cx="8064896" cy="394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2419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5041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анализ результатов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(профильный уровень)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19433177"/>
              </p:ext>
            </p:extLst>
          </p:nvPr>
        </p:nvGraphicFramePr>
        <p:xfrm>
          <a:off x="413385" y="1363494"/>
          <a:ext cx="8716619" cy="44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39752" y="1310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выполнения задания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Пермском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5761" y="5808000"/>
                <a:ext cx="9086394" cy="1039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% </a:t>
                </a:r>
                <a:r>
                  <a:rPr lang="x-none"/>
                  <a:t>Вычисляется по формуле </a:t>
                </a:r>
                <a14:m>
                  <m:oMath xmlns:m="http://schemas.openxmlformats.org/officeDocument/2006/math">
                    <m:r>
                      <a:rPr lang="x-none" i="1">
                        <a:latin typeface="Cambria Math"/>
                      </a:rPr>
                      <m:t>𝑝</m:t>
                    </m:r>
                    <m:r>
                      <a:rPr lang="x-none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x-none" i="1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x-none" i="1">
                            <a:latin typeface="Cambria Math"/>
                          </a:rPr>
                          <m:t>𝑛𝑚</m:t>
                        </m:r>
                      </m:den>
                    </m:f>
                    <m:r>
                      <a:rPr lang="x-none" i="1">
                        <a:latin typeface="Cambria Math"/>
                      </a:rPr>
                      <m:t>∙100%</m:t>
                    </m:r>
                  </m:oMath>
                </a14:m>
                <a:r>
                  <a:rPr lang="x-none"/>
                  <a:t>, где </a:t>
                </a:r>
                <a:r>
                  <a:rPr lang="en-US" dirty="0"/>
                  <a:t>N</a:t>
                </a:r>
                <a:r>
                  <a:rPr lang="x-none"/>
                  <a:t> – сумма первичных баллов, полученных всеми участниками группы за выполнение задания, </a:t>
                </a:r>
                <a:r>
                  <a:rPr lang="en-US" dirty="0"/>
                  <a:t>n</a:t>
                </a:r>
                <a:r>
                  <a:rPr lang="x-none"/>
                  <a:t> – количество участников в группе, </a:t>
                </a:r>
                <a:r>
                  <a:rPr lang="en-US" dirty="0"/>
                  <a:t>m</a:t>
                </a:r>
                <a:r>
                  <a:rPr lang="x-none"/>
                  <a:t> – максимальный первичный балл за задание.</a:t>
                </a:r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1" y="5808000"/>
                <a:ext cx="9086394" cy="1039644"/>
              </a:xfrm>
              <a:prstGeom prst="rect">
                <a:avLst/>
              </a:prstGeom>
              <a:blipFill rotWithShape="1">
                <a:blip r:embed="rId5"/>
                <a:stretch>
                  <a:fillRect l="-537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21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204867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213" y="188640"/>
            <a:ext cx="1367942" cy="12113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40946" y="174115"/>
            <a:ext cx="81872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математики	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	в контексте реализации обновленных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ООО,   ФГОС   СОО   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556792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-3314" y="1628800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874644" y="1774620"/>
            <a:ext cx="3394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8" t="38643" r="26811" b="10205"/>
          <a:stretch/>
        </p:blipFill>
        <p:spPr bwMode="auto">
          <a:xfrm>
            <a:off x="1403648" y="2420887"/>
            <a:ext cx="6674706" cy="402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500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5041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анализ результатов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(профильный уровень)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28280906"/>
              </p:ext>
            </p:extLst>
          </p:nvPr>
        </p:nvGraphicFramePr>
        <p:xfrm>
          <a:off x="467544" y="1412776"/>
          <a:ext cx="792088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4588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1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27991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266762" y="44631"/>
            <a:ext cx="5041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анализ результатов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(профильный уровень)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41984197"/>
              </p:ext>
            </p:extLst>
          </p:nvPr>
        </p:nvGraphicFramePr>
        <p:xfrm>
          <a:off x="601622" y="2057400"/>
          <a:ext cx="8074834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93911" y="1279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распределения тестовых баллов участников ЕГЭ по предмету в 2023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94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2276872"/>
            <a:ext cx="7290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Ссылка на запись </a:t>
            </a:r>
            <a:r>
              <a:rPr lang="ru-RU" dirty="0" err="1" smtClean="0"/>
              <a:t>вебинара</a:t>
            </a:r>
            <a:r>
              <a:rPr lang="ru-RU" dirty="0" smtClean="0"/>
              <a:t>:</a:t>
            </a:r>
          </a:p>
          <a:p>
            <a:r>
              <a:rPr lang="en-US" dirty="0"/>
              <a:t>https://events.webinar.ru/37879253/1668441274/record-new/1625406570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2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204867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213" y="188640"/>
            <a:ext cx="1367942" cy="12113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40946" y="174115"/>
            <a:ext cx="81872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математики	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	в контексте реализации обновленных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ООО,   ФГОС   СОО   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556792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-3314" y="1628800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874644" y="1774620"/>
            <a:ext cx="3394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4" t="46434" r="26484" b="12361"/>
          <a:stretch/>
        </p:blipFill>
        <p:spPr bwMode="auto">
          <a:xfrm>
            <a:off x="616114" y="2829749"/>
            <a:ext cx="7696215" cy="36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2237" y="24208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оценки </a:t>
            </a:r>
          </a:p>
        </p:txBody>
      </p:sp>
    </p:spTree>
    <p:extLst>
      <p:ext uri="{BB962C8B-B14F-4D97-AF65-F5344CB8AC3E}">
        <p14:creationId xmlns:p14="http://schemas.microsoft.com/office/powerpoint/2010/main" val="32991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204867"/>
            <a:ext cx="1151723" cy="1283839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213" y="188640"/>
            <a:ext cx="1367942" cy="12113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40946" y="174115"/>
            <a:ext cx="81872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математики	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	в контексте реализации обновленных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ООО,   ФГОС   СОО   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ФООП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1556792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-3314" y="1628800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874644" y="1774620"/>
            <a:ext cx="3320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  <a:endParaRPr lang="ru-RU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8" t="45067" r="26406" b="8195"/>
          <a:stretch/>
        </p:blipFill>
        <p:spPr bwMode="auto">
          <a:xfrm>
            <a:off x="1204259" y="2564904"/>
            <a:ext cx="676757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38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0"/>
            <a:ext cx="1017847" cy="1134606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761" y="1137176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085616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7891" y="182167"/>
            <a:ext cx="8867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(Пермский край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1681" y="2389530"/>
            <a:ext cx="7128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грамотность. «Письмо Деду Морозу»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грамотность. «Скворечник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грамотность. «Крупногабаритный товар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грамотность. «Продажи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i="1" dirty="0" smtClean="0"/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12776"/>
            <a:ext cx="2623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Банк заданий (</a:t>
            </a:r>
            <a:r>
              <a:rPr lang="en-US" dirty="0">
                <a:hlinkClick r:id="rId4"/>
              </a:rPr>
              <a:t>instrao.ru)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59709"/>
            <a:ext cx="37877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93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0"/>
            <a:ext cx="1017847" cy="1134606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761" y="1137176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085616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08925" y="183130"/>
            <a:ext cx="8867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(Пермский край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751310"/>
              </p:ext>
            </p:extLst>
          </p:nvPr>
        </p:nvGraphicFramePr>
        <p:xfrm>
          <a:off x="598986" y="1396610"/>
          <a:ext cx="8211547" cy="5282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3035"/>
                <a:gridCol w="1152128"/>
                <a:gridCol w="1008112"/>
                <a:gridCol w="926732"/>
                <a:gridCol w="760770"/>
                <a:gridCol w="760770"/>
              </a:tblGrid>
              <a:tr h="16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  <a:endParaRPr lang="ru-RU" sz="1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Недостаточный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8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8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Повышенный</a:t>
                      </a:r>
                      <a:endParaRPr lang="ru-RU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8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Пермь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г.Пермь</a:t>
                      </a: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г.Пермь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1800" b="1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Пермь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Пермь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Пермь</a:t>
                      </a: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Пермь</a:t>
                      </a: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Пермь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5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ЧАЙКОВСКИЙ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1800" b="1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1800" b="1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г.Оса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Пермь</a:t>
                      </a:r>
                      <a:endParaRPr lang="ru-RU" sz="1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Нытва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с. Елово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31" marR="597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03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Страна</a:t>
                      </a:r>
                      <a:endParaRPr lang="ru-RU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ru-RU" sz="1800" b="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1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1800" b="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6672" y="107750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Распределение учащихся по уровням математической грамотности.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35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0"/>
            <a:ext cx="1017847" cy="1134606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706" y="-99392"/>
            <a:ext cx="1367942" cy="1211376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761" y="1137176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085616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7891" y="182167"/>
            <a:ext cx="8867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(Пермский край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0038" y="1168377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грамотность. «Письмо Деду Морозу»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097598"/>
              </p:ext>
            </p:extLst>
          </p:nvPr>
        </p:nvGraphicFramePr>
        <p:xfrm>
          <a:off x="534684" y="1583725"/>
          <a:ext cx="8141771" cy="43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264"/>
                <a:gridCol w="1308394"/>
                <a:gridCol w="1308394"/>
                <a:gridCol w="2009649"/>
                <a:gridCol w="944458"/>
                <a:gridCol w="871806"/>
                <a:gridCol w="8718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задания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Содержательная область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Компетентностная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оценки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 за задание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(Регион)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(Страна)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масштаб, вычислять процентные отношения, переводить единицы измерения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1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Применять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Вычислять проценты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Неопределенность и данные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Рассуждать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Выполнять приближенные вычисления, оценку и сравнение чисел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1400" b="1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1400" b="1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Неопределенность и данные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Находить медиану набора числовых данных по диаграмме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21%</a:t>
                      </a:r>
                      <a:endParaRPr lang="ru-RU" sz="14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14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95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hernicyna-NA\Desktop\САЙТ ЦЕНТР\лого боль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1" y="-3920"/>
            <a:ext cx="746757" cy="832418"/>
          </a:xfrm>
          <a:prstGeom prst="rect">
            <a:avLst/>
          </a:prstGeom>
          <a:noFill/>
        </p:spPr>
      </p:pic>
      <p:pic>
        <p:nvPicPr>
          <p:cNvPr id="8" name="Picture 2" descr="C:\Users\Chernicyna-NA\Desktop\САЙТ ЦЕНТР\подвал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389" y="-99392"/>
            <a:ext cx="1026766" cy="909249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760" y="942247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980728"/>
            <a:ext cx="911215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47891" y="182167"/>
            <a:ext cx="8867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(Пермский край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4828" y="963342"/>
            <a:ext cx="7128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грамотность. «Скворечник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29401"/>
              </p:ext>
            </p:extLst>
          </p:nvPr>
        </p:nvGraphicFramePr>
        <p:xfrm>
          <a:off x="147891" y="1348062"/>
          <a:ext cx="8679880" cy="534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905"/>
                <a:gridCol w="1024909"/>
                <a:gridCol w="1224136"/>
                <a:gridCol w="2874199"/>
                <a:gridCol w="1006879"/>
                <a:gridCol w="929426"/>
                <a:gridCol w="929426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задания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Содержательная область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Компетентностная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оценки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Балл за задание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(Регион)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 выполнения </a:t>
                      </a:r>
                      <a:b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(Страна)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Пространство и форма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Читать чертежи, создавать на их основе необходимые мысленные образы, выполнять действия, преобразования, сравнение величин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37%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Пространство и форма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Читать чертежи, сопоставлять различные изображения, распознавать и анализировать форму геометрических фигур, длины отдельных элементов, частей фигуры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34%</a:t>
                      </a:r>
                      <a:endParaRPr lang="ru-RU" sz="1400" b="1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Пространство и форма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Интерпретировать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Мысленно строить пространственную фигуру из плоских элементов, оценивать размеры пространственной фигуры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39%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Неопределенность и данные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Рассуждать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Преобразовывать величины (время), выполнять действия с величинами (вычислять даты событий)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53%</a:t>
                      </a:r>
                      <a:endParaRPr lang="ru-RU" sz="1400" b="1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859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1900</Words>
  <Application>Microsoft Office PowerPoint</Application>
  <PresentationFormat>Экран (4:3)</PresentationFormat>
  <Paragraphs>667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Новикова</dc:creator>
  <cp:lastModifiedBy>Елена Новикова</cp:lastModifiedBy>
  <cp:revision>29</cp:revision>
  <dcterms:created xsi:type="dcterms:W3CDTF">2023-08-22T08:23:59Z</dcterms:created>
  <dcterms:modified xsi:type="dcterms:W3CDTF">2023-09-04T06:46:36Z</dcterms:modified>
</cp:coreProperties>
</file>