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6" r:id="rId4"/>
    <p:sldId id="267" r:id="rId5"/>
    <p:sldId id="261" r:id="rId6"/>
    <p:sldId id="265" r:id="rId7"/>
    <p:sldId id="268" r:id="rId8"/>
    <p:sldId id="259" r:id="rId9"/>
    <p:sldId id="263" r:id="rId10"/>
    <p:sldId id="264" r:id="rId11"/>
    <p:sldId id="257" r:id="rId12"/>
    <p:sldId id="25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1EC14-06B4-4DE1-A43E-26E3AE231B85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E636DEE-0FA5-4373-B09A-A2D199AB9005}">
      <dgm:prSet phldrT="[Текст]" custT="1"/>
      <dgm:spPr/>
      <dgm:t>
        <a:bodyPr/>
        <a:lstStyle/>
        <a:p>
          <a:r>
            <a:rPr lang="ru-RU" sz="1400" smtClean="0"/>
            <a:t>Поставлено оборудование 153 детям-инвалидам</a:t>
          </a:r>
          <a:endParaRPr lang="ru-RU" sz="1400" dirty="0"/>
        </a:p>
      </dgm:t>
    </dgm:pt>
    <dgm:pt modelId="{F7C3BF53-6AA4-4DB4-B49D-5EF6997B2099}" type="parTrans" cxnId="{907EFFB5-B06B-4E5B-BBFD-8AC315D64DB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B1D8955-598B-4430-99C8-1F13101CD47D}" type="sibTrans" cxnId="{907EFFB5-B06B-4E5B-BBFD-8AC315D64DB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ED5D8B9-717F-4E56-B99B-A669DDB6D343}">
      <dgm:prSet phldrT="[Текст]" custT="1"/>
      <dgm:spPr/>
      <dgm:t>
        <a:bodyPr/>
        <a:lstStyle/>
        <a:p>
          <a:r>
            <a:rPr lang="ru-RU" sz="1400" smtClean="0"/>
            <a:t>Обучено 153 родителя</a:t>
          </a:r>
          <a:endParaRPr lang="ru-RU" sz="1400" dirty="0"/>
        </a:p>
      </dgm:t>
    </dgm:pt>
    <dgm:pt modelId="{24010297-E3F7-49A2-AF7A-C2F5E82CC62B}" type="parTrans" cxnId="{CB523B0D-A569-4C1B-AE06-844F9AEA1EC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30229F7-0FC1-4339-95A4-11FCB0646703}" type="sibTrans" cxnId="{CB523B0D-A569-4C1B-AE06-844F9AEA1EC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7D7F0EA-B2E8-4480-8483-2F7C59454CF9}">
      <dgm:prSet phldrT="[Текст]" custT="1"/>
      <dgm:spPr/>
      <dgm:t>
        <a:bodyPr/>
        <a:lstStyle/>
        <a:p>
          <a:r>
            <a:rPr lang="ru-RU" sz="1400" smtClean="0"/>
            <a:t>Обучено 306 педагогов</a:t>
          </a:r>
          <a:endParaRPr lang="ru-RU" sz="1400" dirty="0"/>
        </a:p>
      </dgm:t>
    </dgm:pt>
    <dgm:pt modelId="{61985028-A538-4CA4-94D1-EB9F6C29CC71}" type="parTrans" cxnId="{60C88311-D9F7-49F2-B92A-DCE1CE7B6CE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882DBCD-C517-47C5-B77F-49AA302A82C8}" type="sibTrans" cxnId="{60C88311-D9F7-49F2-B92A-DCE1CE7B6CE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1FC4FA1-DA62-4820-9616-8E5C3F44CE52}" type="pres">
      <dgm:prSet presAssocID="{3761EC14-06B4-4DE1-A43E-26E3AE231B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C2CB23-C33A-4D4A-A628-1CD11BA4EE4B}" type="pres">
      <dgm:prSet presAssocID="{6E636DEE-0FA5-4373-B09A-A2D199AB9005}" presName="parentLin" presStyleCnt="0"/>
      <dgm:spPr/>
    </dgm:pt>
    <dgm:pt modelId="{AA6DD67C-5A72-41EE-AB4E-30E4EBAC92AA}" type="pres">
      <dgm:prSet presAssocID="{6E636DEE-0FA5-4373-B09A-A2D199AB900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3F4CC42-F6FF-41A8-857A-325099848E89}" type="pres">
      <dgm:prSet presAssocID="{6E636DEE-0FA5-4373-B09A-A2D199AB900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36A4E-690A-41E2-8AEF-26F5B96AF2A3}" type="pres">
      <dgm:prSet presAssocID="{6E636DEE-0FA5-4373-B09A-A2D199AB9005}" presName="negativeSpace" presStyleCnt="0"/>
      <dgm:spPr/>
    </dgm:pt>
    <dgm:pt modelId="{D4BD617C-283D-4975-96CD-3548FDC40AA1}" type="pres">
      <dgm:prSet presAssocID="{6E636DEE-0FA5-4373-B09A-A2D199AB9005}" presName="childText" presStyleLbl="conFgAcc1" presStyleIdx="0" presStyleCnt="3">
        <dgm:presLayoutVars>
          <dgm:bulletEnabled val="1"/>
        </dgm:presLayoutVars>
      </dgm:prSet>
      <dgm:spPr/>
    </dgm:pt>
    <dgm:pt modelId="{F02030C5-BFAB-4A2E-9650-4BFF862A7A4E}" type="pres">
      <dgm:prSet presAssocID="{8B1D8955-598B-4430-99C8-1F13101CD47D}" presName="spaceBetweenRectangles" presStyleCnt="0"/>
      <dgm:spPr/>
    </dgm:pt>
    <dgm:pt modelId="{1ACD990F-09A5-4E9D-BA16-391B09AC1D85}" type="pres">
      <dgm:prSet presAssocID="{9ED5D8B9-717F-4E56-B99B-A669DDB6D343}" presName="parentLin" presStyleCnt="0"/>
      <dgm:spPr/>
    </dgm:pt>
    <dgm:pt modelId="{A00922D2-11C2-4A4E-BAD5-CE66F1F29D0C}" type="pres">
      <dgm:prSet presAssocID="{9ED5D8B9-717F-4E56-B99B-A669DDB6D34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A2605F4-A713-46A3-B7E5-0BF0C642DF35}" type="pres">
      <dgm:prSet presAssocID="{9ED5D8B9-717F-4E56-B99B-A669DDB6D34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3F9FF-3FC1-41E2-9DB6-116270179FC9}" type="pres">
      <dgm:prSet presAssocID="{9ED5D8B9-717F-4E56-B99B-A669DDB6D343}" presName="negativeSpace" presStyleCnt="0"/>
      <dgm:spPr/>
    </dgm:pt>
    <dgm:pt modelId="{0B54A047-93D0-4FE3-ADA8-74A248DA390F}" type="pres">
      <dgm:prSet presAssocID="{9ED5D8B9-717F-4E56-B99B-A669DDB6D343}" presName="childText" presStyleLbl="conFgAcc1" presStyleIdx="1" presStyleCnt="3">
        <dgm:presLayoutVars>
          <dgm:bulletEnabled val="1"/>
        </dgm:presLayoutVars>
      </dgm:prSet>
      <dgm:spPr/>
    </dgm:pt>
    <dgm:pt modelId="{00F2EF5F-3F88-4592-9542-B8CAE751AF9C}" type="pres">
      <dgm:prSet presAssocID="{030229F7-0FC1-4339-95A4-11FCB0646703}" presName="spaceBetweenRectangles" presStyleCnt="0"/>
      <dgm:spPr/>
    </dgm:pt>
    <dgm:pt modelId="{19A891BE-437C-4643-9A3E-CADBDC13A9C3}" type="pres">
      <dgm:prSet presAssocID="{67D7F0EA-B2E8-4480-8483-2F7C59454CF9}" presName="parentLin" presStyleCnt="0"/>
      <dgm:spPr/>
    </dgm:pt>
    <dgm:pt modelId="{BC8BE805-B716-4266-A348-77D8241ED83D}" type="pres">
      <dgm:prSet presAssocID="{67D7F0EA-B2E8-4480-8483-2F7C59454CF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DAD3267-7B70-451B-BB0B-9BB9EF833723}" type="pres">
      <dgm:prSet presAssocID="{67D7F0EA-B2E8-4480-8483-2F7C59454CF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7E6A0-9DEC-4212-B93C-2DD2B05C0683}" type="pres">
      <dgm:prSet presAssocID="{67D7F0EA-B2E8-4480-8483-2F7C59454CF9}" presName="negativeSpace" presStyleCnt="0"/>
      <dgm:spPr/>
    </dgm:pt>
    <dgm:pt modelId="{48C9D2CD-F314-4168-AF26-5F5BABCFAC37}" type="pres">
      <dgm:prSet presAssocID="{67D7F0EA-B2E8-4480-8483-2F7C59454CF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0C88311-D9F7-49F2-B92A-DCE1CE7B6CE6}" srcId="{3761EC14-06B4-4DE1-A43E-26E3AE231B85}" destId="{67D7F0EA-B2E8-4480-8483-2F7C59454CF9}" srcOrd="2" destOrd="0" parTransId="{61985028-A538-4CA4-94D1-EB9F6C29CC71}" sibTransId="{4882DBCD-C517-47C5-B77F-49AA302A82C8}"/>
    <dgm:cxn modelId="{615BE799-A3C8-40AA-80B0-D3D0FB728D79}" type="presOf" srcId="{6E636DEE-0FA5-4373-B09A-A2D199AB9005}" destId="{AA6DD67C-5A72-41EE-AB4E-30E4EBAC92AA}" srcOrd="0" destOrd="0" presId="urn:microsoft.com/office/officeart/2005/8/layout/list1"/>
    <dgm:cxn modelId="{907EFFB5-B06B-4E5B-BBFD-8AC315D64DB5}" srcId="{3761EC14-06B4-4DE1-A43E-26E3AE231B85}" destId="{6E636DEE-0FA5-4373-B09A-A2D199AB9005}" srcOrd="0" destOrd="0" parTransId="{F7C3BF53-6AA4-4DB4-B49D-5EF6997B2099}" sibTransId="{8B1D8955-598B-4430-99C8-1F13101CD47D}"/>
    <dgm:cxn modelId="{97965007-5EDB-409A-8CF7-1DAF9D4E0231}" type="presOf" srcId="{9ED5D8B9-717F-4E56-B99B-A669DDB6D343}" destId="{A00922D2-11C2-4A4E-BAD5-CE66F1F29D0C}" srcOrd="0" destOrd="0" presId="urn:microsoft.com/office/officeart/2005/8/layout/list1"/>
    <dgm:cxn modelId="{E6E7EB18-2B4E-4DB6-B33E-75717DC5C1C2}" type="presOf" srcId="{6E636DEE-0FA5-4373-B09A-A2D199AB9005}" destId="{E3F4CC42-F6FF-41A8-857A-325099848E89}" srcOrd="1" destOrd="0" presId="urn:microsoft.com/office/officeart/2005/8/layout/list1"/>
    <dgm:cxn modelId="{CB523B0D-A569-4C1B-AE06-844F9AEA1ECF}" srcId="{3761EC14-06B4-4DE1-A43E-26E3AE231B85}" destId="{9ED5D8B9-717F-4E56-B99B-A669DDB6D343}" srcOrd="1" destOrd="0" parTransId="{24010297-E3F7-49A2-AF7A-C2F5E82CC62B}" sibTransId="{030229F7-0FC1-4339-95A4-11FCB0646703}"/>
    <dgm:cxn modelId="{8B1DA46B-A27D-4838-A56A-923C62796CE8}" type="presOf" srcId="{67D7F0EA-B2E8-4480-8483-2F7C59454CF9}" destId="{BC8BE805-B716-4266-A348-77D8241ED83D}" srcOrd="0" destOrd="0" presId="urn:microsoft.com/office/officeart/2005/8/layout/list1"/>
    <dgm:cxn modelId="{61F85679-2884-4A36-B917-3A84DF6DA45F}" type="presOf" srcId="{9ED5D8B9-717F-4E56-B99B-A669DDB6D343}" destId="{AA2605F4-A713-46A3-B7E5-0BF0C642DF35}" srcOrd="1" destOrd="0" presId="urn:microsoft.com/office/officeart/2005/8/layout/list1"/>
    <dgm:cxn modelId="{0B9D8412-ADB3-4D10-8EDE-0C7675E7C54A}" type="presOf" srcId="{3761EC14-06B4-4DE1-A43E-26E3AE231B85}" destId="{C1FC4FA1-DA62-4820-9616-8E5C3F44CE52}" srcOrd="0" destOrd="0" presId="urn:microsoft.com/office/officeart/2005/8/layout/list1"/>
    <dgm:cxn modelId="{51818285-F3D4-4422-9942-3C243EDB43F0}" type="presOf" srcId="{67D7F0EA-B2E8-4480-8483-2F7C59454CF9}" destId="{4DAD3267-7B70-451B-BB0B-9BB9EF833723}" srcOrd="1" destOrd="0" presId="urn:microsoft.com/office/officeart/2005/8/layout/list1"/>
    <dgm:cxn modelId="{C2AE6F5E-11CA-45A7-A26A-E2A44549DEF3}" type="presParOf" srcId="{C1FC4FA1-DA62-4820-9616-8E5C3F44CE52}" destId="{E1C2CB23-C33A-4D4A-A628-1CD11BA4EE4B}" srcOrd="0" destOrd="0" presId="urn:microsoft.com/office/officeart/2005/8/layout/list1"/>
    <dgm:cxn modelId="{9DC21C64-91A4-4245-9634-A20848117C1A}" type="presParOf" srcId="{E1C2CB23-C33A-4D4A-A628-1CD11BA4EE4B}" destId="{AA6DD67C-5A72-41EE-AB4E-30E4EBAC92AA}" srcOrd="0" destOrd="0" presId="urn:microsoft.com/office/officeart/2005/8/layout/list1"/>
    <dgm:cxn modelId="{37154959-AA44-4737-9426-A10D25DED07C}" type="presParOf" srcId="{E1C2CB23-C33A-4D4A-A628-1CD11BA4EE4B}" destId="{E3F4CC42-F6FF-41A8-857A-325099848E89}" srcOrd="1" destOrd="0" presId="urn:microsoft.com/office/officeart/2005/8/layout/list1"/>
    <dgm:cxn modelId="{1127CD77-A9A9-48B1-87BC-FA5FFF4B527E}" type="presParOf" srcId="{C1FC4FA1-DA62-4820-9616-8E5C3F44CE52}" destId="{31D36A4E-690A-41E2-8AEF-26F5B96AF2A3}" srcOrd="1" destOrd="0" presId="urn:microsoft.com/office/officeart/2005/8/layout/list1"/>
    <dgm:cxn modelId="{44673FB7-7706-448C-B3B3-A753660220B6}" type="presParOf" srcId="{C1FC4FA1-DA62-4820-9616-8E5C3F44CE52}" destId="{D4BD617C-283D-4975-96CD-3548FDC40AA1}" srcOrd="2" destOrd="0" presId="urn:microsoft.com/office/officeart/2005/8/layout/list1"/>
    <dgm:cxn modelId="{A726917D-E46D-4B61-AF6C-F2B08E1D013F}" type="presParOf" srcId="{C1FC4FA1-DA62-4820-9616-8E5C3F44CE52}" destId="{F02030C5-BFAB-4A2E-9650-4BFF862A7A4E}" srcOrd="3" destOrd="0" presId="urn:microsoft.com/office/officeart/2005/8/layout/list1"/>
    <dgm:cxn modelId="{DDAE60B0-8F23-405B-8590-76B732A32623}" type="presParOf" srcId="{C1FC4FA1-DA62-4820-9616-8E5C3F44CE52}" destId="{1ACD990F-09A5-4E9D-BA16-391B09AC1D85}" srcOrd="4" destOrd="0" presId="urn:microsoft.com/office/officeart/2005/8/layout/list1"/>
    <dgm:cxn modelId="{057DC6B1-42CF-44F4-87C1-90AC76C85290}" type="presParOf" srcId="{1ACD990F-09A5-4E9D-BA16-391B09AC1D85}" destId="{A00922D2-11C2-4A4E-BAD5-CE66F1F29D0C}" srcOrd="0" destOrd="0" presId="urn:microsoft.com/office/officeart/2005/8/layout/list1"/>
    <dgm:cxn modelId="{3BAD2A69-339D-42B9-8B6F-B8D2F91D0738}" type="presParOf" srcId="{1ACD990F-09A5-4E9D-BA16-391B09AC1D85}" destId="{AA2605F4-A713-46A3-B7E5-0BF0C642DF35}" srcOrd="1" destOrd="0" presId="urn:microsoft.com/office/officeart/2005/8/layout/list1"/>
    <dgm:cxn modelId="{B84F329C-F964-49EC-9235-9CDF8E1C973F}" type="presParOf" srcId="{C1FC4FA1-DA62-4820-9616-8E5C3F44CE52}" destId="{4033F9FF-3FC1-41E2-9DB6-116270179FC9}" srcOrd="5" destOrd="0" presId="urn:microsoft.com/office/officeart/2005/8/layout/list1"/>
    <dgm:cxn modelId="{5FDEBAD7-BB20-4A8F-A1CB-90B2EB019F5B}" type="presParOf" srcId="{C1FC4FA1-DA62-4820-9616-8E5C3F44CE52}" destId="{0B54A047-93D0-4FE3-ADA8-74A248DA390F}" srcOrd="6" destOrd="0" presId="urn:microsoft.com/office/officeart/2005/8/layout/list1"/>
    <dgm:cxn modelId="{C7A0826B-003D-4709-9C93-39B34178CA41}" type="presParOf" srcId="{C1FC4FA1-DA62-4820-9616-8E5C3F44CE52}" destId="{00F2EF5F-3F88-4592-9542-B8CAE751AF9C}" srcOrd="7" destOrd="0" presId="urn:microsoft.com/office/officeart/2005/8/layout/list1"/>
    <dgm:cxn modelId="{C8F6B42F-A0F7-4C78-9D46-156D580839CC}" type="presParOf" srcId="{C1FC4FA1-DA62-4820-9616-8E5C3F44CE52}" destId="{19A891BE-437C-4643-9A3E-CADBDC13A9C3}" srcOrd="8" destOrd="0" presId="urn:microsoft.com/office/officeart/2005/8/layout/list1"/>
    <dgm:cxn modelId="{E838B1AF-C9BF-4D25-BD05-826FFECE3C22}" type="presParOf" srcId="{19A891BE-437C-4643-9A3E-CADBDC13A9C3}" destId="{BC8BE805-B716-4266-A348-77D8241ED83D}" srcOrd="0" destOrd="0" presId="urn:microsoft.com/office/officeart/2005/8/layout/list1"/>
    <dgm:cxn modelId="{CC296C79-5515-4559-B8D7-B18A680A736D}" type="presParOf" srcId="{19A891BE-437C-4643-9A3E-CADBDC13A9C3}" destId="{4DAD3267-7B70-451B-BB0B-9BB9EF833723}" srcOrd="1" destOrd="0" presId="urn:microsoft.com/office/officeart/2005/8/layout/list1"/>
    <dgm:cxn modelId="{B971A8FC-48E6-4898-8992-30C34B0FE777}" type="presParOf" srcId="{C1FC4FA1-DA62-4820-9616-8E5C3F44CE52}" destId="{8A07E6A0-9DEC-4212-B93C-2DD2B05C0683}" srcOrd="9" destOrd="0" presId="urn:microsoft.com/office/officeart/2005/8/layout/list1"/>
    <dgm:cxn modelId="{6D57622D-F7FC-442D-BBC3-4FBCEEC1EA5E}" type="presParOf" srcId="{C1FC4FA1-DA62-4820-9616-8E5C3F44CE52}" destId="{48C9D2CD-F314-4168-AF26-5F5BABCFAC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D617C-283D-4975-96CD-3548FDC40AA1}">
      <dsp:nvSpPr>
        <dsp:cNvPr id="0" name=""/>
        <dsp:cNvSpPr/>
      </dsp:nvSpPr>
      <dsp:spPr>
        <a:xfrm>
          <a:off x="0" y="292268"/>
          <a:ext cx="4114800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4CC42-F6FF-41A8-857A-325099848E89}">
      <dsp:nvSpPr>
        <dsp:cNvPr id="0" name=""/>
        <dsp:cNvSpPr/>
      </dsp:nvSpPr>
      <dsp:spPr>
        <a:xfrm>
          <a:off x="205740" y="41348"/>
          <a:ext cx="288036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1" tIns="0" rIns="10887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Поставлено оборудование 153 детям-инвалидам</a:t>
          </a:r>
          <a:endParaRPr lang="ru-RU" sz="1400" kern="1200" dirty="0"/>
        </a:p>
      </dsp:txBody>
      <dsp:txXfrm>
        <a:off x="230238" y="65846"/>
        <a:ext cx="2831364" cy="452844"/>
      </dsp:txXfrm>
    </dsp:sp>
    <dsp:sp modelId="{0B54A047-93D0-4FE3-ADA8-74A248DA390F}">
      <dsp:nvSpPr>
        <dsp:cNvPr id="0" name=""/>
        <dsp:cNvSpPr/>
      </dsp:nvSpPr>
      <dsp:spPr>
        <a:xfrm>
          <a:off x="0" y="1063388"/>
          <a:ext cx="4114800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605F4-A713-46A3-B7E5-0BF0C642DF35}">
      <dsp:nvSpPr>
        <dsp:cNvPr id="0" name=""/>
        <dsp:cNvSpPr/>
      </dsp:nvSpPr>
      <dsp:spPr>
        <a:xfrm>
          <a:off x="205740" y="812468"/>
          <a:ext cx="288036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1" tIns="0" rIns="10887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Обучено 153 родителя</a:t>
          </a:r>
          <a:endParaRPr lang="ru-RU" sz="1400" kern="1200" dirty="0"/>
        </a:p>
      </dsp:txBody>
      <dsp:txXfrm>
        <a:off x="230238" y="836966"/>
        <a:ext cx="2831364" cy="452844"/>
      </dsp:txXfrm>
    </dsp:sp>
    <dsp:sp modelId="{48C9D2CD-F314-4168-AF26-5F5BABCFAC37}">
      <dsp:nvSpPr>
        <dsp:cNvPr id="0" name=""/>
        <dsp:cNvSpPr/>
      </dsp:nvSpPr>
      <dsp:spPr>
        <a:xfrm>
          <a:off x="0" y="1834508"/>
          <a:ext cx="4114800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D3267-7B70-451B-BB0B-9BB9EF833723}">
      <dsp:nvSpPr>
        <dsp:cNvPr id="0" name=""/>
        <dsp:cNvSpPr/>
      </dsp:nvSpPr>
      <dsp:spPr>
        <a:xfrm>
          <a:off x="205740" y="1583587"/>
          <a:ext cx="288036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1" tIns="0" rIns="10887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Обучено 306 педагогов</a:t>
          </a:r>
          <a:endParaRPr lang="ru-RU" sz="1400" kern="1200" dirty="0"/>
        </a:p>
      </dsp:txBody>
      <dsp:txXfrm>
        <a:off x="230238" y="1608085"/>
        <a:ext cx="283136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31ACF-2F78-4A66-9D01-FCD14B9926B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BF00B-C501-4C77-96BF-A445352F5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5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BF00B-C501-4C77-96BF-A445352F51E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6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vsavenkova@minobr.permkrai.ru" TargetMode="External"/><Relationship Id="rId2" Type="http://schemas.openxmlformats.org/officeDocument/2006/relationships/hyperlink" Target="mailto:igkatkova@minobr.permkrai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Актуальные вопросы образования детей с ОВЗ, детей-инвалидов в Пермском крае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941168"/>
            <a:ext cx="8201000" cy="1248544"/>
          </a:xfrm>
        </p:spPr>
        <p:txBody>
          <a:bodyPr>
            <a:noAutofit/>
          </a:bodyPr>
          <a:lstStyle/>
          <a:p>
            <a:r>
              <a:rPr lang="ru-RU" sz="1800" dirty="0" smtClean="0"/>
              <a:t>Каткова Ирина Геннадьевна, заведующий сектором по работе с детьми с ограниченными возможностями здоровья отдела общего образования управления общего, дополнительного образования и воспитания Министерства образования и науки </a:t>
            </a:r>
            <a:r>
              <a:rPr lang="ru-RU" sz="1800" dirty="0"/>
              <a:t>П</a:t>
            </a:r>
            <a:r>
              <a:rPr lang="ru-RU" sz="1800" dirty="0" smtClean="0"/>
              <a:t>ермского края</a:t>
            </a:r>
            <a:endParaRPr lang="ru-RU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115212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2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464496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0419"/>
            <a:ext cx="4104456" cy="52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57192"/>
            <a:ext cx="4608512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8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Онлайн консультации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для родителей и специалистов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96944" cy="500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Лучшие практики по дистанционному обучению лиц с ОВЗ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9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Контактная </a:t>
            </a:r>
            <a:r>
              <a:rPr lang="ru-RU" dirty="0">
                <a:solidFill>
                  <a:srgbClr val="FF0000"/>
                </a:solidFill>
              </a:rPr>
              <a:t>информация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Каткова Ирина Геннадьевна, </a:t>
            </a:r>
            <a:r>
              <a:rPr lang="ru-RU" sz="2000" dirty="0"/>
              <a:t>заведующий сектором по работе с детьми с ограниченными возможностями здоровья отдела общего образования управления общего, дополнительного образования и воспитания Министерства образования и науки Пермского </a:t>
            </a:r>
            <a:r>
              <a:rPr lang="ru-RU" sz="2000" dirty="0" smtClean="0"/>
              <a:t>края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err="1" smtClean="0"/>
              <a:t>Эл.почта</a:t>
            </a:r>
            <a:r>
              <a:rPr lang="ru-RU" sz="2000" dirty="0" smtClean="0"/>
              <a:t>: </a:t>
            </a:r>
            <a:r>
              <a:rPr lang="en-US" sz="2000" dirty="0" smtClean="0">
                <a:hlinkClick r:id="rId2"/>
              </a:rPr>
              <a:t>igkatkova@minobr.permkrai.ru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 err="1" smtClean="0"/>
              <a:t>Раб.тел</a:t>
            </a:r>
            <a:r>
              <a:rPr lang="ru-RU" sz="2000" dirty="0" smtClean="0"/>
              <a:t>.: 2(342) 217 79 06</a:t>
            </a:r>
          </a:p>
          <a:p>
            <a:pPr marL="0" indent="0">
              <a:buNone/>
            </a:pPr>
            <a:r>
              <a:rPr lang="ru-RU" sz="2000" dirty="0" smtClean="0"/>
              <a:t>Личный: 89028037592 (</a:t>
            </a:r>
            <a:r>
              <a:rPr lang="ru-RU" sz="2000" dirty="0" err="1" smtClean="0"/>
              <a:t>вайбер</a:t>
            </a:r>
            <a:r>
              <a:rPr lang="ru-RU" sz="2000" dirty="0" smtClean="0"/>
              <a:t>, ват сап???)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Савенкова Ольга Валентиновна, </a:t>
            </a:r>
            <a:r>
              <a:rPr lang="ru-RU" sz="2000" dirty="0"/>
              <a:t>специалист-эксперт </a:t>
            </a:r>
            <a:r>
              <a:rPr lang="ru-RU" sz="2000" dirty="0" smtClean="0"/>
              <a:t>сектора </a:t>
            </a:r>
            <a:r>
              <a:rPr lang="ru-RU" sz="2000" dirty="0"/>
              <a:t>по работе с детьми с ограниченными возможностями здоровья отдела общего образования управления общего, дополнительного образования и воспитания Министерства образования и науки Пермского </a:t>
            </a:r>
            <a:r>
              <a:rPr lang="ru-RU" sz="2000" dirty="0" smtClean="0"/>
              <a:t>края</a:t>
            </a:r>
          </a:p>
          <a:p>
            <a:pPr marL="0" indent="0">
              <a:buNone/>
            </a:pPr>
            <a:r>
              <a:rPr lang="ru-RU" sz="2000" dirty="0" err="1" smtClean="0"/>
              <a:t>Эл.почта</a:t>
            </a:r>
            <a:r>
              <a:rPr lang="ru-RU" sz="2000" dirty="0" smtClean="0"/>
              <a:t>: </a:t>
            </a:r>
            <a:r>
              <a:rPr lang="en-US" sz="2000" dirty="0" smtClean="0">
                <a:hlinkClick r:id="rId3"/>
              </a:rPr>
              <a:t>ovsavenkova@minobr.permkrai.ru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 err="1"/>
              <a:t>Раб.тел</a:t>
            </a:r>
            <a:r>
              <a:rPr lang="ru-RU" sz="2000" dirty="0"/>
              <a:t>.: 2(342) 217 79 06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574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Дистанционное обучение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детей-инвалидов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972295"/>
              </p:ext>
            </p:extLst>
          </p:nvPr>
        </p:nvGraphicFramePr>
        <p:xfrm>
          <a:off x="467544" y="1556792"/>
          <a:ext cx="41148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2080" y="177281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Центр дистанционного обучения </a:t>
            </a:r>
            <a:r>
              <a:rPr lang="ru-RU" dirty="0" smtClean="0"/>
              <a:t>– ГКБОУ «Общеобразовательная школа-интернат Пермского края»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Положение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План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Регламент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340748"/>
            <a:ext cx="352839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Более 22 </a:t>
            </a:r>
            <a:r>
              <a:rPr lang="ru-RU" sz="2000" dirty="0" err="1" smtClean="0">
                <a:solidFill>
                  <a:srgbClr val="FF0000"/>
                </a:solidFill>
              </a:rPr>
              <a:t>млн.руб</a:t>
            </a:r>
            <a:r>
              <a:rPr lang="ru-RU" sz="2000" dirty="0" smtClean="0">
                <a:solidFill>
                  <a:srgbClr val="FF0000"/>
                </a:solidFill>
              </a:rPr>
              <a:t>. – 2020г.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4221088"/>
            <a:ext cx="3456384" cy="20405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Будет закуплено 42 комплекта оборудования для ДО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детей-инвалидов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/>
              <a:t>д</a:t>
            </a:r>
            <a:r>
              <a:rPr lang="ru-RU" dirty="0" smtClean="0"/>
              <a:t>ля педагогов – 21к.</a:t>
            </a:r>
          </a:p>
          <a:p>
            <a:endParaRPr lang="ru-RU" dirty="0" smtClean="0"/>
          </a:p>
          <a:p>
            <a:r>
              <a:rPr lang="ru-RU" dirty="0"/>
              <a:t>д</a:t>
            </a:r>
            <a:r>
              <a:rPr lang="ru-RU" dirty="0" smtClean="0"/>
              <a:t>ля детей – 21к.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876256" y="422108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995936" y="3527142"/>
            <a:ext cx="1584176" cy="981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660232" y="342900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67544" y="5661248"/>
            <a:ext cx="4464496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/>
              <a:t>Пуско-наладочные работы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dirty="0" smtClean="0"/>
              <a:t>- Обеспечение доступа к сети «Интернет»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932040" y="594928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5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3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1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Национальный проект «Современная школа»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(Обновление МТБ школ, работающих исключительно по АП»)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40769"/>
            <a:ext cx="856895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16530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Дополнение реестра участников!!!!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Обследование обучающихся на ПМПК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5919" y="2684688"/>
            <a:ext cx="3384376" cy="1032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Онлайн-формат:</a:t>
            </a:r>
          </a:p>
          <a:p>
            <a:pPr algn="ctr"/>
            <a:endParaRPr lang="ru-RU" sz="1100" b="1" dirty="0" smtClean="0"/>
          </a:p>
          <a:p>
            <a:pPr algn="ctr"/>
            <a:r>
              <a:rPr lang="ru-RU" dirty="0" err="1" smtClean="0"/>
              <a:t>Вайбер</a:t>
            </a:r>
            <a:r>
              <a:rPr lang="ru-RU" dirty="0" smtClean="0"/>
              <a:t>, Ват сап, </a:t>
            </a:r>
            <a:r>
              <a:rPr lang="ru-RU" dirty="0" err="1" smtClean="0"/>
              <a:t>скайп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т.д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1607844"/>
            <a:ext cx="2664296" cy="2232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Выпускники перед поступлением в СПО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проходят обследование на ПМПК с целью подтверждения статуса ОВЗ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3384376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Заявка, подача документов (фото, сканы)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861048"/>
            <a:ext cx="3361127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Специально подготовленный диагностический инструментарий в форме карточек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157192"/>
            <a:ext cx="3384376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Выдача заключения ПМПК – фото, скан-копия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2329274" y="3346514"/>
            <a:ext cx="4557459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Обычный режим работы – оригиналы документов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4077072"/>
            <a:ext cx="2664296" cy="1944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Медицинское обследование </a:t>
            </a:r>
            <a:r>
              <a:rPr lang="ru-RU" dirty="0" smtClean="0"/>
              <a:t>(1 год).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Если нет </a:t>
            </a:r>
            <a:r>
              <a:rPr lang="ru-RU" dirty="0" err="1" smtClean="0"/>
              <a:t>мед.обследования</a:t>
            </a:r>
            <a:r>
              <a:rPr lang="ru-RU" dirty="0" smtClean="0"/>
              <a:t>, то ребенок обследуется, но заключения не выдается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9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Государственная итоговая аттестация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46010"/>
            <a:ext cx="3600400" cy="9308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</a:t>
            </a:r>
            <a:r>
              <a:rPr lang="ru-RU" sz="1600" dirty="0" smtClean="0"/>
              <a:t>дача </a:t>
            </a:r>
            <a:r>
              <a:rPr lang="ru-RU" sz="1600" dirty="0"/>
              <a:t>экзаменов в 9 классах планируется организовать </a:t>
            </a:r>
            <a:r>
              <a:rPr lang="ru-RU" sz="1600" dirty="0">
                <a:solidFill>
                  <a:srgbClr val="FF0000"/>
                </a:solidFill>
              </a:rPr>
              <a:t>на базе школ, в которых обучались участники </a:t>
            </a:r>
            <a:r>
              <a:rPr lang="ru-RU" sz="1600" dirty="0" smtClean="0">
                <a:solidFill>
                  <a:srgbClr val="FF0000"/>
                </a:solidFill>
              </a:rPr>
              <a:t>ГИА-9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5" y="1340768"/>
            <a:ext cx="4104456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Основной период основного государственного экзамена (ОГЭ) и государственного выпускного экзамена (ГВЭ) для выпускников 9 классов в 2020 году пройдут </a:t>
            </a:r>
            <a:r>
              <a:rPr lang="ru-RU" sz="1200" dirty="0">
                <a:solidFill>
                  <a:srgbClr val="FF0000"/>
                </a:solidFill>
              </a:rPr>
              <a:t>в сроки с 8 июня по 31 июля по двум обязательным предметам – русскому языку и математике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420888"/>
            <a:ext cx="792088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ОГЭ по предметам по выбору в 2020 году </a:t>
            </a:r>
            <a:r>
              <a:rPr lang="ru-RU" dirty="0">
                <a:solidFill>
                  <a:srgbClr val="FF0000"/>
                </a:solidFill>
              </a:rPr>
              <a:t>проводиться не будет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068960"/>
            <a:ext cx="798413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Регионам дается право </a:t>
            </a:r>
            <a:r>
              <a:rPr lang="ru-RU" sz="1600" dirty="0">
                <a:solidFill>
                  <a:srgbClr val="FF0000"/>
                </a:solidFill>
              </a:rPr>
              <a:t>установления минимальной границы итоговой аттестации в 9-х классах в зависимости от результатов, которые покажут школьники.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253" y="3861048"/>
            <a:ext cx="7984135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Участники </a:t>
            </a:r>
            <a:r>
              <a:rPr lang="ru-RU" sz="1400" dirty="0">
                <a:solidFill>
                  <a:srgbClr val="FF0000"/>
                </a:solidFill>
              </a:rPr>
              <a:t>экзаменов, не прошедшие ОГЭ и ГВЭ или получившие неудовлетворительные результаты по одному или обоим обязательным предметам </a:t>
            </a:r>
            <a:r>
              <a:rPr lang="ru-RU" sz="1400" dirty="0"/>
              <a:t>в резервные сроки, смогут пересдать их в дополнительный период в сентябре. 4 сентября в дополнительный период планируется провести экзамен по русскому языку, 7 сентября – по математике. Резервные дни для проведения экзаменов в дополнительный период: 14 сентября – русский язык, 15 сентября – математика, 18 сентября – русский язык и математика.</a:t>
            </a:r>
          </a:p>
          <a:p>
            <a:pPr algn="ctr"/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445224"/>
            <a:ext cx="7920880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Школам предусмотреть следующие варианты: распределение обучающихся по графику, сдача экзаменов в дистанционном режиме (</a:t>
            </a:r>
            <a:r>
              <a:rPr lang="ru-RU" dirty="0" err="1" smtClean="0"/>
              <a:t>гугл</a:t>
            </a:r>
            <a:r>
              <a:rPr lang="ru-RU" dirty="0" smtClean="0"/>
              <a:t>-формы, защита </a:t>
            </a:r>
            <a:r>
              <a:rPr lang="ru-RU" dirty="0" err="1" smtClean="0"/>
              <a:t>проета</a:t>
            </a:r>
            <a:r>
              <a:rPr lang="ru-RU" smtClean="0"/>
              <a:t>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Сайт дистанционного образования </a:t>
            </a:r>
            <a:r>
              <a:rPr lang="ru-RU" sz="3200" b="1" dirty="0" err="1" smtClean="0">
                <a:solidFill>
                  <a:srgbClr val="FF0000"/>
                </a:solidFill>
              </a:rPr>
              <a:t>Прикамья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424936" cy="492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6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Один день дистанционного обучения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867894" cy="551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199359" cy="522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2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487</Words>
  <Application>Microsoft Office PowerPoint</Application>
  <PresentationFormat>Экран (4:3)</PresentationFormat>
  <Paragraphs>76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Актуальные вопросы образования детей с ОВЗ, детей-инвалидов в Пермском крае</vt:lpstr>
      <vt:lpstr>Дистанционное обучение  детей-инвалидов</vt:lpstr>
      <vt:lpstr>Презентация PowerPoint</vt:lpstr>
      <vt:lpstr>Презентация PowerPoint</vt:lpstr>
      <vt:lpstr>Национальный проект «Современная школа»  (Обновление МТБ школ, работающих исключительно по АП»)</vt:lpstr>
      <vt:lpstr>Обследование обучающихся на ПМПК</vt:lpstr>
      <vt:lpstr>Государственная итоговая аттестация</vt:lpstr>
      <vt:lpstr>Сайт дистанционного образования Прикамья</vt:lpstr>
      <vt:lpstr>Один день дистанционного обучения</vt:lpstr>
      <vt:lpstr>Презентация PowerPoint</vt:lpstr>
      <vt:lpstr>Онлайн консультации  для родителей и специалистов</vt:lpstr>
      <vt:lpstr>Лучшие практики по дистанционному обучению лиц с ОВЗ</vt:lpstr>
      <vt:lpstr> Контактная информация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Image&amp;Matros ®</cp:lastModifiedBy>
  <cp:revision>11</cp:revision>
  <dcterms:created xsi:type="dcterms:W3CDTF">2020-04-30T03:18:05Z</dcterms:created>
  <dcterms:modified xsi:type="dcterms:W3CDTF">2020-04-30T05:34:01Z</dcterms:modified>
</cp:coreProperties>
</file>