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0" r:id="rId2"/>
    <p:sldId id="301" r:id="rId3"/>
    <p:sldId id="316" r:id="rId4"/>
    <p:sldId id="315" r:id="rId5"/>
    <p:sldId id="302" r:id="rId6"/>
    <p:sldId id="317" r:id="rId7"/>
    <p:sldId id="323" r:id="rId8"/>
    <p:sldId id="322" r:id="rId9"/>
    <p:sldId id="321" r:id="rId10"/>
    <p:sldId id="325" r:id="rId11"/>
    <p:sldId id="326" r:id="rId12"/>
    <p:sldId id="307" r:id="rId13"/>
    <p:sldId id="318" r:id="rId14"/>
    <p:sldId id="319" r:id="rId15"/>
    <p:sldId id="324" r:id="rId16"/>
    <p:sldId id="327" r:id="rId17"/>
    <p:sldId id="329" r:id="rId18"/>
    <p:sldId id="328" r:id="rId19"/>
    <p:sldId id="330" r:id="rId20"/>
    <p:sldId id="331" r:id="rId21"/>
    <p:sldId id="332" r:id="rId22"/>
    <p:sldId id="335" r:id="rId23"/>
    <p:sldId id="256" r:id="rId24"/>
    <p:sldId id="258" r:id="rId25"/>
    <p:sldId id="274" r:id="rId26"/>
    <p:sldId id="271" r:id="rId27"/>
    <p:sldId id="294" r:id="rId28"/>
    <p:sldId id="275" r:id="rId29"/>
    <p:sldId id="282" r:id="rId30"/>
    <p:sldId id="292" r:id="rId31"/>
    <p:sldId id="283" r:id="rId32"/>
    <p:sldId id="285" r:id="rId33"/>
    <p:sldId id="286" r:id="rId34"/>
    <p:sldId id="266" r:id="rId35"/>
    <p:sldId id="289" r:id="rId36"/>
    <p:sldId id="284" r:id="rId37"/>
    <p:sldId id="287" r:id="rId38"/>
    <p:sldId id="264" r:id="rId39"/>
    <p:sldId id="288" r:id="rId40"/>
    <p:sldId id="261" r:id="rId41"/>
    <p:sldId id="263" r:id="rId42"/>
    <p:sldId id="267" r:id="rId43"/>
    <p:sldId id="260" r:id="rId44"/>
    <p:sldId id="291" r:id="rId45"/>
    <p:sldId id="336" r:id="rId46"/>
    <p:sldId id="290" r:id="rId47"/>
    <p:sldId id="277" r:id="rId48"/>
    <p:sldId id="278" r:id="rId49"/>
    <p:sldId id="279" r:id="rId50"/>
    <p:sldId id="280" r:id="rId51"/>
    <p:sldId id="296" r:id="rId52"/>
    <p:sldId id="314" r:id="rId53"/>
    <p:sldId id="337" r:id="rId54"/>
  </p:sldIdLst>
  <p:sldSz cx="9144000" cy="6858000" type="screen4x3"/>
  <p:notesSz cx="6858000" cy="9144000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1A1"/>
    <a:srgbClr val="3333FF"/>
    <a:srgbClr val="CC00CC"/>
    <a:srgbClr val="612A8A"/>
    <a:srgbClr val="D60093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246" autoAdjust="0"/>
  </p:normalViewPr>
  <p:slideViewPr>
    <p:cSldViewPr snapToGrid="0">
      <p:cViewPr varScale="1">
        <p:scale>
          <a:sx n="106" d="100"/>
          <a:sy n="106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47B35-9F4B-4ADF-A41B-A4BA7722960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DFAC-AE6D-45ED-B70B-EB43A3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4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DFAC-AE6D-45ED-B70B-EB43A38C6A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2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0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2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9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6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1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3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8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0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485-83DD-49A0-8247-24254F181240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2621-B090-4752-BE64-646D15FCA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camp.ru/camps/universitet-mechtyi-3668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872" y="638021"/>
            <a:ext cx="4875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Поговорим о…</a:t>
            </a:r>
            <a:endParaRPr lang="ru-RU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3689" y="6124422"/>
            <a:ext cx="2416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Клинова М.Н.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846" y="6124421"/>
            <a:ext cx="1871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25.09.2019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07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062" y="1854998"/>
            <a:ext cx="842210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0"/>
                <a:solidFill>
                  <a:srgbClr val="002060"/>
                </a:solidFill>
                <a:effectLst/>
              </a:rPr>
              <a:t>Домохозяйка Петрова задает вопрос: «</a:t>
            </a:r>
            <a:r>
              <a:rPr lang="ru-RU" sz="3200" b="1" dirty="0">
                <a:ln w="0"/>
                <a:solidFill>
                  <a:srgbClr val="002060"/>
                </a:solidFill>
              </a:rPr>
              <a:t>Наша семья переехала </a:t>
            </a:r>
            <a:r>
              <a:rPr lang="ru-RU" sz="3200" b="1" dirty="0" smtClean="0">
                <a:ln w="0"/>
                <a:solidFill>
                  <a:srgbClr val="002060"/>
                </a:solidFill>
              </a:rPr>
              <a:t>из-за работы супруга в </a:t>
            </a:r>
            <a:r>
              <a:rPr lang="ru-RU" sz="3200" b="1" dirty="0">
                <a:ln w="0"/>
                <a:solidFill>
                  <a:srgbClr val="002060"/>
                </a:solidFill>
              </a:rPr>
              <a:t>Пермь из </a:t>
            </a:r>
            <a:r>
              <a:rPr lang="ru-RU" sz="3200" b="1" dirty="0" smtClean="0">
                <a:ln w="0"/>
                <a:solidFill>
                  <a:srgbClr val="002060"/>
                </a:solidFill>
              </a:rPr>
              <a:t>Владивостока. </a:t>
            </a:r>
            <a:r>
              <a:rPr lang="ru-RU" sz="3200" b="1" cap="none" spc="0" dirty="0" smtClean="0">
                <a:ln w="0"/>
                <a:solidFill>
                  <a:srgbClr val="002060"/>
                </a:solidFill>
                <a:effectLst/>
              </a:rPr>
              <a:t>Еще на прежнем месте проживания я привыкла стирать носки мужа вручную хозяйственным мылом, а теперь заметила, что его расход при стирке стал значительно больше. Подскажите, с чем это может быть связано?» </a:t>
            </a:r>
            <a:endParaRPr lang="ru-RU" sz="3200" b="1" cap="none" spc="0" dirty="0">
              <a:ln w="0"/>
              <a:solidFill>
                <a:srgbClr val="00206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 rot="20514007">
            <a:off x="5231932" y="701285"/>
            <a:ext cx="30024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Задания практического характера обычно интересны школьникам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8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41" y="1041667"/>
            <a:ext cx="8768615" cy="484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83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1" y="204738"/>
            <a:ext cx="8621471" cy="65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gazilla.kh.ua/wp-content/uploads/2016/02/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15" y="2907676"/>
            <a:ext cx="3626768" cy="362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195605"/>
            <a:ext cx="8088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Сегодня на уроке мы познакомимся с таким веществом:</a:t>
            </a:r>
            <a:endParaRPr lang="ru-RU" sz="5400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4" name="Picture 4" descr="http://ohothozkbr.ru/wp-content/uploads/2015/03/26545-640x4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583" y="2907676"/>
            <a:ext cx="3521224" cy="362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1807" y="2319263"/>
            <a:ext cx="101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160">
                  <a:solidFill>
                    <a:srgbClr val="612A8A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,,,</a:t>
            </a:r>
            <a:endParaRPr lang="ru-RU" sz="5400" b="1" dirty="0">
              <a:ln w="10160">
                <a:solidFill>
                  <a:srgbClr val="612A8A"/>
                </a:solidFill>
                <a:prstDash val="solid"/>
              </a:ln>
              <a:solidFill>
                <a:srgbClr val="D6009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514007">
            <a:off x="5358681" y="2488540"/>
            <a:ext cx="30024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Т.н. «яркое пятно» в виде ребуса тоже часть мотивации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9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CC00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550" y="240187"/>
            <a:ext cx="4204988" cy="315492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95" y="3449428"/>
            <a:ext cx="4337117" cy="314452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642" y="3449428"/>
            <a:ext cx="4367793" cy="315244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 rot="20514007">
            <a:off x="215073" y="1402149"/>
            <a:ext cx="21140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Такие задания всегда были интересны учащимся!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4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01" y="562597"/>
            <a:ext cx="8631599" cy="551094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 rot="20514007">
            <a:off x="5384592" y="5169220"/>
            <a:ext cx="343650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Задания в группах: не всегда легки для школьников, но учат и предметному содержанию, и коммуникации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6" y="513432"/>
            <a:ext cx="8603480" cy="582762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7452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03" y="599760"/>
            <a:ext cx="8513572" cy="562954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6096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25" y="501744"/>
            <a:ext cx="8649103" cy="587706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9481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tervic.ru/vic/images/admin/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24" y="2965467"/>
            <a:ext cx="6049909" cy="348059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524" y="289911"/>
            <a:ext cx="8420391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МОТИВАЦИЯ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- система </a:t>
            </a:r>
            <a:r>
              <a:rPr lang="ru-RU" sz="2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психологически разнородных факторов,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определяющих поведение </a:t>
            </a:r>
            <a:r>
              <a:rPr lang="ru-RU" sz="2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и деятельность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человека.</a:t>
            </a:r>
          </a:p>
          <a:p>
            <a:pPr algn="just"/>
            <a:endParaRPr lang="ru-RU" sz="2400" b="1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УЧЕБНАЯ МОТИВАЦИЯ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-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2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который запускает, направляет и поддерживает усилия, направленные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выполнение учебной </a:t>
            </a:r>
            <a:r>
              <a:rPr lang="ru-RU" sz="2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endParaRPr lang="ru-RU" sz="24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6672404" y="2965467"/>
            <a:ext cx="2118511" cy="3480596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Иногда в шутку (впрочем, быть может, и всерьез) об учебной мотивации говорят, что одно из ее существенных свойств – быстрое исчезновение…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75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4" y="527997"/>
            <a:ext cx="8694411" cy="588519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8949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18" y="3055369"/>
            <a:ext cx="84716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Спящему коту мышь в рот не забежит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Есть терпенье, будет и уменье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За много не берись, а в одном отличись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Какие труды, такие и плоды</a:t>
            </a:r>
          </a:p>
          <a:p>
            <a:pPr marL="571500" indent="-5715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Глаза боятся, а руки делают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8919" y="345888"/>
            <a:ext cx="68813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Как ты сегодня работал на уроке? Проведи </a:t>
            </a:r>
            <a:r>
              <a:rPr lang="ru-RU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аналогию </a:t>
            </a:r>
            <a:r>
              <a:rPr lang="ru-RU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с одной из русских пословиц:</a:t>
            </a:r>
            <a:endParaRPr lang="ru-RU" sz="440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026" name="Picture 2" descr="https://i.pinimg.com/736x/eb/98/b7/eb98b79a2f96f3f6af9de476b9de1034--petite-maxi-dresses-hak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61" y="452993"/>
            <a:ext cx="1674058" cy="16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61" y="2015251"/>
            <a:ext cx="168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РЕФЛЕКСИЯ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14007">
            <a:off x="6588712" y="5499732"/>
            <a:ext cx="21140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Необычные формы рефлексии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6524" y="995363"/>
            <a:ext cx="4629150" cy="4873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9209" y="1770614"/>
            <a:ext cx="3364643" cy="33231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этом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учебном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предмете для достижения уровня ПОНИМАНИЯ нужно некоторые вещи просто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ЗАПОМНИТЬ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А если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ну никак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не запоминается?!?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011" y="794688"/>
            <a:ext cx="1879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ХИМИЯ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06467" y="1453415"/>
            <a:ext cx="355470" cy="26950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893795" y="5083676"/>
            <a:ext cx="355470" cy="26950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207" y="5300221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МНЕМОНИКА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25" y="123824"/>
            <a:ext cx="8007350" cy="538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400" y="5689600"/>
            <a:ext cx="9093200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Как однажды Жак-звонарь головой свалил фонарь.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3333FF"/>
                </a:solidFill>
              </a:rPr>
              <a:t>Каждый оформитель желает знать, где скачать фотошоп.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707" y="341854"/>
            <a:ext cx="8445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Мнемоника, мнемотехника –  </a:t>
            </a:r>
            <a:r>
              <a:rPr lang="ru-RU" sz="3600" b="1" dirty="0">
                <a:solidFill>
                  <a:srgbClr val="002060"/>
                </a:solidFill>
              </a:rPr>
              <a:t>совокупность специальных приемов и способов, облегчающих запоминание нужной информации и увеличивающих объем памяти путем образования </a:t>
            </a:r>
            <a:r>
              <a:rPr lang="ru-RU" sz="3600" b="1" dirty="0" smtClean="0">
                <a:solidFill>
                  <a:srgbClr val="002060"/>
                </a:solidFill>
              </a:rPr>
              <a:t>искусственных ассоциаций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658" y="3829616"/>
            <a:ext cx="5051597" cy="28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8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520475" y="2165614"/>
            <a:ext cx="1980697" cy="1980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8425" y="119117"/>
            <a:ext cx="3271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Самый </a:t>
            </a:r>
            <a:r>
              <a:rPr lang="ru-RU" b="1" dirty="0">
                <a:solidFill>
                  <a:srgbClr val="C00000"/>
                </a:solidFill>
              </a:rPr>
              <a:t>главный недостаток мнемотехники заключается в том, что она так сказать, бессмысленна, она мало прибегает к логическим приемам, а довольствуется только лишь механической памятью, между тем как логическим запоминанием цель достигается значительно лучше.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	Г.И. Челпанов, русский философ, логик, психолог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4" y="3535990"/>
            <a:ext cx="3250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 должны пересмотреть вопрос о роли мнемотехники. В большинстве случаев ее роль явно недооценивается. Необходимо найти адекватное применение этому несомненно могучему педагогическому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средству.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А.Н. Леонтьев, советский философ, психолог, педагог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49" y="119117"/>
            <a:ext cx="3125459" cy="2955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425" y="3984233"/>
            <a:ext cx="3230439" cy="2651957"/>
          </a:xfrm>
          <a:prstGeom prst="rect">
            <a:avLst/>
          </a:prstGeom>
        </p:spPr>
      </p:pic>
      <p:sp>
        <p:nvSpPr>
          <p:cNvPr id="10" name="Стрелка углом вверх 9"/>
          <p:cNvSpPr/>
          <p:nvPr/>
        </p:nvSpPr>
        <p:spPr>
          <a:xfrm rot="5400000" flipH="1">
            <a:off x="4672780" y="1337222"/>
            <a:ext cx="805758" cy="851026"/>
          </a:xfrm>
          <a:prstGeom prst="bentUpArrow">
            <a:avLst>
              <a:gd name="adj1" fmla="val 42978"/>
              <a:gd name="adj2" fmla="val 35112"/>
              <a:gd name="adj3" fmla="val 272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rot="16200000" flipH="1">
            <a:off x="3543108" y="4138759"/>
            <a:ext cx="805758" cy="851026"/>
          </a:xfrm>
          <a:prstGeom prst="bentUpArrow">
            <a:avLst>
              <a:gd name="adj1" fmla="val 38483"/>
              <a:gd name="adj2" fmla="val 35674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0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68300" y="228600"/>
            <a:ext cx="8432800" cy="1028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приемы педагогической мнемотехники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300" y="1435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Образование смысловых фраз из начальных букв запоминаемой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75200" y="1435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Рифмизация (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перевод информации в стихи,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песенки и т.п., связанные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определенным ритмом или рифмой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8300" y="3213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Запоминание длинных терминов или иностранных слов с помощью созвучных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5200" y="3213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Нахождение ярких необычных ассоциаций (картинки, фразы), которые соединяются с запоминаемой информацией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300" y="4991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Метод Цицерона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(метод римской комнаты) на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пространственное воображение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75200" y="4991100"/>
            <a:ext cx="4025900" cy="1638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Метод Айвазовского – тренировка фотографической зрительной памяти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2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2" y="1627439"/>
            <a:ext cx="118110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30" y="2999039"/>
            <a:ext cx="1123950" cy="1409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271" y="3425214"/>
            <a:ext cx="1074352" cy="141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052" y="4050512"/>
            <a:ext cx="1343025" cy="1352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507" y="3587052"/>
            <a:ext cx="1009650" cy="1343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601" y="3345662"/>
            <a:ext cx="1123950" cy="1409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004" y="1665996"/>
            <a:ext cx="1619250" cy="1409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623" y="1134846"/>
            <a:ext cx="2065929" cy="20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001" y="4109574"/>
            <a:ext cx="1197777" cy="1166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001" y="2328345"/>
            <a:ext cx="1401506" cy="132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94" y="2291702"/>
            <a:ext cx="1401506" cy="1320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9912" y="2490437"/>
            <a:ext cx="7644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тдать –      кислиться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545" y="576788"/>
            <a:ext cx="797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 электроны в ОВР: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94" y="4036963"/>
            <a:ext cx="1197777" cy="1166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0178" y="4073606"/>
            <a:ext cx="7606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зять – 	 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осстановиться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87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6219" y="987256"/>
            <a:ext cx="64656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рисоединяет </a:t>
            </a:r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(электроны), </a:t>
            </a:r>
            <a:endParaRPr lang="ru-RU" sz="3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осстанавливается</a:t>
            </a:r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ru-RU" sz="36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является </a:t>
            </a:r>
            <a:r>
              <a:rPr lang="ru-RU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О</a:t>
            </a:r>
            <a:r>
              <a:rPr lang="ru-RU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кислителем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87994"/>
            <a:ext cx="1820862" cy="1839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425700"/>
            <a:ext cx="1820862" cy="2008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693">
            <a:off x="308203" y="4722453"/>
            <a:ext cx="1890254" cy="19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69" y="78578"/>
            <a:ext cx="6847974" cy="66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0833" y="1347886"/>
            <a:ext cx="3272642" cy="501675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абушка</a:t>
            </a:r>
          </a:p>
          <a:p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юбит</a:t>
            </a:r>
          </a:p>
          <a:p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огда</a:t>
            </a:r>
          </a:p>
          <a:p>
            <a:endPara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отовит</a:t>
            </a:r>
          </a:p>
          <a:p>
            <a:endParaRPr lang="ru-RU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ама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71" y="1576615"/>
            <a:ext cx="3184299" cy="4559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924" y="253182"/>
            <a:ext cx="89659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Фракции перегонки нефти по порядку</a:t>
            </a:r>
            <a:endParaRPr lang="ru-RU" sz="44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833" y="2072792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бензин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0833" y="3154378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лигроин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0833" y="4186452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керосин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0833" y="5153988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газойль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0832" y="6231308"/>
            <a:ext cx="11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мазут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0792" y="2408532"/>
            <a:ext cx="4533208" cy="424731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ы 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 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рекрасные 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удущие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овара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292" y="147935"/>
            <a:ext cx="83686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Когда-то использовала для запоминания последовательности первых алканов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 обучающимися из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групп поваров-кондитеров…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504" y="2408532"/>
            <a:ext cx="3034608" cy="424731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етан 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тан 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ропан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утан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ентан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71596" y="2933323"/>
            <a:ext cx="1946495" cy="18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88333" y="3745117"/>
            <a:ext cx="2338812" cy="9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23996" y="4532190"/>
            <a:ext cx="1775988" cy="4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471596" y="5404919"/>
            <a:ext cx="1892174" cy="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30851" y="6201624"/>
            <a:ext cx="1841973" cy="19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7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m.1september.ru/2008/04/30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912" y="272107"/>
            <a:ext cx="5930900" cy="346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32312" y="5346442"/>
            <a:ext cx="676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Сливаем по АЛФАВИТУ: </a:t>
            </a:r>
          </a:p>
          <a:p>
            <a:pPr algn="ctr"/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В</a:t>
            </a:r>
            <a:r>
              <a:rPr lang="ru-RU" sz="36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ода</a:t>
            </a:r>
            <a:r>
              <a:rPr lang="ru-RU" sz="36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, </a:t>
            </a:r>
            <a:r>
              <a:rPr lang="ru-RU" sz="36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потом </a:t>
            </a:r>
            <a:r>
              <a:rPr lang="ru-RU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К</a:t>
            </a:r>
            <a:r>
              <a:rPr lang="ru-RU" sz="36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ислота</a:t>
            </a:r>
            <a:endParaRPr lang="ru-RU" sz="3600" b="1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12" y="3911342"/>
            <a:ext cx="737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Сначала вода, </a:t>
            </a:r>
            <a:r>
              <a:rPr lang="ru-RU" sz="32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затем </a:t>
            </a:r>
            <a:r>
              <a:rPr lang="ru-RU" sz="32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кислота, </a:t>
            </a:r>
            <a:endParaRPr lang="ru-RU" sz="3200" b="1" dirty="0" smtClean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иначе </a:t>
            </a:r>
            <a:r>
              <a:rPr lang="ru-RU" sz="32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случится большая </a:t>
            </a:r>
            <a:r>
              <a:rPr lang="ru-RU" sz="3200" b="1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беда!</a:t>
            </a:r>
            <a:endParaRPr lang="ru-RU" sz="3200" b="1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9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92" y="2108895"/>
            <a:ext cx="6525975" cy="4050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023547" y="554335"/>
            <a:ext cx="5274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Лимон – в чай!</a:t>
            </a:r>
            <a:endParaRPr lang="ru-RU" sz="5400" b="1" cap="none" spc="0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698" y="1360964"/>
            <a:ext cx="51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Кислоту – в воду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2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25" y="742286"/>
            <a:ext cx="80772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Постоянная Авогадро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6 </a:t>
            </a:r>
            <a:r>
              <a:rPr lang="ru-RU" sz="44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4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Авогадро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знают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дети: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шесть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десять в двадцать 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12A8A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третьей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612A8A"/>
              </a:solidFill>
              <a:effectLst>
                <a:outerShdw dist="38100" dir="2640000" algn="bl" rotWithShape="0">
                  <a:schemeClr val="accent1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417" y="193730"/>
            <a:ext cx="88164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Как запомнить различие экзо- и эндотермических реакций?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468" y="4403370"/>
            <a:ext cx="409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71372"/>
              </p:ext>
            </p:extLst>
          </p:nvPr>
        </p:nvGraphicFramePr>
        <p:xfrm>
          <a:off x="374467" y="1810748"/>
          <a:ext cx="8386356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3178"/>
                <a:gridCol w="4193178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cap="none" spc="0" dirty="0" smtClean="0">
                          <a:ln w="12700" cmpd="sng">
                            <a:solidFill>
                              <a:srgbClr val="C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/>
                        </a:rPr>
                        <a:t>РЕЗУЛЬТАТЫ ИЗ МОЕГО ОПЫТА: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accent4"/>
                          </a:solidFill>
                        </a:rPr>
                        <a:t>ХУЖЕ</a:t>
                      </a:r>
                      <a:endParaRPr lang="ru-RU" sz="28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accent4"/>
                          </a:solidFill>
                        </a:rPr>
                        <a:t>ЛУЧШЕ</a:t>
                      </a:r>
                      <a:endParaRPr lang="ru-RU" sz="28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Эндо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</a:rPr>
                        <a:t>скоп - прибор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3333FF"/>
                          </a:solidFill>
                        </a:rPr>
                        <a:t>для исследования полых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внутренних</a:t>
                      </a:r>
                      <a:r>
                        <a:rPr lang="ru-RU" sz="2000" b="1" dirty="0" smtClean="0">
                          <a:solidFill>
                            <a:srgbClr val="3333FF"/>
                          </a:solidFill>
                        </a:rPr>
                        <a:t> органов человека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0"/>
                          <a:solidFill>
                            <a:srgbClr val="3333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2000" b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экзо</a:t>
                      </a:r>
                      <a:r>
                        <a:rPr lang="ru-RU" sz="2000" b="1" cap="none" spc="0" dirty="0" smtClean="0">
                          <a:ln w="0"/>
                          <a:solidFill>
                            <a:srgbClr val="3333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тических странах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0"/>
                          <a:solidFill>
                            <a:srgbClr val="3333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как правило </a:t>
                      </a:r>
                      <a:r>
                        <a:rPr lang="ru-RU" sz="2000" b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тепло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Объект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423" y="3971110"/>
            <a:ext cx="1767076" cy="2646978"/>
          </a:xfrm>
          <a:prstGeom prst="rect">
            <a:avLst/>
          </a:prstGeom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373" y="3971109"/>
            <a:ext cx="1967701" cy="26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6611" y="4921031"/>
            <a:ext cx="57095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приглядись, решив присесть, </a:t>
            </a:r>
            <a:endParaRPr lang="ru-RU" sz="2600" b="1" dirty="0" smtClean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местам </a:t>
            </a:r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трамвайного вагона:</a:t>
            </a:r>
            <a:endParaRPr lang="ru-RU" sz="2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Когда ряды пустые есть, </a:t>
            </a:r>
            <a:endParaRPr lang="ru-RU" sz="26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Подсесть к кому-то нет </a:t>
            </a:r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резона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://gtrk-saratov.ru/images/cms/data/2016/March/1403/tramva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28" y="3163141"/>
            <a:ext cx="2351570" cy="16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270" y="3189328"/>
            <a:ext cx="6428595" cy="1627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3800" y="916372"/>
            <a:ext cx="6502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суммарное </a:t>
            </a:r>
            <a:r>
              <a:rPr lang="ru-RU" sz="2000" b="1" dirty="0"/>
              <a:t>значение спинового квантового числа электронов данного подслоя должно быть </a:t>
            </a:r>
            <a:r>
              <a:rPr lang="ru-RU" sz="2000" b="1" dirty="0" smtClean="0"/>
              <a:t>максимальным, т.е.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каждой из орбиталей подслоя заполняется сначала один электрон, а только после исчерпания незаполненных орбиталей на эту орбиталь добавляется второй электрон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8270" y="175838"/>
            <a:ext cx="3707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Правило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Хунда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104779"/>
            <a:ext cx="2143987" cy="1819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028" y="5074918"/>
            <a:ext cx="2911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Правило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трамвая (троллейбуса)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6" y="444499"/>
            <a:ext cx="7368319" cy="3416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60496" y="4124911"/>
            <a:ext cx="86487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Фенолфталеиновый в щелочах </a:t>
            </a:r>
            <a:r>
              <a:rPr lang="ru-RU" sz="40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00CC"/>
                </a:solidFill>
                <a:effectLst/>
              </a:rPr>
              <a:t>малиновый.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</a:rPr>
              <a:t>У фенолфталеина в щелочах 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</a:rPr>
              <a:t>не жизнь, а сплошная </a:t>
            </a:r>
            <a:r>
              <a:rPr lang="ru-RU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00CC"/>
                </a:solidFill>
              </a:rPr>
              <a:t>малина.</a:t>
            </a:r>
            <a:endParaRPr lang="ru-RU" sz="40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04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424" y="3974237"/>
            <a:ext cx="6569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Индикатор лакмус – 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красный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b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Кислоту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укажет ясно.</a:t>
            </a:r>
            <a:b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Индикатор лакмус – </a:t>
            </a:r>
            <a:r>
              <a:rPr lang="ru-RU" sz="2800" b="1" dirty="0">
                <a:solidFill>
                  <a:srgbClr val="3333CC"/>
                </a:solidFill>
                <a:ea typeface="Times New Roman" panose="02020603050405020304" pitchFamily="18" charset="0"/>
              </a:rPr>
              <a:t>синий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b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3333CC"/>
                </a:solidFill>
                <a:ea typeface="Times New Roman" panose="02020603050405020304" pitchFamily="18" charset="0"/>
              </a:rPr>
              <a:t>Щелочь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здесь – не будь разиней.</a:t>
            </a:r>
            <a:b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Когда ж </a:t>
            </a:r>
            <a:r>
              <a:rPr lang="ru-RU" sz="2800" b="1" dirty="0">
                <a:solidFill>
                  <a:srgbClr val="7131A1"/>
                </a:solidFill>
                <a:ea typeface="Times New Roman" panose="02020603050405020304" pitchFamily="18" charset="0"/>
              </a:rPr>
              <a:t>нейтральная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среда,</a:t>
            </a:r>
            <a:b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Он </a:t>
            </a:r>
            <a:r>
              <a:rPr lang="ru-RU" sz="2800" b="1" dirty="0">
                <a:solidFill>
                  <a:srgbClr val="7131A1"/>
                </a:solidFill>
                <a:ea typeface="Times New Roman" panose="02020603050405020304" pitchFamily="18" charset="0"/>
              </a:rPr>
              <a:t>фиолетовый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всегда. </a:t>
            </a:r>
            <a:endParaRPr lang="ru-RU" sz="28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475" y="246775"/>
            <a:ext cx="5149850" cy="3518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319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82" y="384780"/>
            <a:ext cx="6219136" cy="3505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36320" y="4740166"/>
            <a:ext cx="7332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щелочи я </a:t>
            </a:r>
            <a:r>
              <a:rPr lang="ru-RU" sz="28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желт</a:t>
            </a: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как в лихорадке, 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5050"/>
                </a:solidFill>
                <a:ea typeface="Calibri" panose="020F0502020204030204" pitchFamily="34" charset="0"/>
              </a:rPr>
              <a:t>Краснею</a:t>
            </a:r>
            <a:r>
              <a:rPr lang="ru-RU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  <a:t>от кислот, как от стыда.</a:t>
            </a:r>
            <a:b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  <a:t>я бросаюсь в воду без оглядки, </a:t>
            </a:r>
            <a:b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Здесь </a:t>
            </a: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  <a:t>я </a:t>
            </a:r>
            <a:r>
              <a:rPr lang="ru-RU" sz="2800" b="1" dirty="0">
                <a:solidFill>
                  <a:schemeClr val="accent2"/>
                </a:solidFill>
                <a:ea typeface="Calibri" panose="020F0502020204030204" pitchFamily="34" charset="0"/>
              </a:rPr>
              <a:t>оранжевый</a:t>
            </a: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</a:rPr>
              <a:t> практически всегда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0999" y="3791436"/>
            <a:ext cx="440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метилоранж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06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3267"/>
              </p:ext>
            </p:extLst>
          </p:nvPr>
        </p:nvGraphicFramePr>
        <p:xfrm>
          <a:off x="115503" y="17463"/>
          <a:ext cx="8912991" cy="68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164"/>
                <a:gridCol w="1796179"/>
                <a:gridCol w="1753052"/>
                <a:gridCol w="2038965"/>
                <a:gridCol w="1890631"/>
              </a:tblGrid>
              <a:tr h="1012440">
                <a:tc gridSpan="5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ФИО педагога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ОО, АТЕ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Смысловое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чтение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Дифференциация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Эксперимент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Михалева А.П.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СОШ № 3, Лысьва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Нелюбина Е.М.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Лицей № 1, Лысьва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Литвиненко Н.И.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СОШ № 3, Александровск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Арбузова О.В.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АП </a:t>
                      </a:r>
                      <a:r>
                        <a:rPr lang="ru-RU" sz="1400" b="0" dirty="0" smtClean="0"/>
                        <a:t>Сергинская СОШ, Кунгурский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Братчикова Т.С.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АП </a:t>
                      </a:r>
                      <a:r>
                        <a:rPr lang="ru-RU" sz="1400" b="0" dirty="0" smtClean="0"/>
                        <a:t>Екатерининская</a:t>
                      </a:r>
                      <a:r>
                        <a:rPr lang="ru-RU" sz="1400" b="0" baseline="0" dirty="0" smtClean="0"/>
                        <a:t> СОШ, Сивинский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Кузнецов А.Б.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АП </a:t>
                      </a:r>
                      <a:r>
                        <a:rPr lang="ru-RU" sz="1400" b="0" dirty="0" smtClean="0"/>
                        <a:t>Ординская СОШ, Ординский</a:t>
                      </a:r>
                      <a:r>
                        <a:rPr lang="ru-RU" sz="1400" b="0" baseline="0" dirty="0" smtClean="0"/>
                        <a:t>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Гордеева</a:t>
                      </a:r>
                      <a:r>
                        <a:rPr lang="ru-RU" sz="1400" b="0" baseline="0" dirty="0" smtClean="0"/>
                        <a:t> Ю.А.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 2 с УИОП, Лысьва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Перевалова С.В.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СОШ № 124, Пермь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Каменева</a:t>
                      </a:r>
                      <a:r>
                        <a:rPr lang="ru-RU" sz="1400" b="0" baseline="0" dirty="0" smtClean="0"/>
                        <a:t> Т.И.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</a:rPr>
                        <a:t>АП </a:t>
                      </a:r>
                      <a:r>
                        <a:rPr lang="ru-RU" sz="1400" b="0" dirty="0" smtClean="0"/>
                        <a:t>СОШ № 1, Оханск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Туманова В.Л.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Кишертская СОШ,</a:t>
                      </a:r>
                      <a:r>
                        <a:rPr lang="ru-RU" sz="1400" b="0" baseline="0" dirty="0" smtClean="0"/>
                        <a:t> Кишертский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Шишкина</a:t>
                      </a:r>
                      <a:r>
                        <a:rPr lang="ru-RU" sz="1400" b="0" baseline="0" dirty="0" smtClean="0"/>
                        <a:t> О.В.</a:t>
                      </a:r>
                      <a:endParaRPr lang="ru-RU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СОШ № 4, Чайковский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Ушакова</a:t>
                      </a:r>
                      <a:r>
                        <a:rPr lang="ru-RU" sz="1400" b="0" baseline="0" dirty="0" smtClean="0"/>
                        <a:t> О.В.</a:t>
                      </a:r>
                      <a:endParaRPr lang="ru-RU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Березовская СОШ № 2, Березовский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4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Надымова О.И.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0" dirty="0" smtClean="0"/>
                        <a:t>Суксунская СОШ № 1, Суксунский МР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416" y="240437"/>
            <a:ext cx="4635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Алюминий</a:t>
            </a:r>
            <a:r>
              <a:rPr lang="ru-RU" sz="2400" b="1" dirty="0">
                <a:solidFill>
                  <a:srgbClr val="0070C0"/>
                </a:solidFill>
              </a:rPr>
              <a:t>, феррум, хром – их валентность равна трем.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Натрий</a:t>
            </a:r>
            <a:r>
              <a:rPr lang="ru-RU" sz="2400" b="1" dirty="0">
                <a:solidFill>
                  <a:srgbClr val="0070C0"/>
                </a:solidFill>
              </a:rPr>
              <a:t>, калий, серебро – одновалентное добро.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Магний</a:t>
            </a:r>
            <a:r>
              <a:rPr lang="ru-RU" sz="2400" b="1" dirty="0">
                <a:solidFill>
                  <a:srgbClr val="0070C0"/>
                </a:solidFill>
              </a:rPr>
              <a:t>, кальций, цинк и барий - их валентность равна паре.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959" y="2918093"/>
            <a:ext cx="515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 красной соли кровяной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калий с тройкой за стеной.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Дальше феррум, шесть цианов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Все в порядке, без обманов.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4959" y="4878296"/>
            <a:ext cx="5067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Мы говорим спокойно: жир.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А, между прочим, он – эфир,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Он из кислот и глицерина.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Такая вот у нас картина...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1159" y="3151848"/>
            <a:ext cx="29129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</a:t>
            </a:r>
            <a:r>
              <a:rPr lang="en-US" sz="4800" b="1" cap="none" spc="0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[Fe(CN)</a:t>
            </a:r>
            <a:r>
              <a:rPr lang="en-US" sz="4800" b="1" cap="none" spc="0" baseline="-25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]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2" descr="D:\Рисунки, анимация\Химия\валентность элементов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6" t="1981" r="1180" b="1981"/>
          <a:stretch>
            <a:fillRect/>
          </a:stretch>
        </p:blipFill>
        <p:spPr bwMode="auto">
          <a:xfrm>
            <a:off x="5047916" y="240437"/>
            <a:ext cx="3778450" cy="255211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646" y="4205309"/>
            <a:ext cx="2144697" cy="25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0061" y="3587950"/>
            <a:ext cx="5118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Химик </a:t>
            </a:r>
            <a:r>
              <a:rPr lang="ru-RU" sz="3200" b="1" u="sng" dirty="0">
                <a:solidFill>
                  <a:srgbClr val="7030A0"/>
                </a:solidFill>
              </a:rPr>
              <a:t>правила обмена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Не забудет никогда: </a:t>
            </a:r>
            <a:br>
              <a:rPr lang="ru-RU" sz="3200" b="1" dirty="0"/>
            </a:br>
            <a:r>
              <a:rPr lang="ru-RU" sz="3200" b="1" dirty="0"/>
              <a:t>В результате </a:t>
            </a:r>
            <a:r>
              <a:rPr lang="ru-RU" sz="3200" b="1" dirty="0" smtClean="0"/>
              <a:t>непременно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Будет </a:t>
            </a:r>
            <a:r>
              <a:rPr lang="ru-RU" sz="3200" b="1" u="sng" dirty="0">
                <a:solidFill>
                  <a:srgbClr val="7030A0"/>
                </a:solidFill>
              </a:rPr>
              <a:t>газ</a:t>
            </a:r>
            <a:r>
              <a:rPr lang="ru-RU" sz="3200" b="1" dirty="0"/>
              <a:t> или </a:t>
            </a:r>
            <a:r>
              <a:rPr lang="ru-RU" sz="3200" b="1" u="sng" dirty="0">
                <a:solidFill>
                  <a:srgbClr val="7030A0"/>
                </a:solidFill>
              </a:rPr>
              <a:t>вода</a:t>
            </a:r>
            <a:r>
              <a:rPr lang="ru-RU" sz="3200" b="1" dirty="0"/>
              <a:t>, </a:t>
            </a:r>
            <a:br>
              <a:rPr lang="ru-RU" sz="3200" b="1" dirty="0"/>
            </a:br>
            <a:r>
              <a:rPr lang="ru-RU" sz="3200" b="1" dirty="0"/>
              <a:t>Выпадет </a:t>
            </a:r>
            <a:r>
              <a:rPr lang="ru-RU" sz="3200" b="1" u="sng" dirty="0">
                <a:solidFill>
                  <a:srgbClr val="7030A0"/>
                </a:solidFill>
              </a:rPr>
              <a:t>осадок</a:t>
            </a:r>
            <a:r>
              <a:rPr lang="ru-RU" sz="3200" b="1" dirty="0"/>
              <a:t> - </a:t>
            </a:r>
            <a:br>
              <a:rPr lang="ru-RU" sz="3200" b="1" dirty="0"/>
            </a:br>
            <a:r>
              <a:rPr lang="ru-RU" sz="3200" b="1" dirty="0"/>
              <a:t>Вот тогда - порядок!</a:t>
            </a:r>
          </a:p>
        </p:txBody>
      </p:sp>
      <p:pic>
        <p:nvPicPr>
          <p:cNvPr id="10242" name="Picture 2" descr="http://bigenc.ru/media/2016/10/27/1235153575/3919.jpg.262x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75" y="169863"/>
            <a:ext cx="249555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6700" y="169863"/>
            <a:ext cx="596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Правило Бертолле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1324909"/>
            <a:ext cx="596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Реакции </a:t>
            </a:r>
            <a:r>
              <a:rPr lang="ru-RU" sz="2000" b="1" i="1" dirty="0"/>
              <a:t>обмена протекают только тогда, когда образуется малорастворимое соединение (осадок), легколетучее вещество (газ), или малодиссоциирующее соединение (очень слабый электролит, в том числе и вода)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421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4359911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Не помирятся с рожденья </a:t>
            </a:r>
            <a:b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Основанье </a:t>
            </a: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 кислотой.</a:t>
            </a:r>
            <a:b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результате их сраженья </a:t>
            </a:r>
            <a:b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Получилась </a:t>
            </a:r>
            <a:r>
              <a:rPr lang="ru-RU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соль с водой.</a:t>
            </a:r>
            <a:endParaRPr lang="ru-RU" sz="3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9"/>
          <a:stretch/>
        </p:blipFill>
        <p:spPr>
          <a:xfrm>
            <a:off x="1287463" y="114300"/>
            <a:ext cx="6561137" cy="4232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7415">
            <a:off x="3365501" y="1044952"/>
            <a:ext cx="1912937" cy="1044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30695">
            <a:off x="3949701" y="663575"/>
            <a:ext cx="1912937" cy="1044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5300" y="2230755"/>
            <a:ext cx="990600" cy="1414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46700" y="4998721"/>
            <a:ext cx="2349500" cy="500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2823" y="2230754"/>
            <a:ext cx="990600" cy="1414145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4998722"/>
            <a:ext cx="2755900" cy="50038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40706" y="6137913"/>
            <a:ext cx="1010427" cy="4279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25648" y="3337365"/>
            <a:ext cx="2592642" cy="49222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5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8691" y="980778"/>
            <a:ext cx="650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Найдешь</a:t>
            </a:r>
            <a:r>
              <a:rPr lang="ru-RU" sz="2800" b="1" dirty="0">
                <a:solidFill>
                  <a:srgbClr val="3333FF"/>
                </a:solidFill>
              </a:rPr>
              <a:t> ли справедливость тут,</a:t>
            </a:r>
            <a:br>
              <a:rPr lang="ru-RU" sz="2800" b="1" dirty="0">
                <a:solidFill>
                  <a:srgbClr val="3333FF"/>
                </a:solidFill>
              </a:rPr>
            </a:br>
            <a:r>
              <a:rPr lang="ru-RU" sz="2800" b="1" dirty="0">
                <a:solidFill>
                  <a:srgbClr val="3333FF"/>
                </a:solidFill>
              </a:rPr>
              <a:t>Где действуют двойные связи:</a:t>
            </a:r>
            <a:br>
              <a:rPr lang="ru-RU" sz="2800" b="1" dirty="0">
                <a:solidFill>
                  <a:srgbClr val="3333FF"/>
                </a:solidFill>
              </a:rPr>
            </a:br>
            <a:r>
              <a:rPr lang="ru-RU" sz="2800" b="1" dirty="0">
                <a:solidFill>
                  <a:srgbClr val="3333FF"/>
                </a:solidFill>
              </a:rPr>
              <a:t>Где много – так еще дадут,</a:t>
            </a:r>
            <a:br>
              <a:rPr lang="ru-RU" sz="2800" b="1" dirty="0">
                <a:solidFill>
                  <a:srgbClr val="3333FF"/>
                </a:solidFill>
              </a:rPr>
            </a:br>
            <a:r>
              <a:rPr lang="ru-RU" sz="2800" b="1" dirty="0">
                <a:solidFill>
                  <a:srgbClr val="3333FF"/>
                </a:solidFill>
              </a:rPr>
              <a:t>Где мало – так отнимут сразу</a:t>
            </a:r>
            <a:r>
              <a:rPr lang="ru-RU" sz="2800" b="1" dirty="0" smtClean="0">
                <a:solidFill>
                  <a:srgbClr val="3333FF"/>
                </a:solidFill>
              </a:rPr>
              <a:t>!</a:t>
            </a:r>
            <a:endParaRPr lang="ru-RU" sz="2800" b="1" dirty="0">
              <a:solidFill>
                <a:srgbClr val="3333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12" y="3033456"/>
            <a:ext cx="5589588" cy="2132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4927" y="316887"/>
            <a:ext cx="8067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 Марковникова и Зайцева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62" y="4479368"/>
            <a:ext cx="1945144" cy="1930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77" y="2976436"/>
            <a:ext cx="1946029" cy="143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65"/>
          <a:stretch/>
        </p:blipFill>
        <p:spPr>
          <a:xfrm>
            <a:off x="2703512" y="5409368"/>
            <a:ext cx="5597343" cy="10001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158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926" y="4596537"/>
            <a:ext cx="5527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двух девчат подарков груз </a:t>
            </a:r>
            <a:b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Ион взвалил себе на спину.</a:t>
            </a:r>
            <a:b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Кати он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несет свой </a:t>
            </a:r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плюс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Ани он 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несет свой </a:t>
            </a:r>
            <a:r>
              <a:rPr lang="ru-RU" sz="3200" b="1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минус</a:t>
            </a:r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00" y="234950"/>
            <a:ext cx="5613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747" y="326407"/>
            <a:ext cx="6147586" cy="40428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21154" y="4599271"/>
            <a:ext cx="2281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все гласные: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/>
              <a:t>нода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/>
              <a:t>нионы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/>
              <a:t>кисляются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6747" y="4599271"/>
            <a:ext cx="314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</a:rPr>
              <a:t>Все согласные:</a:t>
            </a:r>
          </a:p>
          <a:p>
            <a:r>
              <a:rPr lang="ru-RU" sz="2800" b="1" dirty="0" smtClean="0">
                <a:solidFill>
                  <a:srgbClr val="3333CC"/>
                </a:solidFill>
              </a:rPr>
              <a:t>Н</a:t>
            </a:r>
            <a:r>
              <a:rPr lang="ru-RU" sz="2800" b="1" dirty="0" smtClean="0"/>
              <a:t>а </a:t>
            </a:r>
            <a:r>
              <a:rPr lang="ru-RU" sz="2800" b="1" dirty="0" smtClean="0">
                <a:solidFill>
                  <a:srgbClr val="3333CC"/>
                </a:solidFill>
              </a:rPr>
              <a:t>к</a:t>
            </a:r>
            <a:r>
              <a:rPr lang="ru-RU" sz="2800" b="1" dirty="0" smtClean="0"/>
              <a:t>атоде </a:t>
            </a:r>
          </a:p>
          <a:p>
            <a:r>
              <a:rPr lang="ru-RU" sz="2800" b="1" dirty="0" smtClean="0">
                <a:solidFill>
                  <a:srgbClr val="3333CC"/>
                </a:solidFill>
              </a:rPr>
              <a:t>к</a:t>
            </a:r>
            <a:r>
              <a:rPr lang="ru-RU" sz="2800" b="1" dirty="0" smtClean="0"/>
              <a:t>атионы </a:t>
            </a:r>
            <a:r>
              <a:rPr lang="ru-RU" sz="2800" b="1" dirty="0" smtClean="0">
                <a:solidFill>
                  <a:srgbClr val="3333CC"/>
                </a:solidFill>
              </a:rPr>
              <a:t>в</a:t>
            </a:r>
            <a:r>
              <a:rPr lang="ru-RU" sz="2800" b="1" dirty="0" smtClean="0"/>
              <a:t>осстанавливаются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1347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204" y="1556504"/>
            <a:ext cx="470780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Дети умеют сочинять.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Нужно только создать и задать условия))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11" y="1556504"/>
            <a:ext cx="3140843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2202675"/>
            <a:ext cx="8501122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</a:rPr>
              <a:t>РЭП: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</a:rPr>
              <a:t>Фенол «благоухает» запахом гуаши,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</a:rPr>
              <a:t>Запах реальный для художников наших.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</a:rPr>
              <a:t>А если добавишь железа хлорид,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latin typeface="+mn-lt"/>
              </a:rPr>
              <a:t>Тебя фиолетовый цвет удивит!</a:t>
            </a:r>
          </a:p>
        </p:txBody>
      </p:sp>
    </p:spTree>
    <p:extLst>
      <p:ext uri="{BB962C8B-B14F-4D97-AF65-F5344CB8AC3E}">
        <p14:creationId xmlns:p14="http://schemas.microsoft.com/office/powerpoint/2010/main" val="172262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88758"/>
            <a:ext cx="85725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Запах гуаши имеет фенол,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Плохо в воде растворяется он.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Имеет остаток </a:t>
            </a:r>
            <a:r>
              <a:rPr lang="ru-RU" sz="36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бензольного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кольца,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А его псевдоним – карболовая кислота.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357430"/>
            <a:ext cx="8248678" cy="2898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Имеет группу – ОН, как отросток – 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Это знает каждый подросток.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С хлоридом железа цвет - </a:t>
            </a:r>
            <a:r>
              <a:rPr lang="ru-RU" sz="36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клёвый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,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Но пахнет он все же </a:t>
            </a:r>
            <a:r>
              <a:rPr lang="ru-RU" sz="36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фигово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…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583676" y="1846037"/>
            <a:ext cx="2396691" cy="1029903"/>
          </a:xfrm>
          <a:prstGeom prst="wedgeRoundRectCallout">
            <a:avLst>
              <a:gd name="adj1" fmla="val -65411"/>
              <a:gd name="adj2" fmla="val -19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Разные требования к процессу обучения школьника у взрослых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13359" y="5665263"/>
            <a:ext cx="2396691" cy="1029903"/>
          </a:xfrm>
          <a:prstGeom prst="wedgeRoundRectCallout">
            <a:avLst>
              <a:gd name="adj1" fmla="val 114107"/>
              <a:gd name="adj2" fmla="val -28236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Недостаток или переизбыток похвалы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13358" y="4366854"/>
            <a:ext cx="2396691" cy="1029903"/>
          </a:xfrm>
          <a:prstGeom prst="wedgeRoundRectCallout">
            <a:avLst>
              <a:gd name="adj1" fmla="val 115713"/>
              <a:gd name="adj2" fmla="val -1870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Запущенность тем учебного содержания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3358" y="3068445"/>
            <a:ext cx="2396691" cy="1029903"/>
          </a:xfrm>
          <a:prstGeom prst="wedgeRoundRectCallout">
            <a:avLst>
              <a:gd name="adj1" fmla="val 115713"/>
              <a:gd name="adj2" fmla="val -10105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Недостаток или переизбыток общения со сверстниками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3465" y="1847843"/>
            <a:ext cx="2396691" cy="1029903"/>
          </a:xfrm>
          <a:prstGeom prst="wedgeRoundRectCallout">
            <a:avLst>
              <a:gd name="adj1" fmla="val 109259"/>
              <a:gd name="adj2" fmla="val 214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Отношения с учителями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1965" y="644783"/>
            <a:ext cx="2396691" cy="1029903"/>
          </a:xfrm>
          <a:prstGeom prst="wedgeRoundRectCallout">
            <a:avLst>
              <a:gd name="adj1" fmla="val 105673"/>
              <a:gd name="adj2" fmla="val 10455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Непонимание, для чего нужны конкретные знания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83675" y="649316"/>
            <a:ext cx="2396691" cy="1029903"/>
          </a:xfrm>
          <a:prstGeom prst="wedgeRoundRectCallout">
            <a:avLst>
              <a:gd name="adj1" fmla="val -65813"/>
              <a:gd name="adj2" fmla="val 643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Переизбыток или недостаток контроля со стороны родителей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583678" y="5665262"/>
            <a:ext cx="2396691" cy="1029903"/>
          </a:xfrm>
          <a:prstGeom prst="wedgeRoundRectCallout">
            <a:avLst>
              <a:gd name="adj1" fmla="val -78263"/>
              <a:gd name="adj2" fmla="val -2842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Недоверительная атмосфера в семье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83676" y="4366854"/>
            <a:ext cx="2396691" cy="1029903"/>
          </a:xfrm>
          <a:prstGeom prst="wedgeRoundRectCallout">
            <a:avLst>
              <a:gd name="adj1" fmla="val -71837"/>
              <a:gd name="adj2" fmla="val -1823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Завышенная или заниженная самооценка школьника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83677" y="3144446"/>
            <a:ext cx="2396691" cy="1029903"/>
          </a:xfrm>
          <a:prstGeom prst="wedgeRoundRectCallout">
            <a:avLst>
              <a:gd name="adj1" fmla="val -69026"/>
              <a:gd name="adj2" fmla="val -870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Постоянные сравнения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9706" y="87596"/>
            <a:ext cx="6699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Почему уходит учебная мотивация у детей?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0864" y="6564360"/>
            <a:ext cx="4572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rgbClr val="999999"/>
                </a:solidFill>
                <a:latin typeface="Proxima Nova"/>
              </a:rPr>
              <a:t> </a:t>
            </a:r>
            <a:r>
              <a:rPr lang="ru-RU" sz="1100" dirty="0">
                <a:solidFill>
                  <a:srgbClr val="0576CD"/>
                </a:solidFill>
                <a:latin typeface="Proxima Nova"/>
                <a:hlinkClick r:id="rId4"/>
              </a:rPr>
              <a:t>«</a:t>
            </a:r>
            <a:r>
              <a:rPr lang="ru-RU" sz="1100" b="1" dirty="0">
                <a:solidFill>
                  <a:srgbClr val="0576CD"/>
                </a:solidFill>
                <a:latin typeface="Proxima Nova"/>
                <a:hlinkClick r:id="rId4"/>
              </a:rPr>
              <a:t>Профориентационный проект "Университет Мечты"</a:t>
            </a:r>
            <a:r>
              <a:rPr lang="ru-RU" sz="1100" dirty="0">
                <a:solidFill>
                  <a:srgbClr val="0576CD"/>
                </a:solidFill>
                <a:latin typeface="Proxima Nova"/>
                <a:hlinkClick r:id="rId4"/>
              </a:rPr>
              <a:t>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4769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05081"/>
            <a:ext cx="785818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«Спирт, лишенный водорода»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Тоже нужен для народа.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Он зовется альдегид,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Очень-очень ядовит!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Муравьиный альдегид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Нужен для пластмассы,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Но не пейте вы его, люди, вместо кваса!</a:t>
            </a:r>
          </a:p>
        </p:txBody>
      </p:sp>
    </p:spTree>
    <p:extLst>
      <p:ext uri="{BB962C8B-B14F-4D97-AF65-F5344CB8AC3E}">
        <p14:creationId xmlns:p14="http://schemas.microsoft.com/office/powerpoint/2010/main" val="175998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82" y="334925"/>
            <a:ext cx="84646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 вот что сочинили учителя на КПК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663700"/>
            <a:ext cx="3721100" cy="1323439"/>
          </a:xfrm>
          <a:prstGeom prst="rect">
            <a:avLst/>
          </a:prstGeom>
          <a:noFill/>
          <a:ln>
            <a:solidFill>
              <a:srgbClr val="612A8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 сладкая белая «</a:t>
            </a:r>
            <a:r>
              <a:rPr lang="ru-RU" sz="2000" b="1" dirty="0" err="1" smtClean="0"/>
              <a:t>оза</a:t>
            </a:r>
            <a:r>
              <a:rPr lang="ru-RU" sz="2000" b="1" dirty="0" smtClean="0"/>
              <a:t>»,</a:t>
            </a:r>
          </a:p>
          <a:p>
            <a:r>
              <a:rPr lang="ru-RU" sz="2000" b="1" dirty="0" smtClean="0"/>
              <a:t>Среди углеводов живу,</a:t>
            </a:r>
          </a:p>
          <a:p>
            <a:r>
              <a:rPr lang="ru-RU" sz="2000" b="1" dirty="0" smtClean="0"/>
              <a:t>И есть моя малая доза</a:t>
            </a:r>
          </a:p>
          <a:p>
            <a:r>
              <a:rPr lang="ru-RU" sz="2000" b="1" dirty="0" smtClean="0"/>
              <a:t>В растениях на свету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38699" y="1699381"/>
            <a:ext cx="3924300" cy="1323439"/>
          </a:xfrm>
          <a:prstGeom prst="rect">
            <a:avLst/>
          </a:prstGeom>
          <a:noFill/>
          <a:ln>
            <a:solidFill>
              <a:srgbClr val="612A8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Хлор – второй из галогенов,</a:t>
            </a:r>
          </a:p>
          <a:p>
            <a:r>
              <a:rPr lang="ru-RU" sz="2000" b="1" dirty="0" smtClean="0"/>
              <a:t>Он в «солянке» непременно, Ядовит и запашист,</a:t>
            </a:r>
          </a:p>
          <a:p>
            <a:r>
              <a:rPr lang="ru-RU" sz="2000" b="1" dirty="0" smtClean="0"/>
              <a:t>Его использовал фашист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38699" y="4330699"/>
            <a:ext cx="3924300" cy="1323439"/>
          </a:xfrm>
          <a:prstGeom prst="rect">
            <a:avLst/>
          </a:prstGeom>
          <a:noFill/>
          <a:ln>
            <a:solidFill>
              <a:srgbClr val="612A8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 – сильнейший окислитель,</a:t>
            </a:r>
          </a:p>
          <a:p>
            <a:r>
              <a:rPr lang="ru-RU" sz="2000" b="1" dirty="0" smtClean="0"/>
              <a:t>Я – хлоридов предводитель!</a:t>
            </a:r>
          </a:p>
          <a:p>
            <a:r>
              <a:rPr lang="ru-RU" sz="2000" b="1" dirty="0" smtClean="0"/>
              <a:t>Все на свете отбелю</a:t>
            </a:r>
          </a:p>
          <a:p>
            <a:r>
              <a:rPr lang="ru-RU" sz="2000" b="1" dirty="0" smtClean="0"/>
              <a:t>И металлы обделю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9900" y="4330699"/>
            <a:ext cx="3924300" cy="1938992"/>
          </a:xfrm>
          <a:prstGeom prst="rect">
            <a:avLst/>
          </a:prstGeom>
          <a:noFill/>
          <a:ln>
            <a:solidFill>
              <a:srgbClr val="612A8A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Наш крахмал не так уж мал,</a:t>
            </a:r>
          </a:p>
          <a:p>
            <a:r>
              <a:rPr lang="ru-RU" sz="2000" b="1" dirty="0" smtClean="0"/>
              <a:t>Углевод он значимый.</a:t>
            </a:r>
          </a:p>
          <a:p>
            <a:r>
              <a:rPr lang="ru-RU" sz="2000" b="1" dirty="0" smtClean="0"/>
              <a:t>Если капнуть в него йод,</a:t>
            </a:r>
          </a:p>
          <a:p>
            <a:r>
              <a:rPr lang="ru-RU" sz="2000" b="1" dirty="0" smtClean="0"/>
              <a:t>Темно-синий цвет придет.</a:t>
            </a:r>
          </a:p>
          <a:p>
            <a:r>
              <a:rPr lang="ru-RU" sz="2000" b="1" dirty="0" smtClean="0"/>
              <a:t>Рис, картофель, кукуруза – </a:t>
            </a:r>
          </a:p>
          <a:p>
            <a:r>
              <a:rPr lang="ru-RU" sz="2000" b="1" dirty="0" smtClean="0"/>
              <a:t>Этим всем набьешь ты пузо))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8293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52" y="0"/>
            <a:ext cx="8763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348" y="313715"/>
            <a:ext cx="534202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Сегодня нет ТЗ. </a:t>
            </a:r>
          </a:p>
          <a:p>
            <a:pPr algn="ctr"/>
            <a:r>
              <a:rPr lang="ru-RU" sz="60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Сегодня есть постскриптум</a:t>
            </a:r>
            <a:endParaRPr lang="ru-RU" sz="60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24" y="3570973"/>
            <a:ext cx="83976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Я НЕ ХОЧУ (И НЕ БУДУ) БОЛЬШЕ БОРОТЬСЯ С ТЕПЛЫМ, ДОМАШНИМ И УЮТНЫМ МХОМ)))</a:t>
            </a:r>
          </a:p>
          <a:p>
            <a:pPr algn="just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 некоторым из вас от меня поступит личное письмо с предложением выступить на итоговой конференции в ноябре (с возможностью выбора формы и темы презентации опыта)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23" y="196153"/>
            <a:ext cx="3248125" cy="31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1896795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Простые, ясные и понятные цели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9783" y="3895644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Визуализация учебного материала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505" y="3895644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Смена видов деятельности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3614" y="1896794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Активные методы обучения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7061" y="1896795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Практическая ориентированность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783" y="1896793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Проблемные ситуации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505" y="6093413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Субъект-субъектные отношения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1939" y="3895643"/>
            <a:ext cx="22172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Возможность каждому проявить себя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7061" y="3896962"/>
            <a:ext cx="193736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Организация работы в команде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7061" y="6093413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Организация оценки и самооценки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09783" y="6093413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Наличие рефлексии деятельности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4339" y="6093413"/>
            <a:ext cx="20648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Позитивный настрой </a:t>
            </a:r>
            <a:r>
              <a:rPr lang="ru-RU" sz="1600" b="1" dirty="0" smtClean="0">
                <a:solidFill>
                  <a:srgbClr val="C00000"/>
                </a:solidFill>
              </a:rPr>
              <a:t>педагога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0102" y="189013"/>
            <a:ext cx="3493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может помочь?</a:t>
            </a:r>
            <a:endParaRPr lang="ru-RU" sz="3200" b="1" cap="none" spc="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1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770" y="2293567"/>
            <a:ext cx="76617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</a:rPr>
              <a:t>ПАРА-ТРОЙКА ПРИМЕРОВ ИЗ ПРАКТИКИ АВТОРА=))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93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" y="81480"/>
            <a:ext cx="9028280" cy="67131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 rot="20514007">
            <a:off x="5910942" y="1172774"/>
            <a:ext cx="3002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Для возникновения интереса у учеников не всегда обязательна проблемная ситуация)))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309562"/>
            <a:ext cx="8391525" cy="623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14007">
            <a:off x="815881" y="4364466"/>
            <a:ext cx="328589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Проблемная ситуация, выраженная учениками в виде проблемного вопроса, может быть создана к небольшому «кусочку» урока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7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c36217e6fa7a66d1d164df15fc69c5c8f427d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1303</Words>
  <Application>Microsoft Office PowerPoint</Application>
  <PresentationFormat>Экран (4:3)</PresentationFormat>
  <Paragraphs>235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Arial Narrow</vt:lpstr>
      <vt:lpstr>Calibri</vt:lpstr>
      <vt:lpstr>Proxima 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229</cp:revision>
  <dcterms:created xsi:type="dcterms:W3CDTF">2017-04-14T19:53:10Z</dcterms:created>
  <dcterms:modified xsi:type="dcterms:W3CDTF">2019-09-26T10:44:47Z</dcterms:modified>
</cp:coreProperties>
</file>