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271" r:id="rId2"/>
    <p:sldId id="582" r:id="rId3"/>
    <p:sldId id="477" r:id="rId4"/>
    <p:sldId id="476" r:id="rId5"/>
    <p:sldId id="352" r:id="rId6"/>
    <p:sldId id="353" r:id="rId7"/>
    <p:sldId id="355" r:id="rId8"/>
    <p:sldId id="356" r:id="rId9"/>
    <p:sldId id="359" r:id="rId10"/>
    <p:sldId id="370" r:id="rId11"/>
    <p:sldId id="365" r:id="rId12"/>
    <p:sldId id="369" r:id="rId13"/>
    <p:sldId id="371" r:id="rId14"/>
    <p:sldId id="367" r:id="rId15"/>
    <p:sldId id="366" r:id="rId16"/>
    <p:sldId id="372" r:id="rId17"/>
    <p:sldId id="443" r:id="rId18"/>
    <p:sldId id="451" r:id="rId19"/>
    <p:sldId id="452" r:id="rId20"/>
    <p:sldId id="444" r:id="rId21"/>
    <p:sldId id="445" r:id="rId22"/>
    <p:sldId id="446" r:id="rId23"/>
    <p:sldId id="447" r:id="rId24"/>
    <p:sldId id="448" r:id="rId25"/>
    <p:sldId id="453" r:id="rId26"/>
    <p:sldId id="531" r:id="rId27"/>
    <p:sldId id="449" r:id="rId28"/>
    <p:sldId id="450" r:id="rId29"/>
    <p:sldId id="454" r:id="rId30"/>
    <p:sldId id="463" r:id="rId31"/>
    <p:sldId id="462" r:id="rId32"/>
    <p:sldId id="455" r:id="rId33"/>
    <p:sldId id="464" r:id="rId34"/>
    <p:sldId id="465" r:id="rId35"/>
    <p:sldId id="479" r:id="rId36"/>
    <p:sldId id="456" r:id="rId37"/>
    <p:sldId id="466" r:id="rId38"/>
    <p:sldId id="467" r:id="rId39"/>
    <p:sldId id="478" r:id="rId40"/>
    <p:sldId id="468" r:id="rId41"/>
    <p:sldId id="469" r:id="rId42"/>
    <p:sldId id="470" r:id="rId43"/>
    <p:sldId id="457" r:id="rId44"/>
    <p:sldId id="480" r:id="rId45"/>
    <p:sldId id="269" r:id="rId46"/>
    <p:sldId id="285" r:id="rId47"/>
    <p:sldId id="286" r:id="rId48"/>
    <p:sldId id="530" r:id="rId49"/>
    <p:sldId id="583" r:id="rId50"/>
    <p:sldId id="584" r:id="rId51"/>
    <p:sldId id="585" r:id="rId52"/>
    <p:sldId id="586" r:id="rId53"/>
    <p:sldId id="587" r:id="rId54"/>
    <p:sldId id="588" r:id="rId55"/>
    <p:sldId id="589" r:id="rId56"/>
    <p:sldId id="590" r:id="rId57"/>
    <p:sldId id="591" r:id="rId58"/>
    <p:sldId id="592" r:id="rId59"/>
    <p:sldId id="593" r:id="rId60"/>
    <p:sldId id="594" r:id="rId61"/>
    <p:sldId id="595" r:id="rId62"/>
    <p:sldId id="596" r:id="rId63"/>
    <p:sldId id="597" r:id="rId64"/>
    <p:sldId id="598" r:id="rId65"/>
    <p:sldId id="599" r:id="rId66"/>
    <p:sldId id="600" r:id="rId67"/>
    <p:sldId id="601" r:id="rId68"/>
    <p:sldId id="602" r:id="rId69"/>
    <p:sldId id="603" r:id="rId70"/>
    <p:sldId id="604" r:id="rId71"/>
    <p:sldId id="605" r:id="rId72"/>
    <p:sldId id="606" r:id="rId73"/>
    <p:sldId id="607" r:id="rId74"/>
    <p:sldId id="608" r:id="rId75"/>
    <p:sldId id="609" r:id="rId76"/>
    <p:sldId id="610" r:id="rId77"/>
    <p:sldId id="611" r:id="rId78"/>
    <p:sldId id="612" r:id="rId79"/>
    <p:sldId id="613" r:id="rId80"/>
    <p:sldId id="614" r:id="rId81"/>
    <p:sldId id="615" r:id="rId82"/>
    <p:sldId id="616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0E345-D3E4-4811-A2C7-96A563B98353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565A4-D0EB-4CBC-9F17-7CDD25DB1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65A4-D0EB-4CBC-9F17-7CDD25DB1DB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65A4-D0EB-4CBC-9F17-7CDD25DB1DB9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7565A4-D0EB-4CBC-9F17-7CDD25DB1DB9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135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889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495" indent="-247015" algn="l" rtl="0" eaLnBrk="1" latinLnBrk="0" hangingPunct="1">
        <a:spcBef>
          <a:spcPts val="300"/>
        </a:spcBef>
        <a:buClr>
          <a:schemeClr val="accent2"/>
        </a:buClr>
        <a:buFont typeface="Georgia" panose="02040502050405020303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290" indent="-219710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830" indent="-201295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9001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09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30095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 panose="02040502050405020303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video/preview/2654692017703343168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events.webinar.ru/50441123/2142119168/record-new/157992807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31" y="1768252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+mn-lt"/>
              </a:rPr>
              <a:t>Изменения в ГИА по биологии в 2023 году</a:t>
            </a:r>
            <a:endParaRPr lang="ru-RU" sz="8000" b="1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831776"/>
            <a:ext cx="8646132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№2 ЭС</a:t>
            </a:r>
            <a:r>
              <a:rPr lang="ru-RU" sz="2800" dirty="0"/>
              <a:t>: Знать признаки биологических объектов на разных уровнях </a:t>
            </a:r>
            <a:r>
              <a:rPr lang="ru-RU" sz="2800" dirty="0" smtClean="0"/>
              <a:t>организации </a:t>
            </a:r>
            <a:r>
              <a:rPr lang="ru-RU" sz="2800" dirty="0"/>
              <a:t>живого:</a:t>
            </a:r>
            <a:br>
              <a:rPr lang="ru-RU" sz="2800" dirty="0"/>
            </a:br>
            <a:r>
              <a:rPr lang="ru-RU" sz="2700" dirty="0">
                <a:solidFill>
                  <a:schemeClr val="tx1"/>
                </a:solidFill>
              </a:rPr>
              <a:t>определять принадлежность биологических </a:t>
            </a:r>
            <a:r>
              <a:rPr lang="ru-RU" sz="2700" dirty="0" smtClean="0">
                <a:solidFill>
                  <a:schemeClr val="tx1"/>
                </a:solidFill>
              </a:rPr>
              <a:t>объектов </a:t>
            </a:r>
            <a:r>
              <a:rPr lang="ru-RU" sz="2700" dirty="0">
                <a:solidFill>
                  <a:schemeClr val="tx1"/>
                </a:solidFill>
              </a:rPr>
              <a:t>к определённой систематической группе (классификация)</a:t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930" y="6021288"/>
            <a:ext cx="4978896" cy="576064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356" t="16719" r="50866" b="46533"/>
          <a:stretch>
            <a:fillRect/>
          </a:stretch>
        </p:blipFill>
        <p:spPr>
          <a:xfrm>
            <a:off x="683568" y="2361226"/>
            <a:ext cx="7560840" cy="3412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831776"/>
            <a:ext cx="8646132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№3 ЭС</a:t>
            </a:r>
            <a:r>
              <a:rPr lang="ru-RU" sz="2800" dirty="0"/>
              <a:t>: Знать признаки биологических объектов на разных уровнях </a:t>
            </a:r>
            <a:r>
              <a:rPr lang="ru-RU" sz="2800" dirty="0" smtClean="0"/>
              <a:t>организации </a:t>
            </a:r>
            <a:r>
              <a:rPr lang="ru-RU" sz="2800" dirty="0"/>
              <a:t>живого:</a:t>
            </a:r>
            <a:br>
              <a:rPr lang="ru-RU" sz="2800" dirty="0"/>
            </a:br>
            <a:r>
              <a:rPr lang="ru-RU" sz="2700" dirty="0">
                <a:solidFill>
                  <a:schemeClr val="tx1"/>
                </a:solidFill>
              </a:rPr>
              <a:t>определять принадлежность биологических </a:t>
            </a:r>
            <a:r>
              <a:rPr lang="ru-RU" sz="2700" dirty="0" smtClean="0">
                <a:solidFill>
                  <a:schemeClr val="tx1"/>
                </a:solidFill>
              </a:rPr>
              <a:t>объектов </a:t>
            </a:r>
            <a:r>
              <a:rPr lang="ru-RU" sz="2700" dirty="0">
                <a:solidFill>
                  <a:schemeClr val="tx1"/>
                </a:solidFill>
              </a:rPr>
              <a:t>к определённой систематической группе (классификация)</a:t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930" y="6021288"/>
            <a:ext cx="4978896" cy="576064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3001" t="51044" r="50220" b="13909"/>
          <a:stretch>
            <a:fillRect/>
          </a:stretch>
        </p:blipFill>
        <p:spPr>
          <a:xfrm>
            <a:off x="899592" y="2276872"/>
            <a:ext cx="7670000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507288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№4 ЭС: Знать </a:t>
            </a:r>
            <a:r>
              <a:rPr lang="ru-RU" sz="2800" dirty="0"/>
              <a:t>признаки биологических </a:t>
            </a:r>
            <a:br>
              <a:rPr lang="ru-RU" sz="2800" dirty="0"/>
            </a:br>
            <a:r>
              <a:rPr lang="ru-RU" sz="2800" dirty="0"/>
              <a:t>объектов на разных уровнях организации живого:</a:t>
            </a:r>
            <a:br>
              <a:rPr lang="ru-RU" sz="2800" dirty="0"/>
            </a:br>
            <a:r>
              <a:rPr lang="ru-RU" sz="2200" dirty="0" smtClean="0">
                <a:solidFill>
                  <a:schemeClr val="tx1"/>
                </a:solidFill>
              </a:rPr>
              <a:t>обладать </a:t>
            </a:r>
            <a:r>
              <a:rPr lang="ru-RU" sz="2200" dirty="0">
                <a:solidFill>
                  <a:schemeClr val="tx1"/>
                </a:solidFill>
              </a:rPr>
              <a:t>приёмами работы с информацией биологического </a:t>
            </a:r>
            <a:r>
              <a:rPr lang="ru-RU" sz="2200" dirty="0" smtClean="0">
                <a:solidFill>
                  <a:schemeClr val="tx1"/>
                </a:solidFill>
              </a:rPr>
              <a:t>содержания</a:t>
            </a:r>
            <a:r>
              <a:rPr lang="ru-RU" sz="2200" dirty="0">
                <a:solidFill>
                  <a:schemeClr val="tx1"/>
                </a:solidFill>
              </a:rPr>
              <a:t>, представленной в </a:t>
            </a:r>
            <a:r>
              <a:rPr lang="ru-RU" sz="2200" dirty="0" smtClean="0">
                <a:solidFill>
                  <a:schemeClr val="tx1"/>
                </a:solidFill>
              </a:rPr>
              <a:t>графической </a:t>
            </a:r>
            <a:r>
              <a:rPr lang="ru-RU" sz="2200" dirty="0">
                <a:solidFill>
                  <a:schemeClr val="tx1"/>
                </a:solidFill>
              </a:rPr>
              <a:t>форме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815" y="5239385"/>
            <a:ext cx="4024630" cy="768985"/>
          </a:xfrm>
        </p:spPr>
        <p:txBody>
          <a:bodyPr>
            <a:normAutofit fontScale="87500" lnSpcReduction="20000"/>
          </a:bodyPr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</a:t>
            </a:r>
          </a:p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 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3528" t="14317" r="1207" b="6721"/>
          <a:stretch>
            <a:fillRect/>
          </a:stretch>
        </p:blipFill>
        <p:spPr>
          <a:xfrm>
            <a:off x="3707904" y="1988839"/>
            <a:ext cx="4824536" cy="473175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56" y="831776"/>
            <a:ext cx="8646132" cy="86903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№5 ЭС</a:t>
            </a:r>
            <a:r>
              <a:rPr lang="ru-RU" sz="2800" dirty="0"/>
              <a:t>: Умение определять </a:t>
            </a:r>
            <a:r>
              <a:rPr lang="ru-RU" sz="2800" dirty="0" smtClean="0"/>
              <a:t>последовательности </a:t>
            </a:r>
            <a:r>
              <a:rPr lang="ru-RU" sz="2800" dirty="0"/>
              <a:t>биологических </a:t>
            </a:r>
            <a:r>
              <a:rPr lang="ru-RU" sz="2800" dirty="0" smtClean="0"/>
              <a:t>процессов</a:t>
            </a:r>
            <a:r>
              <a:rPr lang="ru-RU" sz="2800" dirty="0"/>
              <a:t>, явлений, </a:t>
            </a:r>
            <a:r>
              <a:rPr lang="ru-RU" sz="2800" dirty="0" smtClean="0"/>
              <a:t>объектов: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50" y="6120348"/>
            <a:ext cx="4978896" cy="576064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919" t="46143" r="52020" b="12894"/>
          <a:stretch>
            <a:fillRect/>
          </a:stretch>
        </p:blipFill>
        <p:spPr>
          <a:xfrm>
            <a:off x="827584" y="2294011"/>
            <a:ext cx="7776864" cy="38884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30055"/>
            <a:ext cx="8507288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№6 ЭС</a:t>
            </a:r>
            <a:r>
              <a:rPr lang="ru-RU" sz="2800" dirty="0"/>
              <a:t>: Приобретать опыт использования аналоговых и цифровых </a:t>
            </a:r>
            <a:r>
              <a:rPr lang="ru-RU" sz="2800" dirty="0" smtClean="0"/>
              <a:t>биологических </a:t>
            </a:r>
            <a:r>
              <a:rPr lang="ru-RU" sz="2800" dirty="0"/>
              <a:t>приборов и инструментов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021288"/>
            <a:ext cx="4680520" cy="625256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356" t="25143" r="60011" b="26062"/>
          <a:stretch>
            <a:fillRect/>
          </a:stretch>
        </p:blipFill>
        <p:spPr>
          <a:xfrm>
            <a:off x="683568" y="1970614"/>
            <a:ext cx="5544616" cy="40418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507288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№7 ЭС</a:t>
            </a:r>
            <a:r>
              <a:rPr lang="ru-RU" sz="2800" dirty="0"/>
              <a:t>: Обладать приёмами работы по критическому анализу полученной информации и пользоваться простейшими способами оценки её достоверности. Умение проводить множественный выбор.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055908"/>
            <a:ext cx="8229600" cy="697264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8764" t="35497" r="4525" b="17486"/>
          <a:stretch>
            <a:fillRect/>
          </a:stretch>
        </p:blipFill>
        <p:spPr>
          <a:xfrm>
            <a:off x="1504950" y="2493010"/>
            <a:ext cx="6235065" cy="35286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892480" cy="130108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№8 ЭС</a:t>
            </a:r>
            <a:r>
              <a:rPr lang="ru-RU" sz="2400" dirty="0"/>
              <a:t>: Использовать понятийный аппарат и символический язык биологии; грамотно применять научные термины, понятия, теории, законы для объяснения наблюдаемых </a:t>
            </a:r>
            <a:r>
              <a:rPr lang="ru-RU" sz="2400" dirty="0" smtClean="0"/>
              <a:t>биологических </a:t>
            </a:r>
            <a:r>
              <a:rPr lang="ru-RU" sz="2400" dirty="0"/>
              <a:t>объектов, явлений и процессов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021288"/>
            <a:ext cx="4680520" cy="625256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3631" t="31142" r="2156" b="26724"/>
          <a:stretch>
            <a:fillRect/>
          </a:stretch>
        </p:blipFill>
        <p:spPr>
          <a:xfrm>
            <a:off x="395536" y="2033348"/>
            <a:ext cx="7382720" cy="3955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2296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№9 ЭС</a:t>
            </a:r>
            <a:r>
              <a:rPr lang="ru-RU" sz="2400" dirty="0"/>
              <a:t>: Умение проводить множественный выбор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58230"/>
            <a:ext cx="4038600" cy="617220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</a:t>
            </a:r>
            <a:r>
              <a:rPr lang="ru-RU" dirty="0">
                <a:solidFill>
                  <a:srgbClr val="FF0000"/>
                </a:solidFill>
              </a:rPr>
              <a:t>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48" t="54375" r="34591" b="34750"/>
          <a:stretch>
            <a:fillRect/>
          </a:stretch>
        </p:blipFill>
        <p:spPr>
          <a:xfrm>
            <a:off x="616585" y="1574800"/>
            <a:ext cx="7757795" cy="75120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rcRect l="20448" t="32956" r="18538" b="13700"/>
          <a:stretch>
            <a:fillRect/>
          </a:stretch>
        </p:blipFill>
        <p:spPr>
          <a:xfrm>
            <a:off x="1141095" y="2638425"/>
            <a:ext cx="6861810" cy="337502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03860" y="2270125"/>
            <a:ext cx="4915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Элементы содержания, Кодификатор: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61340" y="1206500"/>
            <a:ext cx="3988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Спецификация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2296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№9 ЭС</a:t>
            </a:r>
            <a:r>
              <a:rPr lang="ru-RU" sz="2400" dirty="0"/>
              <a:t>: Умение проводить множественный выбор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58230"/>
            <a:ext cx="4038600" cy="61722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48" t="54375" r="34591" b="34750"/>
          <a:stretch>
            <a:fillRect/>
          </a:stretch>
        </p:blipFill>
        <p:spPr>
          <a:xfrm>
            <a:off x="616585" y="1574800"/>
            <a:ext cx="7757795" cy="75120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03860" y="2270125"/>
            <a:ext cx="48177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Перечень требований, Кодификатор: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61340" y="1206500"/>
            <a:ext cx="3988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Спецификация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 l="10432" t="19420" r="47225" b="51119"/>
          <a:stretch>
            <a:fillRect/>
          </a:stretch>
        </p:blipFill>
        <p:spPr>
          <a:xfrm>
            <a:off x="688975" y="2719705"/>
            <a:ext cx="5498465" cy="215265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/>
          <a:srcRect l="7506" t="38221" r="49119" b="49452"/>
          <a:stretch>
            <a:fillRect/>
          </a:stretch>
        </p:blipFill>
        <p:spPr>
          <a:xfrm>
            <a:off x="793750" y="4991735"/>
            <a:ext cx="5162550" cy="82550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289040" y="2072005"/>
            <a:ext cx="299085" cy="13569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078980" y="2168525"/>
            <a:ext cx="373380" cy="169291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975600" y="2168525"/>
            <a:ext cx="299085" cy="13569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овое поле 12"/>
          <p:cNvSpPr txBox="1"/>
          <p:nvPr/>
        </p:nvSpPr>
        <p:spPr>
          <a:xfrm>
            <a:off x="6098540" y="3244850"/>
            <a:ext cx="10312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уровень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7797800" y="3525520"/>
            <a:ext cx="120396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время </a:t>
            </a:r>
          </a:p>
          <a:p>
            <a:r>
              <a:rPr lang="ru-RU" altLang="en-US"/>
              <a:t>выполне-</a:t>
            </a:r>
          </a:p>
          <a:p>
            <a:r>
              <a:rPr lang="ru-RU" altLang="en-US"/>
              <a:t>ния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6922135" y="3861435"/>
            <a:ext cx="6870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балл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2296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№9 ЭС</a:t>
            </a:r>
            <a:r>
              <a:rPr lang="ru-RU" sz="2400" dirty="0"/>
              <a:t>: Умение проводить множественный выбор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58230"/>
            <a:ext cx="4038600" cy="61722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</a:t>
            </a:r>
            <a:r>
              <a:rPr lang="ru-RU" dirty="0">
                <a:solidFill>
                  <a:srgbClr val="FF0000"/>
                </a:solidFill>
              </a:rPr>
              <a:t>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16" t="28767" r="45487" b="30808"/>
          <a:stretch>
            <a:fillRect/>
          </a:stretch>
        </p:blipFill>
        <p:spPr>
          <a:xfrm>
            <a:off x="358140" y="1318260"/>
            <a:ext cx="8211185" cy="34963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31" y="1768252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+mn-lt"/>
              </a:rPr>
              <a:t>ОГЭ ПО БИОЛОГИИ </a:t>
            </a:r>
            <a:r>
              <a:rPr lang="ru-RU" sz="8000" b="1" dirty="0" smtClean="0">
                <a:latin typeface="+mn-lt"/>
              </a:rPr>
              <a:t>2023 </a:t>
            </a:r>
            <a:endParaRPr lang="ru-RU" sz="8000" b="1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390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№10 ЭС</a:t>
            </a:r>
            <a:r>
              <a:rPr lang="ru-RU" sz="2400" dirty="0"/>
              <a:t>: Умение включать в биологический текст пропущенные термины и понятия из числа предложенных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050915"/>
            <a:ext cx="4038600" cy="724535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28" t="14258" r="44937" b="11462"/>
          <a:stretch>
            <a:fillRect/>
          </a:stretch>
        </p:blipFill>
        <p:spPr>
          <a:xfrm>
            <a:off x="2687955" y="1790700"/>
            <a:ext cx="5509260" cy="43395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" y="67056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№11 ЭС</a:t>
            </a:r>
            <a:r>
              <a:rPr lang="ru-RU" sz="2400" dirty="0"/>
              <a:t>: Знать признаки биологических </a:t>
            </a:r>
            <a:br>
              <a:rPr lang="ru-RU" sz="2400" dirty="0"/>
            </a:br>
            <a:r>
              <a:rPr lang="ru-RU" sz="2400" dirty="0"/>
              <a:t>объектов на разных уровнях организации живого. Умение устанавливать соответствие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3860" y="6325235"/>
            <a:ext cx="4038600" cy="434975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  <a:sym typeface="+mn-ea"/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  <a:sym typeface="+mn-ea"/>
              </a:rPr>
              <a:t>2 </a:t>
            </a:r>
            <a:r>
              <a:rPr lang="ru-RU" dirty="0">
                <a:solidFill>
                  <a:srgbClr val="FF0000"/>
                </a:solidFill>
                <a:sym typeface="+mn-ea"/>
              </a:rPr>
              <a:t>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0448" t="32956" r="18538" b="13700"/>
          <a:stretch>
            <a:fillRect/>
          </a:stretch>
        </p:blipFill>
        <p:spPr>
          <a:xfrm>
            <a:off x="2788920" y="1783080"/>
            <a:ext cx="5935980" cy="31629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 l="10432" t="19420" r="47225" b="51119"/>
          <a:stretch>
            <a:fillRect/>
          </a:stretch>
        </p:blipFill>
        <p:spPr>
          <a:xfrm>
            <a:off x="403860" y="3992245"/>
            <a:ext cx="4629785" cy="18122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41020" y="2331085"/>
            <a:ext cx="19659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Кодификатор: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234430"/>
            <a:ext cx="4038600" cy="541020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  <a:sym typeface="+mn-ea"/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  <a:sym typeface="+mn-ea"/>
              </a:rPr>
              <a:t>2 </a:t>
            </a:r>
            <a:r>
              <a:rPr lang="ru-RU" dirty="0">
                <a:solidFill>
                  <a:srgbClr val="FF0000"/>
                </a:solidFill>
                <a:sym typeface="+mn-ea"/>
              </a:rPr>
              <a:t>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358140" y="670560"/>
            <a:ext cx="8229600" cy="106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№11 ЭС</a:t>
            </a:r>
            <a:r>
              <a:rPr lang="ru-RU" sz="2400" dirty="0"/>
              <a:t>: Знать признаки биологических </a:t>
            </a:r>
            <a:br>
              <a:rPr lang="ru-RU" sz="2400" dirty="0"/>
            </a:br>
            <a:r>
              <a:rPr lang="ru-RU" sz="2400" dirty="0"/>
              <a:t>объектов на разных уровнях организации живого. Умение устанавливать соответствие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0282" t="27352" r="5671" b="8231"/>
          <a:stretch>
            <a:fillRect/>
          </a:stretch>
        </p:blipFill>
        <p:spPr>
          <a:xfrm>
            <a:off x="1085215" y="1855470"/>
            <a:ext cx="6642100" cy="4452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3152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№12 ЭС</a:t>
            </a:r>
            <a:r>
              <a:rPr lang="ru-RU" sz="2400" dirty="0"/>
              <a:t>: Обладать приёмами работы по критическому анализу полученной информации и пользоваться простейшими способами оценки её достоверности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279515"/>
            <a:ext cx="4038600" cy="495935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399" t="27619" r="9279" b="14705"/>
          <a:stretch>
            <a:fillRect/>
          </a:stretch>
        </p:blipFill>
        <p:spPr>
          <a:xfrm>
            <a:off x="573405" y="2085975"/>
            <a:ext cx="7485380" cy="30613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46482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№13 ЭС</a:t>
            </a:r>
            <a:r>
              <a:rPr lang="ru-RU" sz="2400" dirty="0"/>
              <a:t>: Умение соотносить морфологические признаки организма или его отдельных органов с предложенными моделями по заданному алгоритму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95695"/>
            <a:ext cx="4038600" cy="579755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3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4119" t="18905" r="18745" b="6422"/>
          <a:stretch>
            <a:fillRect/>
          </a:stretch>
        </p:blipFill>
        <p:spPr>
          <a:xfrm>
            <a:off x="1043608" y="1500505"/>
            <a:ext cx="7238062" cy="45283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46482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№13 ЭС</a:t>
            </a:r>
            <a:r>
              <a:rPr lang="ru-RU" sz="2400" dirty="0"/>
              <a:t>: Умение соотносить морфологические признаки организма или его отдельных органов с предложенными моделями по заданному алгоритму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95695"/>
            <a:ext cx="4038600" cy="579755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3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6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8435" t="34361" r="54195" b="23109"/>
          <a:stretch>
            <a:fillRect/>
          </a:stretch>
        </p:blipFill>
        <p:spPr>
          <a:xfrm>
            <a:off x="586740" y="1484630"/>
            <a:ext cx="6483350" cy="364617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rcRect l="16088" t="37792" r="9057" b="41779"/>
          <a:stretch>
            <a:fillRect/>
          </a:stretch>
        </p:blipFill>
        <p:spPr>
          <a:xfrm>
            <a:off x="1612900" y="5130800"/>
            <a:ext cx="7357110" cy="112966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994660" y="4762500"/>
            <a:ext cx="21621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>
                <a:solidFill>
                  <a:srgbClr val="C00000"/>
                </a:solidFill>
              </a:rPr>
              <a:t>Спецификация: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43000"/>
            <a:ext cx="8712968" cy="1066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Решение заданий про собак и лошадей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8147248" cy="45259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https://yandex.ru/video/preview/2654692017703343168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2940"/>
            <a:ext cx="8229600" cy="98298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№14 ЭС</a:t>
            </a:r>
            <a:r>
              <a:rPr lang="ru-RU" sz="2400" dirty="0"/>
              <a:t>: Распознавать и описывать на рисунках (изображениях) признаки строения биологических объектов на разных уровнях организации живого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393815"/>
            <a:ext cx="4038600" cy="381635"/>
          </a:xfrm>
        </p:spPr>
        <p:txBody>
          <a:bodyPr>
            <a:normAutofit lnSpcReduction="10000"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9245" t="34834" r="12374" b="9589"/>
          <a:stretch>
            <a:fillRect/>
          </a:stretch>
        </p:blipFill>
        <p:spPr>
          <a:xfrm>
            <a:off x="2110740" y="1919605"/>
            <a:ext cx="4940935" cy="40239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715" y="79248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№15 ЭС</a:t>
            </a:r>
            <a:r>
              <a:rPr lang="ru-RU" sz="2400" dirty="0"/>
              <a:t>: Раскрывать особенности организма </a:t>
            </a:r>
            <a:br>
              <a:rPr lang="ru-RU" sz="2400" dirty="0"/>
            </a:br>
            <a:r>
              <a:rPr lang="ru-RU" sz="2400" dirty="0"/>
              <a:t>человека, его строения, жизнедеятельности, высшей нервной деятельности и поведения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4544" t="22449" r="21336" b="20129"/>
          <a:stretch>
            <a:fillRect/>
          </a:stretch>
        </p:blipFill>
        <p:spPr>
          <a:xfrm>
            <a:off x="2123440" y="2049780"/>
            <a:ext cx="4897755" cy="35852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378" t="14565" r="52657" b="39027"/>
          <a:stretch>
            <a:fillRect/>
          </a:stretch>
        </p:blipFill>
        <p:spPr>
          <a:xfrm>
            <a:off x="713740" y="1986280"/>
            <a:ext cx="5960745" cy="4326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715" y="79248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№16 ЭС</a:t>
            </a:r>
            <a:r>
              <a:rPr lang="ru-RU" sz="2400" dirty="0"/>
              <a:t>: Раскрывать особенности организма </a:t>
            </a:r>
            <a:br>
              <a:rPr lang="ru-RU" sz="2400" dirty="0"/>
            </a:br>
            <a:r>
              <a:rPr lang="ru-RU" sz="2400" dirty="0"/>
              <a:t>человека, его строения, жизнедеятельности, высшей нервной деятельности и поведения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4780" y="582295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57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+mn-lt"/>
              </a:rPr>
              <a:t>Структура ОГЭ (ГИА) по биологии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180" y="1858010"/>
            <a:ext cx="8425180" cy="36614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</a:rPr>
              <a:t>Работа состоит из двух частей и содержит </a:t>
            </a:r>
            <a:r>
              <a:rPr lang="ru-RU" sz="2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2400" b="1" u="sng" dirty="0" smtClean="0">
                <a:solidFill>
                  <a:schemeClr val="tx2"/>
                </a:solidFill>
              </a:rPr>
              <a:t> </a:t>
            </a:r>
            <a:r>
              <a:rPr lang="ru-RU" sz="2400" b="1" u="sng" dirty="0">
                <a:solidFill>
                  <a:schemeClr val="tx2"/>
                </a:solidFill>
              </a:rPr>
              <a:t>заданий </a:t>
            </a:r>
          </a:p>
          <a:p>
            <a:pPr marL="109855" indent="0">
              <a:buFont typeface="Wingdings" panose="05000000000000000000" pitchFamily="2" charset="2"/>
              <a:buNone/>
            </a:pPr>
            <a:r>
              <a:rPr lang="ru-RU" sz="2400" dirty="0">
                <a:solidFill>
                  <a:schemeClr val="tx2"/>
                </a:solidFill>
              </a:rPr>
              <a:t>   (в 2020 году </a:t>
            </a:r>
            <a:r>
              <a:rPr lang="ru-RU" sz="2400" dirty="0" smtClean="0">
                <a:solidFill>
                  <a:schemeClr val="tx2"/>
                </a:solidFill>
              </a:rPr>
              <a:t>– 30, в 2022 году - 29).</a:t>
            </a:r>
          </a:p>
          <a:p>
            <a:pPr marL="109855" indent="0">
              <a:buFont typeface="Wingdings" panose="05000000000000000000" pitchFamily="2" charset="2"/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2"/>
                </a:solidFill>
              </a:rPr>
              <a:t>Изменения в КИМ </a:t>
            </a:r>
            <a:r>
              <a:rPr lang="ru-RU" sz="2400" b="1" dirty="0" smtClean="0">
                <a:solidFill>
                  <a:schemeClr val="tx2"/>
                </a:solidFill>
              </a:rPr>
              <a:t>2023 </a:t>
            </a:r>
            <a:r>
              <a:rPr lang="ru-RU" sz="2400" b="1" dirty="0">
                <a:solidFill>
                  <a:schemeClr val="tx2"/>
                </a:solidFill>
              </a:rPr>
              <a:t>года по сравнению с </a:t>
            </a:r>
            <a:r>
              <a:rPr lang="ru-RU" sz="2400" b="1" dirty="0" smtClean="0">
                <a:solidFill>
                  <a:schemeClr val="tx2"/>
                </a:solidFill>
              </a:rPr>
              <a:t>2022 </a:t>
            </a:r>
            <a:r>
              <a:rPr lang="ru-RU" sz="2400" b="1" dirty="0">
                <a:solidFill>
                  <a:schemeClr val="tx2"/>
                </a:solidFill>
              </a:rPr>
              <a:t>годом: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2"/>
                </a:solidFill>
              </a:rPr>
              <a:t> Произошло сокращение общего количества заданий с </a:t>
            </a:r>
            <a:r>
              <a:rPr lang="ru-RU" sz="2400" b="1" dirty="0" smtClean="0">
                <a:solidFill>
                  <a:schemeClr val="tx2"/>
                </a:solidFill>
              </a:rPr>
              <a:t>29 </a:t>
            </a:r>
            <a:r>
              <a:rPr lang="ru-RU" sz="2400" b="1" dirty="0">
                <a:solidFill>
                  <a:schemeClr val="tx2"/>
                </a:solidFill>
              </a:rPr>
              <a:t>до </a:t>
            </a:r>
            <a:r>
              <a:rPr lang="ru-RU" sz="2400" b="1" dirty="0" smtClean="0">
                <a:solidFill>
                  <a:schemeClr val="tx2"/>
                </a:solidFill>
              </a:rPr>
              <a:t>26, сократилось количество заданий 1 части, вторая часть не изменилась. Включены новые задания.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198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№17 ЭС</a:t>
            </a:r>
            <a:r>
              <a:rPr lang="ru-RU" sz="2400" dirty="0"/>
              <a:t>: Раскрывать особенности организма </a:t>
            </a:r>
            <a:br>
              <a:rPr lang="ru-RU" sz="2400" dirty="0"/>
            </a:br>
            <a:r>
              <a:rPr lang="ru-RU" sz="2400" dirty="0"/>
              <a:t>человека, его строения, жизнедеятельности, высшей нервной деятельности и поведения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824" t="58373" r="55336" b="11378"/>
          <a:stretch>
            <a:fillRect/>
          </a:stretch>
        </p:blipFill>
        <p:spPr>
          <a:xfrm>
            <a:off x="972820" y="1835785"/>
            <a:ext cx="6554470" cy="33953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495" y="58674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№18 ЭС</a:t>
            </a:r>
            <a:r>
              <a:rPr lang="ru-RU" sz="2400" dirty="0"/>
              <a:t>: Раскрывать особенности организма </a:t>
            </a:r>
            <a:br>
              <a:rPr lang="ru-RU" sz="2400" dirty="0"/>
            </a:br>
            <a:r>
              <a:rPr lang="ru-RU" sz="2400" dirty="0"/>
              <a:t>человека, его строения, жизнедеятельности, высшей нервной деятельности и поведения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  <a:sym typeface="+mn-ea"/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  <a:sym typeface="+mn-ea"/>
              </a:rPr>
              <a:t>2 </a:t>
            </a:r>
            <a:r>
              <a:rPr lang="ru-RU" dirty="0">
                <a:solidFill>
                  <a:srgbClr val="FF0000"/>
                </a:solidFill>
                <a:sym typeface="+mn-ea"/>
              </a:rPr>
              <a:t>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8742" t="14174" r="16824" b="53544"/>
          <a:stretch>
            <a:fillRect/>
          </a:stretch>
        </p:blipFill>
        <p:spPr>
          <a:xfrm>
            <a:off x="840740" y="1877060"/>
            <a:ext cx="6807835" cy="3589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65" y="594360"/>
            <a:ext cx="8739505" cy="1066800"/>
          </a:xfrm>
        </p:spPr>
        <p:txBody>
          <a:bodyPr>
            <a:noAutofit/>
          </a:bodyPr>
          <a:lstStyle/>
          <a:p>
            <a:r>
              <a:rPr lang="ru-RU" sz="2000" dirty="0" smtClean="0"/>
              <a:t>№19 ЭС</a:t>
            </a:r>
            <a:r>
              <a:rPr lang="ru-RU" sz="2000" dirty="0"/>
              <a:t>: Экосистемная организация живой природы. Обладать приемами работы с информацией биологического содержания, представленной в разной форме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410" t="15233" r="17086" b="15755"/>
          <a:stretch>
            <a:fillRect/>
          </a:stretch>
        </p:blipFill>
        <p:spPr>
          <a:xfrm>
            <a:off x="457200" y="1661160"/>
            <a:ext cx="7932420" cy="446151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65" y="510540"/>
            <a:ext cx="8739505" cy="79248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№20 ЭС</a:t>
            </a:r>
            <a:r>
              <a:rPr lang="ru-RU" sz="2400" dirty="0"/>
              <a:t>: Экосистемная организация живой природы.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1 </a:t>
            </a:r>
            <a:r>
              <a:rPr lang="ru-RU" dirty="0">
                <a:solidFill>
                  <a:srgbClr val="FF0000"/>
                </a:solidFill>
              </a:rPr>
              <a:t>балл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410" t="15233" r="17086" b="15755"/>
          <a:stretch>
            <a:fillRect/>
          </a:stretch>
        </p:blipFill>
        <p:spPr>
          <a:xfrm>
            <a:off x="202565" y="1350010"/>
            <a:ext cx="8471535" cy="459867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970780" y="6171565"/>
            <a:ext cx="30137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ОТВЕТ: РПНМ или РПОМ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5" y="323850"/>
            <a:ext cx="8968105" cy="1066800"/>
          </a:xfrm>
        </p:spPr>
        <p:txBody>
          <a:bodyPr>
            <a:noAutofit/>
          </a:bodyPr>
          <a:lstStyle/>
          <a:p>
            <a:r>
              <a:rPr lang="ru-RU" sz="1800" dirty="0" smtClean="0"/>
              <a:t>№21 ЭС</a:t>
            </a:r>
            <a:r>
              <a:rPr lang="ru-RU" sz="1800" dirty="0"/>
              <a:t>: Экосистемная организация живой природы. Выявлять причинно-следственные связи между биологическими объектами, явлениями и процессами 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4951" t="15233" r="17086" b="15755"/>
          <a:stretch>
            <a:fillRect/>
          </a:stretch>
        </p:blipFill>
        <p:spPr>
          <a:xfrm>
            <a:off x="25400" y="1125855"/>
            <a:ext cx="9119235" cy="539686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4970" y="638937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+mn-lt"/>
              </a:rPr>
              <a:t>Структура ОГЭ (ГИА) по биологии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856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>
                <a:solidFill>
                  <a:schemeClr val="tx2"/>
                </a:solidFill>
              </a:rPr>
              <a:t>Часть 2</a:t>
            </a:r>
            <a:r>
              <a:rPr lang="ru-RU" dirty="0">
                <a:solidFill>
                  <a:schemeClr val="tx2"/>
                </a:solidFill>
              </a:rPr>
              <a:t>.</a:t>
            </a:r>
          </a:p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Содержит</a:t>
            </a:r>
            <a:r>
              <a:rPr lang="ru-RU" b="1" dirty="0">
                <a:solidFill>
                  <a:schemeClr val="tx2"/>
                </a:solidFill>
              </a:rPr>
              <a:t> 5 заданий </a:t>
            </a:r>
            <a:r>
              <a:rPr lang="ru-RU" dirty="0">
                <a:solidFill>
                  <a:schemeClr val="tx2"/>
                </a:solidFill>
              </a:rPr>
              <a:t>(</a:t>
            </a:r>
            <a:r>
              <a:rPr lang="ru-RU" dirty="0" smtClean="0">
                <a:solidFill>
                  <a:schemeClr val="tx2"/>
                </a:solidFill>
              </a:rPr>
              <a:t>22–26) </a:t>
            </a:r>
            <a:r>
              <a:rPr lang="ru-RU" dirty="0">
                <a:solidFill>
                  <a:schemeClr val="tx2"/>
                </a:solidFill>
              </a:rPr>
              <a:t>с развернутым ответом: </a:t>
            </a:r>
            <a:r>
              <a:rPr lang="ru-RU" u="sng" dirty="0">
                <a:solidFill>
                  <a:schemeClr val="tx2"/>
                </a:solidFill>
              </a:rPr>
              <a:t>1 задание  повышенного уровня </a:t>
            </a:r>
            <a:r>
              <a:rPr lang="ru-RU" dirty="0">
                <a:solidFill>
                  <a:schemeClr val="tx2"/>
                </a:solidFill>
              </a:rPr>
              <a:t>сложности на работу с текстом;</a:t>
            </a:r>
          </a:p>
          <a:p>
            <a:pPr>
              <a:buNone/>
            </a:pPr>
            <a:r>
              <a:rPr lang="ru-RU" u="sng" dirty="0">
                <a:solidFill>
                  <a:schemeClr val="tx2"/>
                </a:solidFill>
              </a:rPr>
              <a:t>4 задания высокого уровня </a:t>
            </a:r>
            <a:r>
              <a:rPr lang="ru-RU" dirty="0">
                <a:solidFill>
                  <a:schemeClr val="tx2"/>
                </a:solidFill>
              </a:rPr>
              <a:t>сложности: </a:t>
            </a:r>
          </a:p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1 задание на анализ статистических данных, представленных в табличной форме, </a:t>
            </a:r>
          </a:p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1 задание на анализ научных методов,</a:t>
            </a:r>
          </a:p>
          <a:p>
            <a:pPr>
              <a:buNone/>
            </a:pPr>
            <a:r>
              <a:rPr lang="ru-RU" dirty="0">
                <a:solidFill>
                  <a:schemeClr val="tx2"/>
                </a:solidFill>
              </a:rPr>
              <a:t>2 задания на применение биологических знаний и умений для решения практических задач.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print"/>
          <a:srcRect l="32562" t="33091" r="35673" b="36729"/>
          <a:stretch>
            <a:fillRect/>
          </a:stretch>
        </p:blipFill>
        <p:spPr>
          <a:xfrm>
            <a:off x="2559685" y="4820920"/>
            <a:ext cx="3555365" cy="19005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95" y="502920"/>
            <a:ext cx="2682240" cy="10668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ЧАСТЬ 2</a:t>
            </a:r>
            <a:endParaRPr lang="ru-RU" sz="4400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9182" t="17305" r="59717" b="4585"/>
          <a:stretch>
            <a:fillRect/>
          </a:stretch>
        </p:blipFill>
        <p:spPr>
          <a:xfrm>
            <a:off x="2781935" y="127635"/>
            <a:ext cx="3465830" cy="489585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115050" y="1121410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2 балла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171565" y="262953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2 балла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009640" y="3788410"/>
            <a:ext cx="3257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Повышенный уровень, 3 балла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115050" y="448373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6078220" y="5654675"/>
            <a:ext cx="29851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9733" t="23903" r="6714" b="4305"/>
          <a:stretch>
            <a:fillRect/>
          </a:stretch>
        </p:blipFill>
        <p:spPr>
          <a:xfrm>
            <a:off x="476885" y="619760"/>
            <a:ext cx="6536055" cy="60591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192" t="17221" r="53082" b="14509"/>
          <a:stretch>
            <a:fillRect/>
          </a:stretch>
        </p:blipFill>
        <p:spPr>
          <a:xfrm>
            <a:off x="1218565" y="879475"/>
            <a:ext cx="6299200" cy="55314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52735" t="12695" r="6250" b="21875"/>
          <a:stretch>
            <a:fillRect/>
          </a:stretch>
        </p:blipFill>
        <p:spPr bwMode="auto">
          <a:xfrm>
            <a:off x="0" y="117475"/>
            <a:ext cx="5535930" cy="6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03" t="28645" r="44721" b="18764"/>
          <a:stretch>
            <a:fillRect/>
          </a:stretch>
        </p:blipFill>
        <p:spPr>
          <a:xfrm>
            <a:off x="506730" y="1751330"/>
            <a:ext cx="7602855" cy="4850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5057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КИМ для проведения в 2023 году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ОГЭ </a:t>
            </a:r>
            <a:r>
              <a:rPr lang="ru-RU" sz="2800" dirty="0"/>
              <a:t>по БИОЛОГИИ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4728" t="21262" r="54740" b="35185"/>
          <a:stretch>
            <a:fillRect/>
          </a:stretch>
        </p:blipFill>
        <p:spPr>
          <a:xfrm>
            <a:off x="786130" y="700405"/>
            <a:ext cx="7571740" cy="607504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9497" t="17668" r="17704" b="20670"/>
          <a:stretch>
            <a:fillRect/>
          </a:stretch>
        </p:blipFill>
        <p:spPr>
          <a:xfrm>
            <a:off x="615950" y="409575"/>
            <a:ext cx="5898515" cy="623697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242" t="14398" r="18632" b="20157"/>
          <a:stretch>
            <a:fillRect/>
          </a:stretch>
        </p:blipFill>
        <p:spPr>
          <a:xfrm>
            <a:off x="139700" y="921385"/>
            <a:ext cx="8475980" cy="47904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2562" t="62024" r="8207" b="18137"/>
          <a:stretch>
            <a:fillRect/>
          </a:stretch>
        </p:blipFill>
        <p:spPr>
          <a:xfrm>
            <a:off x="403225" y="5019040"/>
            <a:ext cx="7918450" cy="1712595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415" t="22180" r="22254" b="22822"/>
          <a:stretch>
            <a:fillRect/>
          </a:stretch>
        </p:blipFill>
        <p:spPr>
          <a:xfrm>
            <a:off x="122233" y="359316"/>
            <a:ext cx="8634541" cy="465981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9208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Система оценивания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017760"/>
          </a:xfrm>
        </p:spPr>
        <p:txBody>
          <a:bodyPr>
            <a:normAutofit/>
          </a:bodyPr>
          <a:lstStyle/>
          <a:p>
            <a:r>
              <a:rPr lang="ru-RU" dirty="0" smtClean="0"/>
              <a:t>1, 2, 6, 8, 12, 14, 15, 20 оценивается </a:t>
            </a:r>
            <a:r>
              <a:rPr lang="ru-RU" dirty="0"/>
              <a:t>1 </a:t>
            </a:r>
            <a:r>
              <a:rPr lang="ru-RU" dirty="0" smtClean="0"/>
              <a:t>баллом.</a:t>
            </a:r>
            <a:endParaRPr lang="ru-RU" dirty="0"/>
          </a:p>
          <a:p>
            <a:r>
              <a:rPr lang="ru-RU" dirty="0" smtClean="0"/>
              <a:t>3-5, 7, 9-12, 16-19, 21-23 оценивается 2 баллами.</a:t>
            </a:r>
            <a:endParaRPr lang="ru-RU" dirty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Если </a:t>
            </a:r>
            <a:r>
              <a:rPr lang="ru-RU" b="1" dirty="0">
                <a:solidFill>
                  <a:srgbClr val="C00000"/>
                </a:solidFill>
              </a:rPr>
              <a:t>указано больше символов, чем в правильном ответе, то за каждый лишний символ снимается 1 </a:t>
            </a:r>
            <a:r>
              <a:rPr lang="ru-RU" b="1" dirty="0" smtClean="0">
                <a:solidFill>
                  <a:srgbClr val="C00000"/>
                </a:solidFill>
              </a:rPr>
              <a:t>балл. </a:t>
            </a:r>
            <a:r>
              <a:rPr lang="ru-RU" dirty="0" smtClean="0"/>
              <a:t>Выставляется </a:t>
            </a:r>
            <a:r>
              <a:rPr lang="ru-RU" dirty="0"/>
              <a:t>1 балл, если допущено не более одной ошибки, и 0 баллов, если допущено две и более ошибки.</a:t>
            </a:r>
          </a:p>
          <a:p>
            <a:r>
              <a:rPr lang="ru-RU" dirty="0" smtClean="0"/>
              <a:t>13 задание оценивается </a:t>
            </a:r>
            <a:r>
              <a:rPr lang="ru-RU" dirty="0"/>
              <a:t>3 </a:t>
            </a:r>
            <a:r>
              <a:rPr lang="ru-RU" dirty="0" smtClean="0"/>
              <a:t>баллами, </a:t>
            </a:r>
            <a:r>
              <a:rPr lang="ru-RU" dirty="0"/>
              <a:t>если 1 ошибка= 2 балла, если 2 ошибки- 1 балл.</a:t>
            </a:r>
          </a:p>
          <a:p>
            <a:r>
              <a:rPr lang="ru-RU" dirty="0" smtClean="0"/>
              <a:t>22-23 = 2 балла, 24-26=3 балла, в зависимости от полноты и правильности ответа.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+mn-lt"/>
              </a:rPr>
              <a:t>Общие сведения об ОГЭ </a:t>
            </a:r>
            <a:br>
              <a:rPr lang="ru-RU" b="1" dirty="0">
                <a:solidFill>
                  <a:schemeClr val="accent2"/>
                </a:solidFill>
                <a:latin typeface="+mn-lt"/>
              </a:rPr>
            </a:br>
            <a:r>
              <a:rPr lang="ru-RU" b="1" dirty="0">
                <a:solidFill>
                  <a:schemeClr val="accent2"/>
                </a:solidFill>
                <a:latin typeface="+mn-lt"/>
              </a:rPr>
              <a:t>по биологии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249424"/>
            <a:ext cx="8715436" cy="43251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tx2"/>
                </a:solidFill>
              </a:rPr>
              <a:t>Длительность экзамена: </a:t>
            </a:r>
            <a:r>
              <a:rPr lang="ru-RU" sz="3200" dirty="0" smtClean="0">
                <a:solidFill>
                  <a:schemeClr val="tx2"/>
                </a:solidFill>
              </a:rPr>
              <a:t>150 </a:t>
            </a:r>
            <a:r>
              <a:rPr lang="ru-RU" sz="3200" dirty="0">
                <a:solidFill>
                  <a:schemeClr val="tx2"/>
                </a:solidFill>
              </a:rPr>
              <a:t>минут </a:t>
            </a:r>
            <a:endParaRPr lang="ru-RU" sz="320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ru-RU" sz="3200" dirty="0" smtClean="0">
                <a:solidFill>
                  <a:schemeClr val="tx2"/>
                </a:solidFill>
              </a:rPr>
              <a:t>(2,5 часа</a:t>
            </a:r>
            <a:r>
              <a:rPr lang="ru-RU" sz="3200" dirty="0">
                <a:solidFill>
                  <a:schemeClr val="tx2"/>
                </a:solidFill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tx2"/>
                </a:solidFill>
              </a:rPr>
              <a:t>На экзамене по биологии </a:t>
            </a:r>
            <a:r>
              <a:rPr lang="ru-RU" sz="3200" dirty="0">
                <a:solidFill>
                  <a:srgbClr val="FF0000"/>
                </a:solidFill>
              </a:rPr>
              <a:t>можно использовать линейку и непрограммируемый калькулятор</a:t>
            </a:r>
            <a:r>
              <a:rPr lang="ru-RU" sz="3200" dirty="0">
                <a:solidFill>
                  <a:schemeClr val="tx2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dirty="0" smtClean="0">
                <a:solidFill>
                  <a:srgbClr val="FF0000"/>
                </a:solidFill>
              </a:rPr>
              <a:t>48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максимальных первичных баллов.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/>
            </a:r>
            <a:br>
              <a:rPr lang="ru-RU" sz="36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</a:br>
            <a:r>
              <a:rPr lang="ru-RU" sz="36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Шкала пересчета первичного балла за выполнение экзаменационной работы в отметку по пятибалльной шкале</a:t>
            </a:r>
            <a:r>
              <a:rPr lang="ru-RU" sz="1300" dirty="0">
                <a:latin typeface="Calibri" panose="020F0502020204030204"/>
                <a:ea typeface="Calibri" panose="020F0502020204030204"/>
                <a:cs typeface="Times New Roman" panose="02020603050405020304"/>
              </a:rPr>
              <a:t/>
            </a:r>
            <a:br>
              <a:rPr lang="ru-RU" sz="1300" dirty="0">
                <a:latin typeface="Calibri" panose="020F0502020204030204"/>
                <a:ea typeface="Calibri" panose="020F0502020204030204"/>
                <a:cs typeface="Times New Roman" panose="02020603050405020304"/>
              </a:rPr>
            </a:br>
            <a:r>
              <a:rPr lang="ru-RU" sz="36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Биология, </a:t>
            </a:r>
            <a:r>
              <a:rPr lang="ru-RU" sz="3600" b="1" dirty="0" smtClean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2023 </a:t>
            </a:r>
            <a:r>
              <a:rPr lang="ru-RU" sz="3600" b="1" dirty="0"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год</a:t>
            </a:r>
            <a:r>
              <a:rPr lang="ru-RU" sz="1600" dirty="0">
                <a:latin typeface="Calibri" panose="020F0502020204030204"/>
                <a:ea typeface="Calibri" panose="020F0502020204030204"/>
                <a:cs typeface="Times New Roman" panose="02020603050405020304"/>
              </a:rPr>
              <a:t/>
            </a:r>
            <a:br>
              <a:rPr lang="ru-RU" sz="1600" dirty="0">
                <a:latin typeface="Calibri" panose="020F0502020204030204"/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3428" t="31171" r="21950" b="35085"/>
          <a:stretch>
            <a:fillRect/>
          </a:stretch>
        </p:blipFill>
        <p:spPr>
          <a:xfrm>
            <a:off x="767715" y="2948940"/>
            <a:ext cx="7608570" cy="264350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018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Arial" panose="020B0604020202020204"/>
              </a:rPr>
              <a:t>Для ОГЭ экзаменационные материалы состоят из: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>
                <a:solidFill>
                  <a:srgbClr val="444444"/>
                </a:solidFill>
                <a:latin typeface="Arial" panose="020B0604020202020204"/>
              </a:rPr>
              <a:t>1. Контрольных измерительных материалов (далее — КИМ), представляющих собой комплексы заданий стандартизированной формы;</a:t>
            </a:r>
          </a:p>
          <a:p>
            <a:pPr fontAlgn="base"/>
            <a:r>
              <a:rPr lang="ru-RU" dirty="0">
                <a:solidFill>
                  <a:srgbClr val="444444"/>
                </a:solidFill>
                <a:latin typeface="Arial" panose="020B0604020202020204"/>
              </a:rPr>
              <a:t>2. Бланка ответов № 1, предназначенного для регистрации участника ГИА-9 и внесения кратких ответов;</a:t>
            </a:r>
          </a:p>
          <a:p>
            <a:pPr fontAlgn="base"/>
            <a:r>
              <a:rPr lang="ru-RU" dirty="0">
                <a:solidFill>
                  <a:srgbClr val="444444"/>
                </a:solidFill>
                <a:latin typeface="Arial" panose="020B0604020202020204"/>
              </a:rPr>
              <a:t>3. Бланка ответов № 2, предназначенного для внесения развернутых ответов.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13" t="10498" r="53634" b="29291"/>
          <a:stretch>
            <a:fillRect/>
          </a:stretch>
        </p:blipFill>
        <p:spPr>
          <a:xfrm>
            <a:off x="889000" y="1112520"/>
            <a:ext cx="7266305" cy="546290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9208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Система оценивания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31" y="1768252"/>
            <a:ext cx="8458200" cy="147002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+mn-lt"/>
              </a:rPr>
              <a:t>ЕГЭ </a:t>
            </a:r>
            <a:r>
              <a:rPr lang="ru-RU" sz="4800" b="1" dirty="0">
                <a:latin typeface="+mn-lt"/>
              </a:rPr>
              <a:t>ПО БИОЛОГИИ </a:t>
            </a:r>
            <a:r>
              <a:rPr lang="ru-RU" sz="8000" b="1" dirty="0" smtClean="0">
                <a:latin typeface="+mn-lt"/>
              </a:rPr>
              <a:t>2023 </a:t>
            </a:r>
            <a:endParaRPr lang="ru-RU" sz="8000" b="1" dirty="0"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КИМ для проведения в 2023 году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ОГЭ </a:t>
            </a:r>
            <a:r>
              <a:rPr lang="ru-RU" sz="2800" dirty="0"/>
              <a:t>по БИОЛОГИИ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6282" t="71280" r="53859" b="9447"/>
          <a:stretch>
            <a:fillRect/>
          </a:stretch>
        </p:blipFill>
        <p:spPr>
          <a:xfrm>
            <a:off x="231140" y="2564765"/>
            <a:ext cx="8591550" cy="233553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57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+mn-lt"/>
              </a:rPr>
              <a:t>Структура ОГЭ (ГИА) по биологии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0180" y="1858010"/>
            <a:ext cx="8425180" cy="36614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</a:rPr>
              <a:t>Работа состоит из двух частей и содержит </a:t>
            </a:r>
            <a:r>
              <a:rPr lang="ru-RU" sz="24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2400" b="1" u="sng" dirty="0" smtClean="0">
                <a:solidFill>
                  <a:schemeClr val="tx2"/>
                </a:solidFill>
              </a:rPr>
              <a:t> </a:t>
            </a:r>
            <a:r>
              <a:rPr lang="ru-RU" sz="2400" b="1" u="sng" dirty="0">
                <a:solidFill>
                  <a:schemeClr val="tx2"/>
                </a:solidFill>
              </a:rPr>
              <a:t>заданий </a:t>
            </a:r>
          </a:p>
          <a:p>
            <a:pPr marL="109855" indent="0">
              <a:buFont typeface="Wingdings" panose="05000000000000000000" pitchFamily="2" charset="2"/>
              <a:buNone/>
            </a:pPr>
            <a:r>
              <a:rPr lang="ru-RU" sz="2400" dirty="0">
                <a:solidFill>
                  <a:schemeClr val="tx2"/>
                </a:solidFill>
              </a:rPr>
              <a:t>   (в предыдущие годы было </a:t>
            </a:r>
            <a:r>
              <a:rPr lang="ru-RU" sz="2400" dirty="0" smtClean="0">
                <a:solidFill>
                  <a:schemeClr val="tx2"/>
                </a:solidFill>
              </a:rPr>
              <a:t>28 заданий)</a:t>
            </a:r>
          </a:p>
          <a:p>
            <a:pPr marL="109855" indent="0">
              <a:buFont typeface="Wingdings" panose="05000000000000000000" pitchFamily="2" charset="2"/>
              <a:buNone/>
            </a:pPr>
            <a:endParaRPr lang="ru-RU" sz="2400" dirty="0">
              <a:solidFill>
                <a:schemeClr val="tx2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2"/>
                </a:solidFill>
              </a:rPr>
              <a:t>Изменения в КИМ </a:t>
            </a:r>
            <a:r>
              <a:rPr lang="ru-RU" sz="2400" b="1" dirty="0" smtClean="0">
                <a:solidFill>
                  <a:schemeClr val="tx2"/>
                </a:solidFill>
              </a:rPr>
              <a:t>2023 </a:t>
            </a:r>
            <a:r>
              <a:rPr lang="ru-RU" sz="2400" b="1" dirty="0">
                <a:solidFill>
                  <a:schemeClr val="tx2"/>
                </a:solidFill>
              </a:rPr>
              <a:t>года по сравнению с </a:t>
            </a:r>
            <a:r>
              <a:rPr lang="ru-RU" sz="2400" b="1" dirty="0" smtClean="0">
                <a:solidFill>
                  <a:schemeClr val="tx2"/>
                </a:solidFill>
              </a:rPr>
              <a:t>2022 годом: увеличилось количество заданий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    1 части, вторая часть не изменилась. Включены новые типы заданий.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Спецификация контрольных измерительных материалов для проведения в 2023 году </a:t>
            </a:r>
            <a:br>
              <a:rPr lang="ru-RU" sz="3100" dirty="0" smtClean="0"/>
            </a:br>
            <a:r>
              <a:rPr lang="ru-RU" sz="3100" dirty="0" smtClean="0"/>
              <a:t>ЕГЭ </a:t>
            </a:r>
            <a:r>
              <a:rPr lang="ru-RU" dirty="0" smtClean="0"/>
              <a:t>по БИОЛОГИИ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307" t="13298" r="20079" b="59843"/>
          <a:stretch>
            <a:fillRect/>
          </a:stretch>
        </p:blipFill>
        <p:spPr bwMode="auto">
          <a:xfrm>
            <a:off x="323528" y="2060848"/>
            <a:ext cx="855024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контрольных измерительных материалов для проведения в 2023 году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ЕГЭ </a:t>
            </a:r>
            <a:r>
              <a:rPr lang="ru-RU" sz="2800" dirty="0"/>
              <a:t>по БИОЛОГИИ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7283" t="58093" r="55906" b="24847"/>
          <a:stretch>
            <a:fillRect/>
          </a:stretch>
        </p:blipFill>
        <p:spPr bwMode="auto">
          <a:xfrm>
            <a:off x="251520" y="2564904"/>
            <a:ext cx="856448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67544" y="515719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При выполнении заданий, помимо предметных знаний,</a:t>
            </a:r>
          </a:p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умений, навыков и способов познавательной деятельности, востребованы также универсальные учебные познавательные, коммуникативные и регулятивные (самоорганизация и самоконтроль) действия.</a:t>
            </a:r>
            <a:endParaRPr lang="ru-RU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Структура КИМ ЕГЭ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22108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 части 1 задания 1–22 группируются по содержательным блокам: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«Клетка и организм – биологические системы» (задания 5–8)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«Система и многообразие органического мира» (задания 9–12)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«Организм человека и его здоровье» (задания 13-16)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3040" y="1484784"/>
            <a:ext cx="8640960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Часть 1 содержит 22 задания:</a:t>
            </a:r>
          </a:p>
          <a:p>
            <a:pPr>
              <a:buNone/>
            </a:pPr>
            <a:r>
              <a:rPr lang="ru-RU" sz="1600" dirty="0" smtClean="0"/>
              <a:t>6 – с множественным выбором ответов из предложенного списка;</a:t>
            </a:r>
          </a:p>
          <a:p>
            <a:pPr>
              <a:buNone/>
            </a:pPr>
            <a:r>
              <a:rPr lang="ru-RU" sz="1600" dirty="0" smtClean="0"/>
              <a:t>3 – на поиск ответа по изображению на рисунке;</a:t>
            </a:r>
          </a:p>
          <a:p>
            <a:pPr>
              <a:buNone/>
            </a:pPr>
            <a:r>
              <a:rPr lang="ru-RU" sz="1600" dirty="0" smtClean="0"/>
              <a:t>4 – на установление соответствия элементов двух-трёх множеств;</a:t>
            </a:r>
          </a:p>
          <a:p>
            <a:pPr>
              <a:buNone/>
            </a:pPr>
            <a:r>
              <a:rPr lang="ru-RU" sz="1600" dirty="0" smtClean="0"/>
              <a:t>4 – на установление последовательности систематических таксонов, биологических объектов, процессов, явлений;</a:t>
            </a:r>
          </a:p>
          <a:p>
            <a:pPr>
              <a:buNone/>
            </a:pPr>
            <a:r>
              <a:rPr lang="ru-RU" sz="1600" dirty="0" smtClean="0"/>
              <a:t>2 – на решение биологических задач по цитологии и генетике;</a:t>
            </a:r>
          </a:p>
          <a:p>
            <a:pPr>
              <a:buNone/>
            </a:pPr>
            <a:r>
              <a:rPr lang="ru-RU" sz="1600" dirty="0" smtClean="0"/>
              <a:t>2 – на дополнение недостающей информации в таблице;</a:t>
            </a:r>
          </a:p>
          <a:p>
            <a:pPr>
              <a:buNone/>
            </a:pPr>
            <a:r>
              <a:rPr lang="ru-RU" sz="1600" dirty="0" smtClean="0"/>
              <a:t>1 – на анализ информации, представленной в графической или табличной форме.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602128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Часть 1 содержит задания двух уровней сложности: 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14 заданий базового уровня и 8 заданий повышенного уровня.</a:t>
            </a:r>
            <a:endParaRPr lang="ru-RU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Структура КИМ ЕГЭ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628800"/>
            <a:ext cx="8208912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    Часть 2 содержит 7 заданий с развёрнутым ответом. В этих заданиях ответ формулируется и записывается экзаменуемым самостоятельно в развёрнутой форме.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564904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В части 2 представлено 7 заданий, из которых одно повышенного</a:t>
            </a:r>
          </a:p>
          <a:p>
            <a:pPr algn="ctr"/>
            <a:r>
              <a:rPr lang="ru-RU" i="1" dirty="0" smtClean="0">
                <a:solidFill>
                  <a:srgbClr val="C00000"/>
                </a:solidFill>
              </a:rPr>
              <a:t>уровня и 6 высокого уровня сложности.</a:t>
            </a:r>
            <a:endParaRPr lang="ru-RU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307" t="33596" r="22047" b="33596"/>
          <a:stretch>
            <a:fillRect/>
          </a:stretch>
        </p:blipFill>
        <p:spPr bwMode="auto">
          <a:xfrm>
            <a:off x="611560" y="2204864"/>
            <a:ext cx="7776864" cy="414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контрольных измерительных материалов для проведения в 2023 году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ЕГЭ </a:t>
            </a:r>
            <a:r>
              <a:rPr lang="ru-RU" sz="2800" dirty="0"/>
              <a:t>по БИОЛОГИИ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Спецификация контрольных измерительных материалов для проведения в 2023 году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ЕГЭ по БИОЛОГИИ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85" t="19598" r="20079" b="33596"/>
          <a:stretch>
            <a:fillRect/>
          </a:stretch>
        </p:blipFill>
        <p:spPr bwMode="auto">
          <a:xfrm>
            <a:off x="467544" y="2132856"/>
            <a:ext cx="774283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Шкала перевода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50" t="10499" r="60827" b="10849"/>
          <a:stretch>
            <a:fillRect/>
          </a:stretch>
        </p:blipFill>
        <p:spPr bwMode="auto">
          <a:xfrm>
            <a:off x="1187624" y="1484784"/>
            <a:ext cx="1944216" cy="496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2244" t="6649" r="60039" b="12948"/>
          <a:stretch>
            <a:fillRect/>
          </a:stretch>
        </p:blipFill>
        <p:spPr bwMode="auto">
          <a:xfrm>
            <a:off x="4067944" y="1556792"/>
            <a:ext cx="197457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259632" y="1484784"/>
            <a:ext cx="0" cy="158417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259632" y="3068960"/>
            <a:ext cx="0" cy="331236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7944" y="1556792"/>
            <a:ext cx="0" cy="93610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067944" y="2492896"/>
            <a:ext cx="0" cy="396044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6516216" y="1700808"/>
            <a:ext cx="93610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516216" y="2420888"/>
            <a:ext cx="9361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588224" y="3068960"/>
            <a:ext cx="86409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68344" y="14847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668344" y="22048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 +П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847856" y="28529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 +П + В</a:t>
            </a:r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№1 ЭС: </a:t>
            </a:r>
            <a:r>
              <a:rPr lang="ru-RU" sz="2800" dirty="0"/>
              <a:t>Биология как наука. Методы научного познания. Уровни организации и признаки живого</a:t>
            </a:r>
            <a:br>
              <a:rPr lang="ru-RU" sz="2800" dirty="0"/>
            </a:br>
            <a:r>
              <a:rPr lang="ru-RU" sz="2800" i="1" dirty="0"/>
              <a:t>(задание с рисунком и без)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998210"/>
            <a:ext cx="5074920" cy="777240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9953" t="33072" r="7075" b="31004"/>
          <a:stretch>
            <a:fillRect/>
          </a:stretch>
        </p:blipFill>
        <p:spPr>
          <a:xfrm>
            <a:off x="259080" y="2268220"/>
            <a:ext cx="8329930" cy="267271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8333" t="27062" r="26148" b="8767"/>
          <a:stretch>
            <a:fillRect/>
          </a:stretch>
        </p:blipFill>
        <p:spPr>
          <a:xfrm>
            <a:off x="2051050" y="1813560"/>
            <a:ext cx="6166485" cy="48895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6477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№1 ЭС: </a:t>
            </a:r>
            <a:r>
              <a:rPr lang="ru-RU" sz="2800" dirty="0"/>
              <a:t>Биология как наука. Методы научного познания. Уровни организации и признаки живого</a:t>
            </a:r>
            <a:br>
              <a:rPr lang="ru-RU" sz="2800" dirty="0"/>
            </a:br>
            <a:r>
              <a:rPr lang="ru-RU" sz="2800" dirty="0"/>
              <a:t>(задание с рисунком и без)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406400" y="2322195"/>
            <a:ext cx="11912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>
                <a:solidFill>
                  <a:srgbClr val="FF0000"/>
                </a:solidFill>
              </a:rPr>
              <a:t>НОВОЕ!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контрольных измерительных материалов для проведения в 2023 году </a:t>
            </a:r>
            <a:br>
              <a:rPr lang="ru-RU" sz="2800" dirty="0"/>
            </a:br>
            <a:r>
              <a:rPr lang="ru-RU" sz="2800" dirty="0"/>
              <a:t>ОГЭ по БИОЛОГИИ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0638" t="22949" r="3190" b="39420"/>
          <a:stretch>
            <a:fillRect/>
          </a:stretch>
        </p:blipFill>
        <p:spPr>
          <a:xfrm>
            <a:off x="-22860" y="2317115"/>
            <a:ext cx="8909685" cy="335597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" y="51816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№2 ЭС</a:t>
            </a:r>
            <a:r>
              <a:rPr lang="ru-RU" sz="2800" dirty="0"/>
              <a:t>: </a:t>
            </a:r>
            <a:r>
              <a:rPr lang="ru-RU" sz="2400" dirty="0"/>
              <a:t>Предсказание результатов эксперимента, исходя  из знаний о физиологии клеток и организмов (множ.выбор)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2107" t="42922" r="7075" b="7157"/>
          <a:stretch>
            <a:fillRect/>
          </a:stretch>
        </p:blipFill>
        <p:spPr>
          <a:xfrm>
            <a:off x="519430" y="1878330"/>
            <a:ext cx="7776210" cy="359029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69240" y="1452880"/>
            <a:ext cx="40087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КЭС: 2.1–2.5, 3.1–3.3, 4.1–4.7,  5.1–5.6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№3 ЭС</a:t>
            </a:r>
            <a:r>
              <a:rPr lang="ru-RU" sz="2800" dirty="0"/>
              <a:t>: </a:t>
            </a:r>
            <a:r>
              <a:rPr lang="ru-RU" sz="2400" dirty="0"/>
              <a:t>Генетическая информация в клетке. Хромосомный набор, соматические и половые клетки </a:t>
            </a:r>
            <a:r>
              <a:rPr lang="ru-RU" sz="2400" i="1" dirty="0"/>
              <a:t>(задача)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5914390"/>
            <a:ext cx="4038600" cy="861060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9874" t="63685" r="6965" b="13307"/>
          <a:stretch>
            <a:fillRect/>
          </a:stretch>
        </p:blipFill>
        <p:spPr>
          <a:xfrm>
            <a:off x="871855" y="2783205"/>
            <a:ext cx="7242810" cy="148399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№4 ЭС: </a:t>
            </a:r>
            <a:r>
              <a:rPr lang="ru-RU" sz="2400" dirty="0"/>
              <a:t>Моно- и дигибридное, анализирующее скрещивание</a:t>
            </a:r>
            <a:r>
              <a:rPr lang="ru-RU" sz="2400" dirty="0" smtClean="0"/>
              <a:t> (задача)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8858" t="18198" r="59055" b="38495"/>
          <a:stretch>
            <a:fillRect/>
          </a:stretch>
        </p:blipFill>
        <p:spPr bwMode="auto">
          <a:xfrm>
            <a:off x="939800" y="1555750"/>
            <a:ext cx="678751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мещающее 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2440"/>
            <a:ext cx="8229600" cy="7315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№5-8 </a:t>
            </a:r>
            <a:r>
              <a:rPr lang="ru-RU" sz="2800" dirty="0"/>
              <a:t> Блок заданий «Клетка, организм»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572" t="57283" r="76651" b="12469"/>
          <a:stretch>
            <a:fillRect/>
          </a:stretch>
        </p:blipFill>
        <p:spPr>
          <a:xfrm>
            <a:off x="731520" y="2309495"/>
            <a:ext cx="2388235" cy="18662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rcRect l="57962" t="34113" r="20680" b="39592"/>
          <a:stretch>
            <a:fillRect/>
          </a:stretch>
        </p:blipFill>
        <p:spPr>
          <a:xfrm>
            <a:off x="666750" y="4095115"/>
            <a:ext cx="2346325" cy="162496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rcRect l="58308" t="22792" r="21443" b="22207"/>
          <a:stretch>
            <a:fillRect/>
          </a:stretch>
        </p:blipFill>
        <p:spPr>
          <a:xfrm>
            <a:off x="5706745" y="2309495"/>
            <a:ext cx="2204085" cy="336804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237615" y="1660525"/>
            <a:ext cx="1232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Вариант 1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6302375" y="1726565"/>
            <a:ext cx="12617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Вариант 2</a:t>
            </a:r>
          </a:p>
        </p:txBody>
      </p:sp>
      <p:sp>
        <p:nvSpPr>
          <p:cNvPr id="11" name="Объект 2"/>
          <p:cNvSpPr>
            <a:spLocks noGrp="1"/>
          </p:cNvSpPr>
          <p:nvPr>
            <p:ph sz="half" idx="1"/>
          </p:nvPr>
        </p:nvSpPr>
        <p:spPr>
          <a:xfrm>
            <a:off x="3287395" y="2477135"/>
            <a:ext cx="2243455" cy="480695"/>
          </a:xfrm>
        </p:spPr>
        <p:txBody>
          <a:bodyPr>
            <a:normAutofit fontScale="75000" lnSpcReduction="20000"/>
          </a:bodyPr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Объект 2"/>
          <p:cNvSpPr>
            <a:spLocks noGrp="1"/>
          </p:cNvSpPr>
          <p:nvPr/>
        </p:nvSpPr>
        <p:spPr>
          <a:xfrm>
            <a:off x="3120390" y="3259455"/>
            <a:ext cx="2635885" cy="480695"/>
          </a:xfrm>
          <a:prstGeom prst="rect">
            <a:avLst/>
          </a:prstGeom>
        </p:spPr>
        <p:txBody>
          <a:bodyPr vert="horz">
            <a:normAutofit fontScale="75000" lnSpcReduction="2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/>
        </p:nvSpPr>
        <p:spPr>
          <a:xfrm>
            <a:off x="3120390" y="5001895"/>
            <a:ext cx="2635885" cy="480695"/>
          </a:xfrm>
          <a:prstGeom prst="rect">
            <a:avLst/>
          </a:prstGeom>
        </p:spPr>
        <p:txBody>
          <a:bodyPr vert="horz">
            <a:normAutofit fontScale="75000" lnSpcReduction="2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/>
        </p:nvSpPr>
        <p:spPr>
          <a:xfrm>
            <a:off x="3171190" y="4244975"/>
            <a:ext cx="2635885" cy="480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830" t="13859" r="23999" b="20828"/>
          <a:stretch>
            <a:fillRect/>
          </a:stretch>
        </p:blipFill>
        <p:spPr>
          <a:xfrm>
            <a:off x="457200" y="1203960"/>
            <a:ext cx="8404860" cy="530796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457200" y="47244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№5-8 </a:t>
            </a:r>
            <a:r>
              <a:rPr lang="ru-RU" sz="2800" dirty="0"/>
              <a:t> Блок заданий «Клетка, организм»</a:t>
            </a:r>
            <a:endParaRPr lang="ru-RU" sz="2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/>
        </p:nvSpPr>
        <p:spPr>
          <a:xfrm>
            <a:off x="457200" y="47244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№9-12 </a:t>
            </a:r>
            <a:r>
              <a:rPr lang="ru-RU" sz="2800" dirty="0"/>
              <a:t> Блок заданий «Многообразие»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3758" t="15068" r="65362" b="27174"/>
          <a:stretch>
            <a:fillRect/>
          </a:stretch>
        </p:blipFill>
        <p:spPr>
          <a:xfrm>
            <a:off x="5580112" y="1916832"/>
            <a:ext cx="3399155" cy="357568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 l="4318" t="51653" r="65307" b="13858"/>
          <a:stretch>
            <a:fillRect/>
          </a:stretch>
        </p:blipFill>
        <p:spPr>
          <a:xfrm>
            <a:off x="56515" y="3274695"/>
            <a:ext cx="3430905" cy="21907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rcRect l="28121" t="28436" r="26682" b="37682"/>
          <a:stretch>
            <a:fillRect/>
          </a:stretch>
        </p:blipFill>
        <p:spPr>
          <a:xfrm>
            <a:off x="56515" y="1889760"/>
            <a:ext cx="3336290" cy="140716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1108075" y="1362710"/>
            <a:ext cx="1232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Вариант 1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370955" y="1362710"/>
            <a:ext cx="12617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/>
              <a:t>Вариант 2</a:t>
            </a:r>
          </a:p>
        </p:txBody>
      </p:sp>
      <p:sp>
        <p:nvSpPr>
          <p:cNvPr id="12" name="Объект 2"/>
          <p:cNvSpPr>
            <a:spLocks noGrp="1"/>
          </p:cNvSpPr>
          <p:nvPr/>
        </p:nvSpPr>
        <p:spPr>
          <a:xfrm>
            <a:off x="3378835" y="2118995"/>
            <a:ext cx="2243455" cy="480695"/>
          </a:xfrm>
          <a:prstGeom prst="rect">
            <a:avLst/>
          </a:prstGeom>
        </p:spPr>
        <p:txBody>
          <a:bodyPr vert="horz">
            <a:normAutofit fontScale="75000" lnSpcReduction="2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/>
        </p:nvSpPr>
        <p:spPr>
          <a:xfrm>
            <a:off x="3254375" y="2696845"/>
            <a:ext cx="2635885" cy="480695"/>
          </a:xfrm>
          <a:prstGeom prst="rect">
            <a:avLst/>
          </a:prstGeom>
        </p:spPr>
        <p:txBody>
          <a:bodyPr vert="horz">
            <a:normAutofit fontScale="75000" lnSpcReduction="2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Объект 2"/>
          <p:cNvSpPr>
            <a:spLocks noGrp="1"/>
          </p:cNvSpPr>
          <p:nvPr/>
        </p:nvSpPr>
        <p:spPr>
          <a:xfrm>
            <a:off x="3378835" y="3437255"/>
            <a:ext cx="2244090" cy="480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15" name="Объект 2"/>
          <p:cNvSpPr>
            <a:spLocks noGrp="1"/>
          </p:cNvSpPr>
          <p:nvPr/>
        </p:nvSpPr>
        <p:spPr>
          <a:xfrm>
            <a:off x="3392805" y="4344035"/>
            <a:ext cx="2229485" cy="48069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/>
        </p:nvSpPr>
        <p:spPr>
          <a:xfrm>
            <a:off x="457200" y="472440"/>
            <a:ext cx="8229600" cy="73152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№9-12 </a:t>
            </a:r>
            <a:r>
              <a:rPr lang="ru-RU" sz="2800" dirty="0"/>
              <a:t> Блок заданий «Многообразие»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7936" t="24995" r="23628" b="15180"/>
          <a:stretch>
            <a:fillRect/>
          </a:stretch>
        </p:blipFill>
        <p:spPr>
          <a:xfrm>
            <a:off x="229870" y="1203960"/>
            <a:ext cx="8456930" cy="486981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" y="716280"/>
            <a:ext cx="8709660" cy="69405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ym typeface="+mn-ea"/>
              </a:rPr>
              <a:t>№13-16 </a:t>
            </a:r>
            <a:r>
              <a:rPr lang="ru-RU" sz="2800" dirty="0">
                <a:sym typeface="+mn-ea"/>
              </a:rPr>
              <a:t> Блок заданий «Человек и его здоровье»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altLang="en-US" sz="280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915" t="40554" r="63774" b="27970"/>
          <a:stretch>
            <a:fillRect/>
          </a:stretch>
        </p:blipFill>
        <p:spPr>
          <a:xfrm>
            <a:off x="295910" y="1691005"/>
            <a:ext cx="4359910" cy="2826385"/>
          </a:xfrm>
          <a:prstGeom prst="rect">
            <a:avLst/>
          </a:prstGeom>
        </p:spPr>
      </p:pic>
      <p:sp>
        <p:nvSpPr>
          <p:cNvPr id="12" name="Объект 2"/>
          <p:cNvSpPr>
            <a:spLocks noGrp="1"/>
          </p:cNvSpPr>
          <p:nvPr/>
        </p:nvSpPr>
        <p:spPr>
          <a:xfrm>
            <a:off x="5220072" y="1700808"/>
            <a:ext cx="2981960" cy="518160"/>
          </a:xfrm>
          <a:prstGeom prst="rect">
            <a:avLst/>
          </a:prstGeom>
        </p:spPr>
        <p:txBody>
          <a:bodyPr vert="horz">
            <a:normAutofit fontScale="9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/>
        </p:nvSpPr>
        <p:spPr>
          <a:xfrm>
            <a:off x="5182235" y="2308225"/>
            <a:ext cx="3404870" cy="564515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/>
        </p:nvSpPr>
        <p:spPr>
          <a:xfrm>
            <a:off x="5330190" y="3761105"/>
            <a:ext cx="3404870" cy="564515"/>
          </a:xfrm>
          <a:prstGeom prst="rect">
            <a:avLst/>
          </a:prstGeom>
        </p:spPr>
        <p:txBody>
          <a:bodyPr vert="horz">
            <a:normAutofit fontScale="87500" lnSpcReduction="2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/>
        </p:nvSpPr>
        <p:spPr>
          <a:xfrm>
            <a:off x="5266055" y="2983865"/>
            <a:ext cx="2981960" cy="518160"/>
          </a:xfrm>
          <a:prstGeom prst="rect">
            <a:avLst/>
          </a:prstGeom>
        </p:spPr>
        <p:txBody>
          <a:bodyPr vert="horz">
            <a:normAutofit fontScale="80000" lnSpcReduction="10000"/>
          </a:bodyPr>
          <a:lstStyle>
            <a:lvl1pPr marL="365760" indent="-255905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495" indent="-247015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 panose="02040502050405020303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290" indent="-219710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830" indent="-20129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9001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09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30095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 panose="02040502050405020303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Базовый уровень, 2 балла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053" t="42018" r="51761" b="8163"/>
          <a:stretch>
            <a:fillRect/>
          </a:stretch>
        </p:blipFill>
        <p:spPr>
          <a:xfrm>
            <a:off x="331470" y="1229360"/>
            <a:ext cx="3854450" cy="335597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217170" y="716280"/>
            <a:ext cx="7917180" cy="86106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ym typeface="+mn-ea"/>
              </a:rPr>
              <a:t>№13-16 </a:t>
            </a:r>
            <a:r>
              <a:rPr lang="ru-RU" sz="2800" dirty="0">
                <a:sym typeface="+mn-ea"/>
              </a:rPr>
              <a:t> Блок заданий «Человек и его здоровье»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altLang="en-US" sz="2800"/>
          </a:p>
        </p:txBody>
      </p:sp>
      <p:pic>
        <p:nvPicPr>
          <p:cNvPr id="7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8330" t="17221" r="19198" b="15243"/>
          <a:stretch>
            <a:fillRect/>
          </a:stretch>
        </p:blipFill>
        <p:spPr>
          <a:xfrm>
            <a:off x="4481830" y="1435100"/>
            <a:ext cx="4542155" cy="46107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rcRect l="12121" t="54692" r="53976" b="20590"/>
          <a:stretch>
            <a:fillRect/>
          </a:stretch>
        </p:blipFill>
        <p:spPr>
          <a:xfrm>
            <a:off x="148590" y="4653915"/>
            <a:ext cx="4625340" cy="189738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525" y="43434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№17 ЭС</a:t>
            </a:r>
            <a:r>
              <a:rPr lang="ru-RU" sz="2400" dirty="0"/>
              <a:t>: Эволюция живой природы. Множественный выбор (работа с текстом)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9495"/>
            <a:ext cx="4038600" cy="655955"/>
          </a:xfrm>
        </p:spPr>
        <p:txBody>
          <a:bodyPr>
            <a:normAutofit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9733" t="38733" r="6730" b="27481"/>
          <a:stretch>
            <a:fillRect/>
          </a:stretch>
        </p:blipFill>
        <p:spPr>
          <a:xfrm>
            <a:off x="210185" y="1442085"/>
            <a:ext cx="6062980" cy="261683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rcRect l="10219" t="14120" r="24850" b="24035"/>
          <a:stretch>
            <a:fillRect/>
          </a:stretch>
        </p:blipFill>
        <p:spPr>
          <a:xfrm>
            <a:off x="4046220" y="3830320"/>
            <a:ext cx="4843145" cy="25946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190" t="35615" r="28467" b="22769"/>
          <a:stretch>
            <a:fillRect/>
          </a:stretch>
        </p:blipFill>
        <p:spPr>
          <a:xfrm>
            <a:off x="254090" y="2852936"/>
            <a:ext cx="8737509" cy="299133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Спецификация контрольных измерительных материалов для проведения в 2023 году </a:t>
            </a:r>
            <a:br>
              <a:rPr lang="ru-RU" sz="2800" dirty="0"/>
            </a:br>
            <a:r>
              <a:rPr lang="ru-RU" sz="2800" dirty="0"/>
              <a:t>ОГЭ по БИОЛОГИИ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62940"/>
            <a:ext cx="8229600" cy="98298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№18 ЭС</a:t>
            </a:r>
            <a:r>
              <a:rPr lang="ru-RU" sz="2400" dirty="0"/>
              <a:t>: Экосистемы и присущие им закономерности. Биосфера. Множественный выбор (без рисунка)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393815"/>
            <a:ext cx="4038600" cy="381635"/>
          </a:xfrm>
        </p:spPr>
        <p:txBody>
          <a:bodyPr>
            <a:normAutofit lnSpcReduction="10000"/>
          </a:bodyPr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7091" t="49259" r="10456" b="8834"/>
          <a:stretch>
            <a:fillRect/>
          </a:stretch>
        </p:blipFill>
        <p:spPr>
          <a:xfrm>
            <a:off x="661670" y="1645920"/>
            <a:ext cx="7151370" cy="32137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985" y="678180"/>
            <a:ext cx="8739505" cy="1066800"/>
          </a:xfrm>
        </p:spPr>
        <p:txBody>
          <a:bodyPr>
            <a:noAutofit/>
          </a:bodyPr>
          <a:lstStyle/>
          <a:p>
            <a:r>
              <a:rPr lang="ru-RU" sz="2000" dirty="0" smtClean="0"/>
              <a:t>№19 ЭС</a:t>
            </a:r>
            <a:r>
              <a:rPr lang="ru-RU" sz="2000" dirty="0"/>
              <a:t>: Эволюция живой природы. Происхождение человека. </a:t>
            </a:r>
            <a:br>
              <a:rPr lang="ru-RU" sz="2000" dirty="0"/>
            </a:br>
            <a:r>
              <a:rPr lang="ru-RU" sz="2000" dirty="0"/>
              <a:t>Экосистемы и присущие им закономерности. Биосфера. Установление соответствия (без рисунка)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11251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4921" t="14062" r="10267" b="10651"/>
          <a:stretch>
            <a:fillRect/>
          </a:stretch>
        </p:blipFill>
        <p:spPr>
          <a:xfrm>
            <a:off x="1857375" y="1943100"/>
            <a:ext cx="5154930" cy="398208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" y="403860"/>
            <a:ext cx="8229600" cy="1066800"/>
          </a:xfrm>
        </p:spPr>
        <p:txBody>
          <a:bodyPr>
            <a:noAutofit/>
          </a:bodyPr>
          <a:lstStyle/>
          <a:p>
            <a:r>
              <a:rPr lang="ru-RU" sz="2400" dirty="0" smtClean="0"/>
              <a:t>№20 ЭС</a:t>
            </a:r>
            <a:r>
              <a:rPr lang="ru-RU" sz="2400" dirty="0"/>
              <a:t>: Общебиологические закономерности. </a:t>
            </a:r>
            <a:br>
              <a:rPr lang="ru-RU" sz="2400" dirty="0"/>
            </a:br>
            <a:r>
              <a:rPr lang="ru-RU" sz="2400" dirty="0"/>
              <a:t>Установление последовательности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096635"/>
            <a:ext cx="4038600" cy="678815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Повышенный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07340" y="1348740"/>
            <a:ext cx="36055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КЭС: 4.3–4.7, 6.1–6.5, 7.1–7.5 </a:t>
            </a: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70" t="26363" r="48003" b="39331"/>
          <a:stretch>
            <a:fillRect/>
          </a:stretch>
        </p:blipFill>
        <p:spPr>
          <a:xfrm>
            <a:off x="556260" y="1918970"/>
            <a:ext cx="8032115" cy="301942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65" y="388620"/>
            <a:ext cx="8968105" cy="1066800"/>
          </a:xfrm>
        </p:spPr>
        <p:txBody>
          <a:bodyPr>
            <a:noAutofit/>
          </a:bodyPr>
          <a:lstStyle/>
          <a:p>
            <a:r>
              <a:rPr lang="ru-RU" sz="1800" dirty="0" smtClean="0"/>
              <a:t>№21 ЭС</a:t>
            </a:r>
            <a:r>
              <a:rPr lang="ru-RU" sz="1800" dirty="0"/>
              <a:t>: Общебиологические закономерности. Человек и его здоровье. </a:t>
            </a:r>
            <a:br>
              <a:rPr lang="ru-RU" sz="1800" dirty="0"/>
            </a:br>
            <a:r>
              <a:rPr lang="ru-RU" sz="1800" dirty="0"/>
              <a:t>Работа с таблицей (с рисунком и без рисунка)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720" y="618109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62560" y="1262380"/>
            <a:ext cx="52889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КЭС: 2.2–2.7, 3.1–3.6, 5.1–5.5, 6.1–6.5, 7.1–7.5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500" t="23623" r="48223" b="8107"/>
          <a:stretch>
            <a:fillRect/>
          </a:stretch>
        </p:blipFill>
        <p:spPr>
          <a:xfrm>
            <a:off x="2118360" y="1751965"/>
            <a:ext cx="5915025" cy="442912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" y="381000"/>
            <a:ext cx="9029065" cy="830580"/>
          </a:xfrm>
        </p:spPr>
        <p:txBody>
          <a:bodyPr>
            <a:noAutofit/>
          </a:bodyPr>
          <a:lstStyle/>
          <a:p>
            <a:r>
              <a:rPr lang="ru-RU" sz="1800" dirty="0" smtClean="0"/>
              <a:t>№22 ЭС</a:t>
            </a:r>
            <a:r>
              <a:rPr lang="ru-RU" sz="1800" dirty="0"/>
              <a:t>: Биологические системы и их закономерности. Анализ данных в  табличной или графической форме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720" y="6181090"/>
            <a:ext cx="4038600" cy="662940"/>
          </a:xfrm>
        </p:spPr>
        <p:txBody>
          <a:bodyPr/>
          <a:lstStyle/>
          <a:p>
            <a:pPr marL="109855" lvl="0" indent="0">
              <a:buClr>
                <a:srgbClr val="9BBB59"/>
              </a:buClr>
              <a:buNone/>
            </a:pPr>
            <a:r>
              <a:rPr lang="ru-RU" dirty="0">
                <a:solidFill>
                  <a:srgbClr val="FF0000"/>
                </a:solidFill>
              </a:rPr>
              <a:t>Базовый уровень, </a:t>
            </a:r>
            <a:r>
              <a:rPr lang="ru-RU" dirty="0" smtClean="0">
                <a:solidFill>
                  <a:srgbClr val="FF0000"/>
                </a:solidFill>
              </a:rPr>
              <a:t>2 </a:t>
            </a:r>
            <a:r>
              <a:rPr lang="ru-RU" dirty="0">
                <a:solidFill>
                  <a:srgbClr val="FF0000"/>
                </a:solidFill>
              </a:rPr>
              <a:t>балла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32080" y="1064260"/>
            <a:ext cx="56318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КЭС: 2.1–2.7,  4.2–4.7, 5.1–5.6,  6.1–6.5, 7.1–7.5 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5550" t="16075" r="8931" b="8611"/>
          <a:stretch>
            <a:fillRect/>
          </a:stretch>
        </p:blipFill>
        <p:spPr>
          <a:xfrm>
            <a:off x="2738755" y="1328420"/>
            <a:ext cx="5214620" cy="485267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" y="247015"/>
            <a:ext cx="2758440" cy="10668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ЧАСТЬ 2</a:t>
            </a:r>
            <a:endParaRPr lang="ru-RU" sz="4400" dirty="0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711575" y="2498090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574415" y="1588135"/>
            <a:ext cx="3257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Повышенный уровень, 3 балла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623310" y="346265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3642995" y="3942715"/>
            <a:ext cx="31203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0311" t="38805" r="43071" b="12113"/>
          <a:stretch>
            <a:fillRect/>
          </a:stretch>
        </p:blipFill>
        <p:spPr>
          <a:xfrm>
            <a:off x="386715" y="1313815"/>
            <a:ext cx="2976245" cy="30873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rcRect l="9773" t="36461" r="62503" b="25500"/>
          <a:stretch>
            <a:fillRect/>
          </a:stretch>
        </p:blipFill>
        <p:spPr>
          <a:xfrm>
            <a:off x="262890" y="4401185"/>
            <a:ext cx="3100070" cy="239268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3642995" y="480123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3642995" y="566991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711575" y="6309995"/>
            <a:ext cx="2779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Высокий уровень, 3 балла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35" y="495300"/>
            <a:ext cx="8717915" cy="1066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ym typeface="+mn-ea"/>
              </a:rPr>
              <a:t>№23-24. Методология эксперимента. </a:t>
            </a:r>
            <a:br>
              <a:rPr lang="ru-RU" sz="2800" dirty="0" smtClean="0">
                <a:sym typeface="+mn-ea"/>
              </a:rPr>
            </a:br>
            <a:r>
              <a:rPr lang="ru-RU" sz="2800" dirty="0" smtClean="0">
                <a:sym typeface="+mn-ea"/>
              </a:rPr>
              <a:t>Выводы по результатам эксперимента и прогнозы</a:t>
            </a:r>
            <a:endParaRPr lang="ru-RU" altLang="en-US" sz="2800" dirty="0" smtClean="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379" t="25253" r="30079" b="6034"/>
          <a:stretch>
            <a:fillRect/>
          </a:stretch>
        </p:blipFill>
        <p:spPr>
          <a:xfrm>
            <a:off x="17145" y="1562100"/>
            <a:ext cx="5490210" cy="498919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5575935" y="2502535"/>
            <a:ext cx="3358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600" i="1">
                <a:solidFill>
                  <a:srgbClr val="C00000"/>
                </a:solidFill>
              </a:rPr>
              <a:t>Независимая переменная</a:t>
            </a:r>
          </a:p>
          <a:p>
            <a:endParaRPr lang="ru-RU" altLang="en-US" sz="1600" i="1">
              <a:solidFill>
                <a:srgbClr val="C00000"/>
              </a:solidFill>
            </a:endParaRPr>
          </a:p>
          <a:p>
            <a:r>
              <a:rPr lang="ru-RU" altLang="en-US" sz="1600" i="1">
                <a:solidFill>
                  <a:srgbClr val="C00000"/>
                </a:solidFill>
              </a:rPr>
              <a:t>Зависимая переменная</a:t>
            </a:r>
          </a:p>
          <a:p>
            <a:endParaRPr lang="ru-RU" altLang="en-US" sz="1600" i="1">
              <a:solidFill>
                <a:srgbClr val="C00000"/>
              </a:solidFill>
            </a:endParaRPr>
          </a:p>
          <a:p>
            <a:r>
              <a:rPr lang="ru-RU" altLang="en-US" sz="1600" i="1">
                <a:solidFill>
                  <a:srgbClr val="C00000"/>
                </a:solidFill>
              </a:rPr>
              <a:t>Нулевая гипотеза</a:t>
            </a:r>
          </a:p>
          <a:p>
            <a:endParaRPr lang="ru-RU" altLang="en-US" sz="1600" i="1">
              <a:solidFill>
                <a:srgbClr val="C00000"/>
              </a:solidFill>
            </a:endParaRPr>
          </a:p>
          <a:p>
            <a:r>
              <a:rPr lang="ru-RU" altLang="en-US" sz="1600" i="1">
                <a:solidFill>
                  <a:srgbClr val="C00000"/>
                </a:solidFill>
              </a:rPr>
              <a:t>Отрицательный контроль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Система оценивания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063" t="61942" r="20669" b="6999"/>
          <a:stretch>
            <a:fillRect/>
          </a:stretch>
        </p:blipFill>
        <p:spPr bwMode="auto">
          <a:xfrm>
            <a:off x="385394" y="1844823"/>
            <a:ext cx="8363070" cy="439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Система оценивания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283" t="17148" r="59843" b="39895"/>
          <a:stretch>
            <a:fillRect/>
          </a:stretch>
        </p:blipFill>
        <p:spPr bwMode="auto">
          <a:xfrm>
            <a:off x="827584" y="1412776"/>
            <a:ext cx="7056784" cy="518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Система оценивания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80" t="60192" r="59843" b="4549"/>
          <a:stretch>
            <a:fillRect/>
          </a:stretch>
        </p:blipFill>
        <p:spPr bwMode="auto">
          <a:xfrm>
            <a:off x="827584" y="1916832"/>
            <a:ext cx="7128792" cy="43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127" y="836712"/>
            <a:ext cx="8230313" cy="160338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3826" t="51333" r="52252" b="14442"/>
          <a:stretch>
            <a:fillRect/>
          </a:stretch>
        </p:blipFill>
        <p:spPr>
          <a:xfrm>
            <a:off x="791579" y="2780928"/>
            <a:ext cx="7740861" cy="3391234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2600960" y="6050280"/>
            <a:ext cx="30543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i="1">
                <a:solidFill>
                  <a:srgbClr val="FF0000"/>
                </a:solidFill>
              </a:rPr>
              <a:t>Шкалы перевода пока нет!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Система оценивания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276" t="17148" r="21260" b="54593"/>
          <a:stretch>
            <a:fillRect/>
          </a:stretch>
        </p:blipFill>
        <p:spPr bwMode="auto">
          <a:xfrm>
            <a:off x="1259632" y="2276872"/>
            <a:ext cx="6768752" cy="321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12776"/>
            <a:ext cx="8820472" cy="42484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Курсы повышения квалификации</a:t>
            </a: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«</a:t>
            </a:r>
            <a:r>
              <a:rPr lang="ru-RU" sz="4800" b="1" dirty="0" smtClean="0">
                <a:solidFill>
                  <a:srgbClr val="C00000"/>
                </a:solidFill>
              </a:rPr>
              <a:t>Методические </a:t>
            </a:r>
            <a:r>
              <a:rPr lang="ru-RU" sz="4800" b="1" dirty="0" smtClean="0">
                <a:solidFill>
                  <a:srgbClr val="C00000"/>
                </a:solidFill>
              </a:rPr>
              <a:t>и содержательные аспекты подготовки к ГИА</a:t>
            </a:r>
            <a:r>
              <a:rPr lang="ru-RU" sz="4800" b="1" dirty="0" smtClean="0">
                <a:solidFill>
                  <a:srgbClr val="C00000"/>
                </a:solidFill>
              </a:rPr>
              <a:t>»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в ИРО ПК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24.03 – 21.04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670" y="2167255"/>
            <a:ext cx="8229600" cy="1066800"/>
          </a:xfrm>
        </p:spPr>
        <p:txBody>
          <a:bodyPr/>
          <a:lstStyle/>
          <a:p>
            <a:pPr algn="ctr"/>
            <a:r>
              <a:rPr lang="ru-RU" altLang="en-US" sz="5400"/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36510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events.webinar.ru/50441123/2142119168/record-new/1579928071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44" y="764704"/>
            <a:ext cx="8507288" cy="130108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№1 ЭС: Знать </a:t>
            </a:r>
            <a:r>
              <a:rPr lang="ru-RU" sz="2800" dirty="0"/>
              <a:t>признаки биологических </a:t>
            </a:r>
            <a:br>
              <a:rPr lang="ru-RU" sz="2800" dirty="0"/>
            </a:br>
            <a:r>
              <a:rPr lang="ru-RU" sz="2800" dirty="0"/>
              <a:t>объектов на разных уровнях организации живого</a:t>
            </a:r>
            <a:r>
              <a:rPr lang="ru-RU" sz="2800" dirty="0" smtClean="0"/>
              <a:t>: </a:t>
            </a:r>
            <a:r>
              <a:rPr lang="ru-RU" sz="2700" dirty="0" smtClean="0">
                <a:solidFill>
                  <a:schemeClr val="tx1"/>
                </a:solidFill>
              </a:rPr>
              <a:t>определять признаки живых организмов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424" y="6244600"/>
            <a:ext cx="8229600" cy="720080"/>
          </a:xfrm>
        </p:spPr>
        <p:txBody>
          <a:bodyPr/>
          <a:lstStyle/>
          <a:p>
            <a:pPr marL="109855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Повышенный уровень, 1 балл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9238" t="18532" r="3482" b="31924"/>
          <a:stretch>
            <a:fillRect/>
          </a:stretch>
        </p:blipFill>
        <p:spPr>
          <a:xfrm>
            <a:off x="865840" y="1862571"/>
            <a:ext cx="7571184" cy="446055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48</TotalTime>
  <Words>1672</Words>
  <Application>Microsoft Office PowerPoint</Application>
  <PresentationFormat>Экран (4:3)</PresentationFormat>
  <Paragraphs>219</Paragraphs>
  <Slides>82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Городская</vt:lpstr>
      <vt:lpstr>Изменения в ГИА по биологии в 2023 году</vt:lpstr>
      <vt:lpstr>ОГЭ ПО БИОЛОГИИ 2023 </vt:lpstr>
      <vt:lpstr>Структура ОГЭ (ГИА) по биологии </vt:lpstr>
      <vt:lpstr>Спецификация КИМ для проведения в 2023 году  ОГЭ по БИОЛОГИИ </vt:lpstr>
      <vt:lpstr>Спецификация КИМ для проведения в 2023 году  ОГЭ по БИОЛОГИИ </vt:lpstr>
      <vt:lpstr>Спецификация контрольных измерительных материалов для проведения в 2023 году  ОГЭ по БИОЛОГИИ </vt:lpstr>
      <vt:lpstr>Спецификация контрольных измерительных материалов для проведения в 2023 году  ОГЭ по БИОЛОГИИ </vt:lpstr>
      <vt:lpstr>Слайд 8</vt:lpstr>
      <vt:lpstr>№1 ЭС: Знать признаки биологических  объектов на разных уровнях организации живого: определять признаки живых организмов  </vt:lpstr>
      <vt:lpstr>№2 ЭС: Знать признаки биологических объектов на разных уровнях организации живого: определять принадлежность биологических объектов к определённой систематической группе (классификация) </vt:lpstr>
      <vt:lpstr>№3 ЭС: Знать признаки биологических объектов на разных уровнях организации живого: определять принадлежность биологических объектов к определённой систематической группе (классификация) </vt:lpstr>
      <vt:lpstr>№4 ЭС: Знать признаки биологических  объектов на разных уровнях организации живого: обладать приёмами работы с информацией биологического содержания, представленной в графической форме   </vt:lpstr>
      <vt:lpstr>№5 ЭС: Умение определять последовательности биологических процессов, явлений, объектов:  </vt:lpstr>
      <vt:lpstr>№6 ЭС: Приобретать опыт использования аналоговых и цифровых биологических приборов и инструментов </vt:lpstr>
      <vt:lpstr>№7 ЭС: Обладать приёмами работы по критическому анализу полученной информации и пользоваться простейшими способами оценки её достоверности. Умение проводить множественный выбор. </vt:lpstr>
      <vt:lpstr>№8 ЭС: Использовать понятийный аппарат и символический язык биологии; грамотно применять научные термины, понятия, теории, законы для объяснения наблюдаемых биологических объектов, явлений и процессов</vt:lpstr>
      <vt:lpstr>№9 ЭС: Умение проводить множественный выбор </vt:lpstr>
      <vt:lpstr>№9 ЭС: Умение проводить множественный выбор </vt:lpstr>
      <vt:lpstr>№9 ЭС: Умение проводить множественный выбор </vt:lpstr>
      <vt:lpstr>№10 ЭС: Умение включать в биологический текст пропущенные термины и понятия из числа предложенных</vt:lpstr>
      <vt:lpstr>№11 ЭС: Знать признаки биологических  объектов на разных уровнях организации живого. Умение устанавливать соответствие</vt:lpstr>
      <vt:lpstr>Слайд 22</vt:lpstr>
      <vt:lpstr>№12 ЭС: Обладать приёмами работы по критическому анализу полученной информации и пользоваться простейшими способами оценки её достоверности </vt:lpstr>
      <vt:lpstr>№13 ЭС: Умение соотносить морфологические признаки организма или его отдельных органов с предложенными моделями по заданному алгоритму</vt:lpstr>
      <vt:lpstr>№13 ЭС: Умение соотносить морфологические признаки организма или его отдельных органов с предложенными моделями по заданному алгоритму</vt:lpstr>
      <vt:lpstr>Решение заданий про собак и лошадей</vt:lpstr>
      <vt:lpstr>№14 ЭС: Распознавать и описывать на рисунках (изображениях) признаки строения биологических объектов на разных уровнях организации живого</vt:lpstr>
      <vt:lpstr>№15 ЭС: Раскрывать особенности организма  человека, его строения, жизнедеятельности, высшей нервной деятельности и поведения</vt:lpstr>
      <vt:lpstr>№16 ЭС: Раскрывать особенности организма  человека, его строения, жизнедеятельности, высшей нервной деятельности и поведения</vt:lpstr>
      <vt:lpstr>№17 ЭС: Раскрывать особенности организма  человека, его строения, жизнедеятельности, высшей нервной деятельности и поведения</vt:lpstr>
      <vt:lpstr>№18 ЭС: Раскрывать особенности организма  человека, его строения, жизнедеятельности, высшей нервной деятельности и поведения</vt:lpstr>
      <vt:lpstr>№19 ЭС: Экосистемная организация живой природы. Обладать приемами работы с информацией биологического содержания, представленной в разной форме  </vt:lpstr>
      <vt:lpstr>№20 ЭС: Экосистемная организация живой природы. </vt:lpstr>
      <vt:lpstr>№21 ЭС: Экосистемная организация живой природы. Выявлять причинно-следственные связи между биологическими объектами, явлениями и процессами </vt:lpstr>
      <vt:lpstr>Структура ОГЭ (ГИА) по биологии </vt:lpstr>
      <vt:lpstr>ЧАСТЬ 2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Система оценивания</vt:lpstr>
      <vt:lpstr>Общие сведения об ОГЭ  по биологии </vt:lpstr>
      <vt:lpstr> Шкала пересчета первичного балла за выполнение экзаменационной работы в отметку по пятибалльной шкале Биология, 2023 год </vt:lpstr>
      <vt:lpstr>Для ОГЭ экзаменационные материалы состоят из:</vt:lpstr>
      <vt:lpstr>Система оценивания</vt:lpstr>
      <vt:lpstr>ЕГЭ ПО БИОЛОГИИ 2023 </vt:lpstr>
      <vt:lpstr>Структура ОГЭ (ГИА) по биологии </vt:lpstr>
      <vt:lpstr>Спецификация контрольных измерительных материалов для проведения в 2023 году  ЕГЭ по БИОЛОГИИ</vt:lpstr>
      <vt:lpstr>Спецификация контрольных измерительных материалов для проведения в 2023 году  ЕГЭ по БИОЛОГИИ </vt:lpstr>
      <vt:lpstr>Структура КИМ ЕГЭ</vt:lpstr>
      <vt:lpstr>Структура КИМ ЕГЭ</vt:lpstr>
      <vt:lpstr>Спецификация контрольных измерительных материалов для проведения в 2023 году  ЕГЭ по БИОЛОГИИ </vt:lpstr>
      <vt:lpstr>Спецификация контрольных измерительных материалов для проведения в 2023 году  ЕГЭ по БИОЛОГИИ</vt:lpstr>
      <vt:lpstr>Шкала перевода</vt:lpstr>
      <vt:lpstr>№1 ЭС: Биология как наука. Методы научного познания. Уровни организации и признаки живого (задание с рисунком и без) </vt:lpstr>
      <vt:lpstr>№1 ЭС: Биология как наука. Методы научного познания. Уровни организации и признаки живого (задание с рисунком и без) </vt:lpstr>
      <vt:lpstr>№2 ЭС: Предсказание результатов эксперимента, исходя  из знаний о физиологии клеток и организмов (множ.выбор) </vt:lpstr>
      <vt:lpstr>№3 ЭС: Генетическая информация в клетке. Хромосомный набор, соматические и половые клетки (задача) </vt:lpstr>
      <vt:lpstr>№4 ЭС: Моно- и дигибридное, анализирующее скрещивание (задача)</vt:lpstr>
      <vt:lpstr>№5-8  Блок заданий «Клетка, организм»</vt:lpstr>
      <vt:lpstr>Слайд 64</vt:lpstr>
      <vt:lpstr>Слайд 65</vt:lpstr>
      <vt:lpstr>Слайд 66</vt:lpstr>
      <vt:lpstr>№13-16  Блок заданий «Человек и его здоровье» </vt:lpstr>
      <vt:lpstr>Слайд 68</vt:lpstr>
      <vt:lpstr>№17 ЭС: Эволюция живой природы. Множественный выбор (работа с текстом)</vt:lpstr>
      <vt:lpstr>№18 ЭС: Экосистемы и присущие им закономерности. Биосфера. Множественный выбор (без рисунка)</vt:lpstr>
      <vt:lpstr>№19 ЭС: Эволюция живой природы. Происхождение человека.  Экосистемы и присущие им закономерности. Биосфера. Установление соответствия (без рисунка) </vt:lpstr>
      <vt:lpstr>№20 ЭС: Общебиологические закономерности.  Установление последовательности </vt:lpstr>
      <vt:lpstr>№21 ЭС: Общебиологические закономерности. Человек и его здоровье.  Работа с таблицей (с рисунком и без рисунка) </vt:lpstr>
      <vt:lpstr>№22 ЭС: Биологические системы и их закономерности. Анализ данных в  табличной или графической форме</vt:lpstr>
      <vt:lpstr>ЧАСТЬ 2</vt:lpstr>
      <vt:lpstr>№23-24. Методология эксперимента.  Выводы по результатам эксперимента и прогнозы</vt:lpstr>
      <vt:lpstr>Система оценивания</vt:lpstr>
      <vt:lpstr>Система оценивания</vt:lpstr>
      <vt:lpstr>Система оценивания</vt:lpstr>
      <vt:lpstr>Система оценивания</vt:lpstr>
      <vt:lpstr>Курсы повышения квалификации «Методические и содержательные аспекты подготовки к ГИА» в ИРО ПК  24.03 – 21.04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Элементы содержания, проверяемые заданиями экзаменуемой работы</dc:title>
  <dc:creator>волна</dc:creator>
  <cp:lastModifiedBy>Eltysheva-IV</cp:lastModifiedBy>
  <cp:revision>59</cp:revision>
  <dcterms:created xsi:type="dcterms:W3CDTF">2016-11-05T12:05:00Z</dcterms:created>
  <dcterms:modified xsi:type="dcterms:W3CDTF">2023-03-02T09:36:09Z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1049-10.2.0.7646</vt:lpwstr>
  </property>
</Properties>
</file>