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264" r:id="rId4"/>
    <p:sldId id="367" r:id="rId5"/>
    <p:sldId id="368" r:id="rId6"/>
    <p:sldId id="341" r:id="rId7"/>
    <p:sldId id="342" r:id="rId8"/>
    <p:sldId id="257" r:id="rId9"/>
    <p:sldId id="297" r:id="rId10"/>
    <p:sldId id="295" r:id="rId11"/>
    <p:sldId id="356" r:id="rId12"/>
    <p:sldId id="299" r:id="rId13"/>
    <p:sldId id="357" r:id="rId14"/>
    <p:sldId id="300" r:id="rId15"/>
    <p:sldId id="358" r:id="rId16"/>
    <p:sldId id="301" r:id="rId17"/>
    <p:sldId id="359" r:id="rId18"/>
    <p:sldId id="302" r:id="rId19"/>
    <p:sldId id="361" r:id="rId20"/>
    <p:sldId id="258" r:id="rId21"/>
    <p:sldId id="338" r:id="rId22"/>
    <p:sldId id="339" r:id="rId23"/>
    <p:sldId id="273" r:id="rId24"/>
    <p:sldId id="337" r:id="rId25"/>
    <p:sldId id="352" r:id="rId26"/>
    <p:sldId id="320" r:id="rId27"/>
    <p:sldId id="276" r:id="rId28"/>
    <p:sldId id="35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B7F"/>
    <a:srgbClr val="FFDF79"/>
    <a:srgbClr val="8DA9DB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90" autoAdjust="0"/>
  </p:normalViewPr>
  <p:slideViewPr>
    <p:cSldViewPr snapToGrid="0">
      <p:cViewPr varScale="1">
        <p:scale>
          <a:sx n="77" d="100"/>
          <a:sy n="77" d="100"/>
        </p:scale>
        <p:origin x="3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9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4918-01B2-4FC0-B5C7-DF56C3BB8FDB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92DB7-30D8-4B20-923E-31C81F06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21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61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A16D-A3D5-43C8-A0E0-837E0CAF2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E3FD0D-5B92-4BAF-B178-1CA821DC9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31C7C-F073-489F-B9F2-B0D08CF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46E3C-4E1C-4999-A864-2131A18F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19B9A4-2633-4F7E-A587-F7A3929B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0368F-8F4D-4847-AEA3-DF5DF553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D658A2-E24B-495B-87E8-5DD942E99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685BB-04E1-4FF2-8FE2-EDD564B8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FE5C7-24BC-4D47-9F74-4A2D4AE0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2595-CB9A-4350-BABD-AA1A6FA5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D954C-A12F-4CB9-8B69-B4E3F1164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978713-C4CA-43B9-BC52-DC488D037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2464D-8A94-41F6-A2E3-DA7E27EC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D6611-6E23-4759-8477-8D3930F9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45380-F396-4369-915B-0A76802D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B9FA-A60E-49A7-BD6D-2E6AE9DA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00D1-9DD9-40A4-87B1-A67FC08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1D7CF-424D-4975-9528-8FB2756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4BC76-561C-49DE-BBF4-E6FF723D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D17125-5BE1-4762-A738-FB084EF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35C06-F23A-43F9-A1DF-8EC7A4E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D4CE8E-BE7A-4B10-8711-CA92EE739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E9DC1-4C67-49D2-9EB6-41654BE9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A4590-5161-4D23-B919-7C09E5F0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1AE59-593A-48B2-A4F3-8B893F56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7A23C-019A-4142-BE0D-4A93F635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395DD-87C5-4A6A-AF41-6C3976F75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B0A8BB-D80D-4F01-819E-B7E0AD33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E25D9F-2E75-4E8A-871E-77FDCD68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B6B54-072C-42D9-AC30-60C2B32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6E22FA-843E-492C-9C90-AA6E4A86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1C1E-6C3F-41AE-9086-ED326E48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94FAFD-9078-4067-9B77-D925CE5B8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03D09C-5FDB-49F8-A04E-66F9508E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3CE7DF-D082-440F-8C32-91B80CBED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D99C5E-4165-4459-BE65-4D3A1F465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0595F-0198-4816-A2F0-6504A2AE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6F621-F485-43A6-949E-AC5E723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C64305-58A2-49B1-9B0F-1116F6C8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6B1-1F72-4A97-90E7-C6C28924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B84578-964E-4F0A-8FDF-0C6EDCBA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52A93D-A247-4C05-B43B-B66916F5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90841E-D5FC-4237-8318-974D5285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ED25C1-408A-4177-B318-27B49DE2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093738-2240-4A81-A3A4-A247CD3C2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C2401E-7745-4477-B96B-E291747A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1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34D04-4D4D-474A-8AE5-800B5EBB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A1F50-B8D4-4004-A069-E8509E6A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83E26B-1B45-4042-8335-FCC42652D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3DB5CC-77AA-4CDC-B3FC-5331BACB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A9544E-306B-4C44-BEF0-860A09A1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7B49F-AE0E-4F7B-8CD2-34C03989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3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FD1D-A9ED-4082-8B20-B95E67B6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7B014B-300C-44D3-98BD-81C6298A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56C1C-31B4-4C30-A092-304E714A0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B9E74-2FF2-4419-94A9-241C1441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774875-F3F0-4F17-AA8D-0236E70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D74F9E-67EB-4C74-9FB6-BE78DE21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6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01BFB-E856-4C68-B059-3D5602DB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19D0-60CF-4B62-8523-47BAEAF78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35587-F897-4A65-96BE-4A0DDDD64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B41E0-299C-491F-B64B-D2F7057F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E370E-69FA-41A1-A7EC-60892D93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6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popsci.com/paint-chip-likely-caused-window-damage-on-space-station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mm.iro.perm.ru/groups/funkcionalnaya-gramotnost-obuchayushchihsya/events?page=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bank-zadaniy/estestvennonauchnaya-gramotnost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tkrytyy-bank-zadaniy-dlya-otsenki-yestestvennonauchnoy-gramotnosti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11677601/record-new/1208037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182019"/>
            <a:ext cx="9580880" cy="4173055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7315D-5D0A-445C-B9C1-A8DFB29C6099}"/>
              </a:ext>
            </a:extLst>
          </p:cNvPr>
          <p:cNvSpPr txBox="1"/>
          <p:nvPr/>
        </p:nvSpPr>
        <p:spPr>
          <a:xfrm>
            <a:off x="1994516" y="1352079"/>
            <a:ext cx="820296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ВЕБИНАР-КОНСУЛЬТАЦИЯ № 2 ДЛЯ УЧИТЕЛЕЙ ФИЗИКИ- УЧАСТНИКОВ ПРОЕКТА «ОБРАЗОВАТЕЛЬНЫЙ ЛИФТ: ШНОР-2022» </a:t>
            </a:r>
          </a:p>
          <a:p>
            <a:pPr algn="ctr"/>
            <a:r>
              <a:rPr lang="ru-RU" sz="4000" b="1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Группа 2</a:t>
            </a:r>
            <a:endParaRPr lang="ru-RU" sz="4000" b="1" i="0" dirty="0">
              <a:solidFill>
                <a:srgbClr val="343A4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44327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1/5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Предложите один или несколько бесконтактных способов захвата космического мусора.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Batang" panose="020B0503020000020004" pitchFamily="18" charset="-127"/>
                        </a:rPr>
                        <a:t>Проблема космического мусора, окружающего нашу планету, становится с каждым днём всё более актуальной. Объекты, витающие над Землёй на низкой орбите, могут упасть на её поверхность с печальными для людей последствиями.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Большинство способов борьбы с космическим мусором, предполагают физический контакт (ударить их чем-то вроде гарпуна, захватить специальным лассо или сеткой), что является небезопасным.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5E0B53-7530-47D5-AE12-751B8E49C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678" y="3084946"/>
            <a:ext cx="4655431" cy="243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4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590298"/>
              </p:ext>
            </p:extLst>
          </p:nvPr>
        </p:nvGraphicFramePr>
        <p:xfrm>
          <a:off x="1042695" y="365760"/>
          <a:ext cx="10106609" cy="649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1777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664832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1/5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применить соответствующие естественно-научные знания для объяснения явления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Сформулированы два или несколько способов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бесконтактных способов захвата космического мусора и даны объяснения их действия. Н</a:t>
                      </a:r>
                      <a:r>
                        <a:rPr lang="ru-RU" sz="1800" baseline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апример: используя электромагнитное поле, вывести мусор в плотные слои атмосферы, где он сгорит. Или 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можно тормозить фрагменты мусора лучом лазера или струей плазмы. Тогда они потеряют скорость, перейдут на более низкую орбиту и сгорят в атмосфере.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Сформулирован один 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бесконтактный способ захвата космического мусора и даны объяснения его действия.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Ответ научно неверный или отсутствует.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57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8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855239"/>
              </p:ext>
            </p:extLst>
          </p:nvPr>
        </p:nvGraphicFramePr>
        <p:xfrm>
          <a:off x="942108" y="720436"/>
          <a:ext cx="10483274" cy="558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00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2/5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Сможет ли пробить обшивку космического корабля   осколок массой 100 г., летящий с первой космической скоростью? Толщина обшивки космического корабля 1.6 мм. </a:t>
                      </a:r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Наибольшую опасность обломки спутников и ракет представляют для работающих аппаратов. В космосе нет силы трения, и тела движутся по орбите планеты с огромной и постоянной скоростью.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Исследования космического мусора показали, что на гиперзвуковых скоростях даже малые образцы могут привести к катастрофическим разрушениям. </a:t>
                      </a:r>
                    </a:p>
                    <a:p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снимке запечатлен скол от удара на одном из иллюминаторов модуля МКС «Купол». Диаметр вмятины 7 миллиметров, а </a:t>
                      </a:r>
                      <a:r>
                        <a:rPr lang="ru-RU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оставил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ее кусочек краски диаметром в несколько тысячных миллиметра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7" name="Рисунок 6" descr="Изображение выглядит как темный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id="{17F4AEC2-1F47-4BCF-87D9-EE5ABAAA1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859" y="2747817"/>
            <a:ext cx="3333948" cy="24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10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503296"/>
              </p:ext>
            </p:extLst>
          </p:nvPr>
        </p:nvGraphicFramePr>
        <p:xfrm>
          <a:off x="1174101" y="831633"/>
          <a:ext cx="10106609" cy="522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2/5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интерпретация данных и использование научных доказательств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для получения выводов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средний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Объект оценки: анализировать,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интерпретировать данные и делать соответствующие выводы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Представлен ответ: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да сможет,  так как даже малые образцы, движущиеся с космической скоростью могут привести к разрушениям.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Представлен другой ответ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ответ отсутствует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031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85796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3/5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ts val="2045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rgbClr val="2C2C2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 на высотах около 200 км объекты «живут» от 1 до 4 дней, на 600 км — 25-30 лет, на 1000 км — около 2 тысяч лет?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Определить точно, сколько нежелательных объектов летает на орбите, практически невозможно. Обломки постоянно сгорают в атмосфере, фрагментируются, космические аппараты регулярно выходят из строя, увеличивая количество мусора. Кроме того, отслеживать небольшие фрагменты сложно технически. Сегодня на орбите летает тысячи опасных объектов крупного размера и миллионы мелких фрагментов, а их общая масса составляет несколько тысяч тонн. Объекты, попавшие в космос, не остаются там навсегда. На них воздействует космическое излучение, микрометеориты, другие фрагменты. Мусор постепенно теряет высоту и сгорает в плотных слоях атмосферы – каждые 10-11 лет перечень опасных обломков уменьшается на 200-300 пунктов.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293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47070"/>
              </p:ext>
            </p:extLst>
          </p:nvPr>
        </p:nvGraphicFramePr>
        <p:xfrm>
          <a:off x="1174101" y="831633"/>
          <a:ext cx="10106609" cy="5847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3/5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применять соответствующие естественно-научные знания для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объяснений явлений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 балла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 ответ: на высоте 200 км на мусор сильнее действует притяжение</a:t>
                      </a:r>
                      <a:r>
                        <a:rPr lang="ru-RU" sz="1800" b="0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Земли. Мусор попадает в верхние плотные слои атмосферы (на высоте 100-150 км),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где  на него действует  сила трения,</a:t>
                      </a:r>
                      <a:r>
                        <a:rPr lang="ru-RU" sz="1800" b="0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Кинетическая энергия мусора превращается во  внутреннюю. Мусор сгорает.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Дан ответ: мусор быстрее теряет высоту и сгорает в верхних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слоях атмосферы.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89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неверный или ответа нет.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656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568241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4/5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Оцените риски такого способа уборки космического мусора.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Вольфрамовый веник на орбите.</a:t>
                      </a:r>
                    </a:p>
                    <a:p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Идею придумал ученый Гурудас Гангули из США. Он предложил распылить на высоте 1,1 тыс. км облако из частиц вольфрама. По его расчетам, такой тяжелый и плотный металл будет медленно опускаться к Земле, попутно тормозя мелкие фрагменты мусора. Гангули полагает, что пыль не будет вредить работающим аппаратам. Для реализации проекта потребуется 20-25 лет.</a:t>
                      </a:r>
                    </a:p>
                    <a:p>
                      <a:endParaRPr lang="ru-RU" sz="1600" dirty="0"/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100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06134"/>
              </p:ext>
            </p:extLst>
          </p:nvPr>
        </p:nvGraphicFramePr>
        <p:xfrm>
          <a:off x="1208825" y="393700"/>
          <a:ext cx="10106609" cy="607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4/5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 задание с развернутым ответом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составлять и научно обосновывать  прогнозы о протекании процесса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Сформулированы две и более гипотезы (например: 1. На реализацию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проекта требуется 25 лет. За это время может накопиться большее количество мусора, для уборки которого вольфрамового облака будет недостаточно. 2. Вольфрамовое облако может упасть на Землю, не сгорев в плотных слоях атмосферы. Тем самым может быть нанесен вред окружающей среде и человеку.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Сформулирована одна гипотеза.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Гипотеза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противоречит естественнонаучным знаниям или  не приведен ни один пример.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259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224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596886"/>
              </p:ext>
            </p:extLst>
          </p:nvPr>
        </p:nvGraphicFramePr>
        <p:xfrm>
          <a:off x="932873" y="719666"/>
          <a:ext cx="10492509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0872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5/5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Выберите из предложенного списка те способы, которые относятся к профилактике.</a:t>
                      </a:r>
                    </a:p>
                    <a:p>
                      <a:endParaRPr lang="ru-RU" sz="1600" i="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веса запускаемых аппаратов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усиление защиты запускаемых аппаратов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увеличение срока эксплуатации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обязательная утилизация КМ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повышение маневренности спутников</a:t>
                      </a: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существующие и перспективные пути решения проблемы космического мусора вокруг Земли можно разделить на две большие группы: профилактика и уборка.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8" name="Рисунок 7" descr="Изображение выглядит как темный&#10;&#10;Автоматически созданное описание">
            <a:extLst>
              <a:ext uri="{FF2B5EF4-FFF2-40B4-BE49-F238E27FC236}">
                <a16:creationId xmlns:a16="http://schemas.microsoft.com/office/drawing/2014/main" id="{8033A32A-FA33-428F-BD4C-4BF53174E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830" y="1961140"/>
            <a:ext cx="4697152" cy="29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9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09525"/>
              </p:ext>
            </p:extLst>
          </p:nvPr>
        </p:nvGraphicFramePr>
        <p:xfrm>
          <a:off x="1174101" y="831633"/>
          <a:ext cx="10106609" cy="506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5/5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 задание с выбором нескольких ответов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применять соответствующие естественно-научные знания для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объяснений явлений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Выбраны ответы: 1,3,5.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Выбраны любые 2 правильных варианта ответа.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Выбран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один любой вариант ответа.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976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44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>
            <a:extLst>
              <a:ext uri="{FF2B5EF4-FFF2-40B4-BE49-F238E27FC236}">
                <a16:creationId xmlns:a16="http://schemas.microsoft.com/office/drawing/2014/main" id="{C797D5A3-FB02-4C6D-A28E-65933DBBEC0C}"/>
              </a:ext>
            </a:extLst>
          </p:cNvPr>
          <p:cNvGrpSpPr/>
          <p:nvPr/>
        </p:nvGrpSpPr>
        <p:grpSpPr>
          <a:xfrm>
            <a:off x="904240" y="1991360"/>
            <a:ext cx="10538460" cy="4469062"/>
            <a:chOff x="0" y="2007167"/>
            <a:chExt cx="10693400" cy="4483735"/>
          </a:xfrm>
        </p:grpSpPr>
        <p:sp>
          <p:nvSpPr>
            <p:cNvPr id="3" name="object 12">
              <a:extLst>
                <a:ext uri="{FF2B5EF4-FFF2-40B4-BE49-F238E27FC236}">
                  <a16:creationId xmlns:a16="http://schemas.microsoft.com/office/drawing/2014/main" id="{4EDC887D-C259-4308-B4F4-F371FB61BE1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3">
              <a:extLst>
                <a:ext uri="{FF2B5EF4-FFF2-40B4-BE49-F238E27FC236}">
                  <a16:creationId xmlns:a16="http://schemas.microsoft.com/office/drawing/2014/main" id="{E9CAD53A-8A75-411F-9AFF-52D86EB7E2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5284" y="2007167"/>
              <a:ext cx="3012732" cy="448319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0212F8F-A872-4B47-A911-A23B1C41AC2A}"/>
              </a:ext>
            </a:extLst>
          </p:cNvPr>
          <p:cNvSpPr txBox="1"/>
          <p:nvPr/>
        </p:nvSpPr>
        <p:spPr>
          <a:xfrm>
            <a:off x="1730676" y="2655960"/>
            <a:ext cx="5687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ОБОБЩЁННЫЙ АНАЛИЗ ВЫПОЛНЕНИЯ ЗАДАНИЯ №2</a:t>
            </a:r>
          </a:p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УЧАСТНИКОВ ГРУППЫ №2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557C5F2-3916-4791-BF04-1029A0BF36EB}"/>
              </a:ext>
            </a:extLst>
          </p:cNvPr>
          <p:cNvSpPr/>
          <p:nvPr/>
        </p:nvSpPr>
        <p:spPr>
          <a:xfrm>
            <a:off x="8861425" y="342265"/>
            <a:ext cx="2171700" cy="153352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ХОРОШО, КОГДА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094592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B7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5">
            <a:extLst>
              <a:ext uri="{FF2B5EF4-FFF2-40B4-BE49-F238E27FC236}">
                <a16:creationId xmlns:a16="http://schemas.microsoft.com/office/drawing/2014/main" id="{D433BC60-BA7F-4B00-A52E-61A0D9632877}"/>
              </a:ext>
            </a:extLst>
          </p:cNvPr>
          <p:cNvGrpSpPr/>
          <p:nvPr/>
        </p:nvGrpSpPr>
        <p:grpSpPr>
          <a:xfrm>
            <a:off x="934720" y="1737361"/>
            <a:ext cx="10507980" cy="4512488"/>
            <a:chOff x="0" y="2091869"/>
            <a:chExt cx="10693400" cy="4229100"/>
          </a:xfrm>
        </p:grpSpPr>
        <p:sp>
          <p:nvSpPr>
            <p:cNvPr id="3" name="object 6">
              <a:extLst>
                <a:ext uri="{FF2B5EF4-FFF2-40B4-BE49-F238E27FC236}">
                  <a16:creationId xmlns:a16="http://schemas.microsoft.com/office/drawing/2014/main" id="{0F75EAD0-F54D-42D1-87DE-1055CF6A861F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7">
              <a:extLst>
                <a:ext uri="{FF2B5EF4-FFF2-40B4-BE49-F238E27FC236}">
                  <a16:creationId xmlns:a16="http://schemas.microsoft.com/office/drawing/2014/main" id="{AB296016-AE36-4642-BBE0-55FA5A4A65B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09608" y="2091869"/>
              <a:ext cx="2820494" cy="42291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01C166D-C4D1-45FC-92A6-70F7F521A904}"/>
              </a:ext>
            </a:extLst>
          </p:cNvPr>
          <p:cNvSpPr txBox="1"/>
          <p:nvPr/>
        </p:nvSpPr>
        <p:spPr>
          <a:xfrm>
            <a:off x="1626210" y="2336393"/>
            <a:ext cx="556542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ЗАДАНИЕ 3 ПРОЕКТА </a:t>
            </a:r>
            <a:r>
              <a:rPr lang="ru-RU" sz="2800" i="0" u="none" strike="noStrike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«ОБРАЗОВАТЕЛЬНЫЙ ЛИФТ: ШНОР-2022» ПО НАПРАВЛЕНИЮ ЕНГ</a:t>
            </a:r>
            <a:endParaRPr lang="ru-RU" sz="2800" i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/>
          </a:p>
        </p:txBody>
      </p:sp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id="{7707745C-59F4-4641-8BF3-81B2F1EE545B}"/>
              </a:ext>
            </a:extLst>
          </p:cNvPr>
          <p:cNvSpPr/>
          <p:nvPr/>
        </p:nvSpPr>
        <p:spPr>
          <a:xfrm>
            <a:off x="9631680" y="428757"/>
            <a:ext cx="1811020" cy="1430524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ЗАЧЕМ?</a:t>
            </a:r>
          </a:p>
        </p:txBody>
      </p:sp>
    </p:spTree>
    <p:extLst>
      <p:ext uri="{BB962C8B-B14F-4D97-AF65-F5344CB8AC3E}">
        <p14:creationId xmlns:p14="http://schemas.microsoft.com/office/powerpoint/2010/main" val="3205759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КОМПЛЕКСНОГО ЗАДАНИЯ ПО ЕНГ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сентября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60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79460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Документ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Word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Комплексное задание в формате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PISA</a:t>
            </a: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 таблицами: Характеристики заданий и система оценивания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1253737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6">
            <a:extLst>
              <a:ext uri="{FF2B5EF4-FFF2-40B4-BE49-F238E27FC236}">
                <a16:creationId xmlns:a16="http://schemas.microsoft.com/office/drawing/2014/main" id="{F16FCA60-2E8F-4614-AF21-97620456A5EE}"/>
              </a:ext>
            </a:extLst>
          </p:cNvPr>
          <p:cNvGrpSpPr/>
          <p:nvPr/>
        </p:nvGrpSpPr>
        <p:grpSpPr>
          <a:xfrm>
            <a:off x="749300" y="3408883"/>
            <a:ext cx="10693400" cy="3289300"/>
            <a:chOff x="0" y="3349737"/>
            <a:chExt cx="10693400" cy="3289300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1EF4EAC8-8026-4E54-A70C-91A714F088F3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" name="object 8">
              <a:extLst>
                <a:ext uri="{FF2B5EF4-FFF2-40B4-BE49-F238E27FC236}">
                  <a16:creationId xmlns:a16="http://schemas.microsoft.com/office/drawing/2014/main" id="{29ABD2AF-FF9F-4E8D-9A65-D9B6BFF42CC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3104" y="3349737"/>
              <a:ext cx="3447792" cy="32893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2E9974-CA45-4F23-8D93-C57C27CB45D1}"/>
              </a:ext>
            </a:extLst>
          </p:cNvPr>
          <p:cNvSpPr txBox="1"/>
          <p:nvPr/>
        </p:nvSpPr>
        <p:spPr>
          <a:xfrm>
            <a:off x="5729928" y="2491565"/>
            <a:ext cx="5273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ИНФОРМАЦИОННЫЕ РЕСУРСЫ ПО ЕСТЕСТВЕННОНАУЧНОЙ ГРАМОТНОСТИ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1152409A-B32D-4D1E-B152-B6B3B073BB5E}"/>
              </a:ext>
            </a:extLst>
          </p:cNvPr>
          <p:cNvSpPr/>
          <p:nvPr/>
        </p:nvSpPr>
        <p:spPr>
          <a:xfrm>
            <a:off x="3248026" y="607984"/>
            <a:ext cx="2914650" cy="212407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НУ ХОТЯ БЫ, ЧТО ТО…</a:t>
            </a:r>
          </a:p>
        </p:txBody>
      </p:sp>
    </p:spTree>
    <p:extLst>
      <p:ext uri="{BB962C8B-B14F-4D97-AF65-F5344CB8AC3E}">
        <p14:creationId xmlns:p14="http://schemas.microsoft.com/office/powerpoint/2010/main" val="2251267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4A342-2924-402E-AA8F-56F0E08BD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17" y="960439"/>
            <a:ext cx="11050006" cy="5449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B25A19-2B66-4FFD-AC43-D75F81A26452}"/>
              </a:ext>
            </a:extLst>
          </p:cNvPr>
          <p:cNvSpPr txBox="1"/>
          <p:nvPr/>
        </p:nvSpPr>
        <p:spPr>
          <a:xfrm>
            <a:off x="597629" y="226381"/>
            <a:ext cx="111564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Сетевое сообщество педагогов Пермского края (perm.ru)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3ED74B0-FAB5-4D85-9D84-01569D0686EC}"/>
              </a:ext>
            </a:extLst>
          </p:cNvPr>
          <p:cNvSpPr/>
          <p:nvPr/>
        </p:nvSpPr>
        <p:spPr>
          <a:xfrm>
            <a:off x="633140" y="3047260"/>
            <a:ext cx="1944210" cy="760811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73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19F1F9-E34B-4F73-ACEE-9E1B33745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36" y="1102367"/>
            <a:ext cx="9560623" cy="5390502"/>
          </a:xfrm>
          <a:prstGeom prst="rect">
            <a:avLst/>
          </a:prstGeom>
          <a:ln>
            <a:solidFill>
              <a:srgbClr val="8DA9DB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413D10-37EF-4D84-8460-CFA58AAEB454}"/>
              </a:ext>
            </a:extLst>
          </p:cNvPr>
          <p:cNvSpPr txBox="1"/>
          <p:nvPr/>
        </p:nvSpPr>
        <p:spPr>
          <a:xfrm>
            <a:off x="1230838" y="365131"/>
            <a:ext cx="8954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Естественнонаучная грамотность </a:t>
            </a:r>
            <a:r>
              <a:rPr lang="ru-RU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US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instrao.ru)</a:t>
            </a:r>
            <a:endParaRPr lang="ru-RU" sz="3200" dirty="0">
              <a:solidFill>
                <a:srgbClr val="99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401FD39-4AE6-4D22-BA66-38E1191E6B73}"/>
              </a:ext>
            </a:extLst>
          </p:cNvPr>
          <p:cNvSpPr/>
          <p:nvPr/>
        </p:nvSpPr>
        <p:spPr>
          <a:xfrm>
            <a:off x="1230838" y="3067994"/>
            <a:ext cx="1346512" cy="584775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52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1919E-EA82-44C8-BD22-BF72B73C8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1145"/>
          <a:stretch/>
        </p:blipFill>
        <p:spPr>
          <a:xfrm>
            <a:off x="1276030" y="1962809"/>
            <a:ext cx="9401177" cy="3935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8630F3-0F45-44AF-9D75-15AE64930D50}"/>
              </a:ext>
            </a:extLst>
          </p:cNvPr>
          <p:cNvSpPr txBox="1"/>
          <p:nvPr/>
        </p:nvSpPr>
        <p:spPr>
          <a:xfrm>
            <a:off x="1157795" y="828173"/>
            <a:ext cx="10276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Открытый банк заданий для оценки естественнонаучной грамотности </a:t>
            </a:r>
            <a:r>
              <a:rPr lang="ru-RU" sz="2400" dirty="0">
                <a:solidFill>
                  <a:srgbClr val="990000"/>
                </a:solidFill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(fipi.ru)</a:t>
            </a:r>
            <a:endParaRPr lang="ru-RU" sz="2400" dirty="0">
              <a:solidFill>
                <a:srgbClr val="99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70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731640"/>
            <a:ext cx="9580880" cy="3648722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>
                <a:ln>
                  <a:noFill/>
                </a:ln>
                <a:solidFill>
                  <a:srgbClr val="343A4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3300869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678056-F73B-4D54-B384-CEFEB1E1A2A7}"/>
              </a:ext>
            </a:extLst>
          </p:cNvPr>
          <p:cNvSpPr txBox="1"/>
          <p:nvPr/>
        </p:nvSpPr>
        <p:spPr>
          <a:xfrm>
            <a:off x="1932972" y="2483299"/>
            <a:ext cx="8831484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Ссылка на запись вебинара: </a:t>
            </a:r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https://events.webinar.ru/51207829/11677601/record-new/12080373</a:t>
            </a:r>
            <a:endParaRPr lang="ru-RU" sz="400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0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F80039-14A7-40B2-A0A8-C5302DFD1D27}"/>
              </a:ext>
            </a:extLst>
          </p:cNvPr>
          <p:cNvSpPr/>
          <p:nvPr/>
        </p:nvSpPr>
        <p:spPr>
          <a:xfrm>
            <a:off x="8229600" y="1548783"/>
            <a:ext cx="3276600" cy="4362450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создатели контента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комплексных заданий в формате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PISA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)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877408-6ED7-47C1-9499-691D7EB93ED0}"/>
              </a:ext>
            </a:extLst>
          </p:cNvPr>
          <p:cNvSpPr/>
          <p:nvPr/>
        </p:nvSpPr>
        <p:spPr>
          <a:xfrm>
            <a:off x="4633912" y="1586883"/>
            <a:ext cx="3276600" cy="4324350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эксперты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характеристики заданий и системы оценивания)</a:t>
            </a:r>
          </a:p>
          <a:p>
            <a:pPr marL="12700" marR="5080" algn="ctr">
              <a:spcBef>
                <a:spcPts val="2110"/>
              </a:spcBef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548B453-ABD9-4537-9E98-C0684FBCC919}"/>
              </a:ext>
            </a:extLst>
          </p:cNvPr>
          <p:cNvSpPr/>
          <p:nvPr/>
        </p:nvSpPr>
        <p:spPr>
          <a:xfrm>
            <a:off x="1038224" y="1586883"/>
            <a:ext cx="3276600" cy="432435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1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апробаторы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(апробация заданий банка РЭШ)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6A2BD-B535-4AE9-B8C6-8F41F576CCDE}"/>
              </a:ext>
            </a:extLst>
          </p:cNvPr>
          <p:cNvSpPr txBox="1"/>
          <p:nvPr/>
        </p:nvSpPr>
        <p:spPr>
          <a:xfrm>
            <a:off x="3885460" y="361992"/>
            <a:ext cx="442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ЗАДАНИЯ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01188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СОЗДАНИЕ ТАБЛИЦЫ: ХАРАКТЕРИСТИКИ ЗАДАНИЙ И СИСТЕМА ОЦЕНИВАНИЯ К КАЖДОМУ ЗАДАНИЮ КЗ «КОСМИЧЕСКИЙ МУСОР».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июня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7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340506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Презентация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PowerPoint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 с заданиями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 с заполненными таблицами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3614274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2952A16-7611-EB15-7920-A56228A43003}"/>
              </a:ext>
            </a:extLst>
          </p:cNvPr>
          <p:cNvSpPr/>
          <p:nvPr/>
        </p:nvSpPr>
        <p:spPr>
          <a:xfrm>
            <a:off x="1088020" y="1102859"/>
            <a:ext cx="9923362" cy="2450569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2480E-BBF2-CCAB-C4E3-ED6F21409D5E}"/>
              </a:ext>
            </a:extLst>
          </p:cNvPr>
          <p:cNvSpPr txBox="1"/>
          <p:nvPr/>
        </p:nvSpPr>
        <p:spPr>
          <a:xfrm>
            <a:off x="1088020" y="381965"/>
            <a:ext cx="968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КРАТКИЕ СВЕДЕНИЯ О ВЫПОЛНЕНИИ ЗАДАНИЯ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BD7359-4BC8-A583-8A91-2AF97FF0C819}"/>
              </a:ext>
            </a:extLst>
          </p:cNvPr>
          <p:cNvSpPr txBox="1"/>
          <p:nvPr/>
        </p:nvSpPr>
        <p:spPr>
          <a:xfrm>
            <a:off x="1180618" y="1388962"/>
            <a:ext cx="98307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Прислали отчёты о выполнении задания 7 человек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6 участников полностью сделали 5 таблиц к КЗ «Космический мусор», 1 участник таблицы заполнил не полностью</a:t>
            </a:r>
          </a:p>
        </p:txBody>
      </p:sp>
    </p:spTree>
    <p:extLst>
      <p:ext uri="{BB962C8B-B14F-4D97-AF65-F5344CB8AC3E}">
        <p14:creationId xmlns:p14="http://schemas.microsoft.com/office/powerpoint/2010/main" val="354032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D0C7DB8-8C1D-4312-3C75-36D8D9ADA8B7}"/>
              </a:ext>
            </a:extLst>
          </p:cNvPr>
          <p:cNvSpPr/>
          <p:nvPr/>
        </p:nvSpPr>
        <p:spPr>
          <a:xfrm>
            <a:off x="914400" y="921156"/>
            <a:ext cx="9907930" cy="501568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994AF6-A52C-3582-8360-E6A106811540}"/>
              </a:ext>
            </a:extLst>
          </p:cNvPr>
          <p:cNvSpPr txBox="1"/>
          <p:nvPr/>
        </p:nvSpPr>
        <p:spPr>
          <a:xfrm>
            <a:off x="1111170" y="336382"/>
            <a:ext cx="912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ЗАМЕЧАНИЯ ПО АНАЛИТИЧЕСКОМУ ОТЧЁТУ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D1E652-4325-E309-49D0-670765427FAF}"/>
              </a:ext>
            </a:extLst>
          </p:cNvPr>
          <p:cNvSpPr txBox="1"/>
          <p:nvPr/>
        </p:nvSpPr>
        <p:spPr>
          <a:xfrm>
            <a:off x="1375460" y="1164223"/>
            <a:ext cx="9446870" cy="644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 выбрана содержательная область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Ошибочный контекст (Например: личностный или местный).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Проблемы с компетентностной областью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 выбран уровень сложности (Например: лёгкий).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Ошибочный выбор объекта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Неправильный формат ответа (Например: доклад).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Критерии оценивания.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Дополненный контент исходных заданий.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690"/>
              </a:lnSpc>
              <a:spcAft>
                <a:spcPts val="1000"/>
              </a:spcAft>
              <a:buFont typeface="+mj-lt"/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6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F79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0">
            <a:extLst>
              <a:ext uri="{FF2B5EF4-FFF2-40B4-BE49-F238E27FC236}">
                <a16:creationId xmlns:a16="http://schemas.microsoft.com/office/drawing/2014/main" id="{967D0ECF-A0D8-45E0-A1AD-0D6E54179E04}"/>
              </a:ext>
            </a:extLst>
          </p:cNvPr>
          <p:cNvGrpSpPr/>
          <p:nvPr/>
        </p:nvGrpSpPr>
        <p:grpSpPr>
          <a:xfrm>
            <a:off x="861134" y="2655544"/>
            <a:ext cx="10693400" cy="3644900"/>
            <a:chOff x="0" y="2673299"/>
            <a:chExt cx="10693400" cy="3644900"/>
          </a:xfrm>
        </p:grpSpPr>
        <p:sp>
          <p:nvSpPr>
            <p:cNvPr id="3" name="object 11">
              <a:extLst>
                <a:ext uri="{FF2B5EF4-FFF2-40B4-BE49-F238E27FC236}">
                  <a16:creationId xmlns:a16="http://schemas.microsoft.com/office/drawing/2014/main" id="{ED7DA9F4-356C-460A-BC75-F363A9EE162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2">
              <a:extLst>
                <a:ext uri="{FF2B5EF4-FFF2-40B4-BE49-F238E27FC236}">
                  <a16:creationId xmlns:a16="http://schemas.microsoft.com/office/drawing/2014/main" id="{724F42F4-2CFE-4B58-BF24-C31812D25C9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1161" y="2673299"/>
              <a:ext cx="2010765" cy="3644900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ED04B77-BBB6-43FF-A8D8-B3CE7F9C18AB}"/>
              </a:ext>
            </a:extLst>
          </p:cNvPr>
          <p:cNvSpPr txBox="1"/>
          <p:nvPr/>
        </p:nvSpPr>
        <p:spPr>
          <a:xfrm>
            <a:off x="4745777" y="2285407"/>
            <a:ext cx="493976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ПРИМЕР ВЫПОЛНЕНИЯ ЗАДАНИЯ 2</a:t>
            </a:r>
          </a:p>
          <a:p>
            <a:endParaRPr lang="ru-RU" dirty="0"/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EF16464A-012A-4AA3-9C88-34C4EAFD3757}"/>
              </a:ext>
            </a:extLst>
          </p:cNvPr>
          <p:cNvSpPr/>
          <p:nvPr/>
        </p:nvSpPr>
        <p:spPr>
          <a:xfrm>
            <a:off x="1737360" y="1029377"/>
            <a:ext cx="2448560" cy="1256030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a typeface="Cambria" panose="02040503050406030204" pitchFamily="18" charset="0"/>
              </a:rPr>
              <a:t>ЭТО ИНТЕРЕСНО?</a:t>
            </a:r>
          </a:p>
        </p:txBody>
      </p:sp>
    </p:spTree>
    <p:extLst>
      <p:ext uri="{BB962C8B-B14F-4D97-AF65-F5344CB8AC3E}">
        <p14:creationId xmlns:p14="http://schemas.microsoft.com/office/powerpoint/2010/main" val="177713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270222-8255-40C6-9A48-247F43DA29C0}"/>
              </a:ext>
            </a:extLst>
          </p:cNvPr>
          <p:cNvSpPr/>
          <p:nvPr/>
        </p:nvSpPr>
        <p:spPr>
          <a:xfrm>
            <a:off x="1256145" y="554182"/>
            <a:ext cx="9947564" cy="5735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E7473B-F403-4AAD-A74C-13780C4A450B}"/>
              </a:ext>
            </a:extLst>
          </p:cNvPr>
          <p:cNvSpPr txBox="1"/>
          <p:nvPr/>
        </p:nvSpPr>
        <p:spPr>
          <a:xfrm>
            <a:off x="1376217" y="568037"/>
            <a:ext cx="9827491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Космический мусор.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Введение.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Прочитайте введение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Космический мусор.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Мусор на орбите – это совокупность нефункционирующих искусственных объектов и их фрагментов на околоземной орбите. С момента запуска первого спутника прошло менее ста лет. Этого времени человечеству хватило, чтобы превратить орбиту планеты в огромную технологическую свалку. Космический мусор стал глобальной проблемой, способной помешать дальнейшему использованию околоземного пространства.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E8F292-1EC3-4177-95B0-C5FD3B86D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419" y="3550753"/>
            <a:ext cx="4459672" cy="251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19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8813</TotalTime>
  <Words>1513</Words>
  <Application>Microsoft Office PowerPoint</Application>
  <PresentationFormat>Широкоэкранный</PresentationFormat>
  <Paragraphs>242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Bookman Old Style</vt:lpstr>
      <vt:lpstr>Calibri</vt:lpstr>
      <vt:lpstr>Calibri Light</vt:lpstr>
      <vt:lpstr>Cambria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Надежда</cp:lastModifiedBy>
  <cp:revision>24</cp:revision>
  <dcterms:created xsi:type="dcterms:W3CDTF">2022-04-18T10:52:30Z</dcterms:created>
  <dcterms:modified xsi:type="dcterms:W3CDTF">2022-06-27T14:21:45Z</dcterms:modified>
</cp:coreProperties>
</file>