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295" r:id="rId3"/>
    <p:sldId id="356" r:id="rId4"/>
    <p:sldId id="299" r:id="rId5"/>
    <p:sldId id="357" r:id="rId6"/>
    <p:sldId id="300" r:id="rId7"/>
    <p:sldId id="358" r:id="rId8"/>
    <p:sldId id="301" r:id="rId9"/>
    <p:sldId id="359" r:id="rId10"/>
    <p:sldId id="302" r:id="rId11"/>
    <p:sldId id="361"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4660"/>
  </p:normalViewPr>
  <p:slideViewPr>
    <p:cSldViewPr snapToGrid="0">
      <p:cViewPr varScale="1">
        <p:scale>
          <a:sx n="82" d="100"/>
          <a:sy n="82" d="100"/>
        </p:scale>
        <p:origin x="874" y="6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B57806-923C-CC0F-52C2-7EF71C4F81A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F783FA2A-FFC2-D4F5-5F36-85928EF5B9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D37359C-33A2-2F61-9DF2-8F7CF5E90244}"/>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66A8D0A1-51C1-267F-4798-E4830FBCCAE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07E72DD-9041-8A50-911E-C95DA272D490}"/>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314620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0EA0BA-8A98-A4F6-9A39-81AEE6D93662}"/>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84CB7B6-7BBC-A06C-1F3E-E3BD268EE14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064D253-FCC7-D091-7F54-344D6F7F8D32}"/>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2232CB77-F111-E5EB-9A3E-1E410923CFE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72779EC-EF06-85CA-878A-78EC5277FE35}"/>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3431307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DF5E8FE-EC12-580C-1A4B-308BEFF433EE}"/>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F7FB727-4332-1434-B522-E09856BCD6B7}"/>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B1CB404-89F7-8F8B-A54D-1FAC39305B9B}"/>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5729D81E-9FB8-455A-09C4-2BA20387557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27E1FAA-1A3E-0A01-F977-3C41A3096924}"/>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1136553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ECA67B-3F54-8136-D610-C7A5CF48F3E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056435F-742C-E99C-8584-0B0FA0095F8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3988959-AF30-082E-8872-F551D5F5A636}"/>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2CC100B7-0B28-857D-A01A-D71C86F7DA1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AA1679B-F236-3F44-D2CA-C266FA3D2F4A}"/>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1708908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06064E-F561-B61F-EB19-44CD9FB6326C}"/>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202B27E7-04B2-6F6B-2194-C29E21B4DC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B9E3DBCE-7C7D-F491-E678-2B0F544C3C35}"/>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42007D41-E7C5-816C-C577-4858B753ED9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C122C19-395B-B31C-E9A6-91988919F01B}"/>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3260634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E458BA-1D5D-54C4-34F3-DEAA6490283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8F4CF0D-1F92-1A9B-6AB8-D91DDE091EF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2C1E700-37B4-0D66-919D-6A334B9E361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17CB334D-482F-7D91-D243-13230D045239}"/>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6" name="Нижний колонтитул 5">
            <a:extLst>
              <a:ext uri="{FF2B5EF4-FFF2-40B4-BE49-F238E27FC236}">
                <a16:creationId xmlns:a16="http://schemas.microsoft.com/office/drawing/2014/main" id="{CB772A25-4252-F5D7-7AF8-F023084D874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084333E-AA12-EE0E-91A4-D046AEB5DC73}"/>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770383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FBE528-4660-8040-9990-6CEF1CA8CD67}"/>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B666ACB-6317-D863-3106-67425D9DC6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6F6EF386-5BAE-62F1-472F-E4892749CC7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4FF2DEC-13C3-FBA8-B8BA-3C3C87A794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4C28A0B0-C529-ADCF-DA0B-F08F97EB75E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CF2CD34F-4BCA-6652-F636-0DCF3F30DECF}"/>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8" name="Нижний колонтитул 7">
            <a:extLst>
              <a:ext uri="{FF2B5EF4-FFF2-40B4-BE49-F238E27FC236}">
                <a16:creationId xmlns:a16="http://schemas.microsoft.com/office/drawing/2014/main" id="{EF373BF5-69D5-CED8-10DB-51313C9D3821}"/>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D90C6320-6F93-D379-CAA3-7321A799B686}"/>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3225056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743A30-3B34-E1C3-9911-9989830DCB6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70599C96-916D-65C1-37D8-F0AC7160F353}"/>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4" name="Нижний колонтитул 3">
            <a:extLst>
              <a:ext uri="{FF2B5EF4-FFF2-40B4-BE49-F238E27FC236}">
                <a16:creationId xmlns:a16="http://schemas.microsoft.com/office/drawing/2014/main" id="{0FB02B68-7A67-D690-8373-9424B7E71A9B}"/>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7765B9B5-3ACC-62D5-61A9-4320A7C21D3E}"/>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1493693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F74AC913-CE65-44C9-CEDA-FED5DAB85F23}"/>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3" name="Нижний колонтитул 2">
            <a:extLst>
              <a:ext uri="{FF2B5EF4-FFF2-40B4-BE49-F238E27FC236}">
                <a16:creationId xmlns:a16="http://schemas.microsoft.com/office/drawing/2014/main" id="{FD1529EF-7641-97AA-39A1-6E2507A8D4DE}"/>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E3ED11F-8F5B-183C-71D4-A03E7311E89F}"/>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2936634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63F8EA-0062-7411-4513-7F0A1C4BFF5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B7C97898-413C-BD1C-3D04-D10799D94F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2D14721-5A73-F14E-86F4-E87EE69215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2918CBB-8A42-8E92-96BC-2B3585058F0C}"/>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6" name="Нижний колонтитул 5">
            <a:extLst>
              <a:ext uri="{FF2B5EF4-FFF2-40B4-BE49-F238E27FC236}">
                <a16:creationId xmlns:a16="http://schemas.microsoft.com/office/drawing/2014/main" id="{04ECD9EA-7B47-EB32-A6DD-9D57A9D98DE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479DA7D-0BB8-194F-8BC6-F9942FEA2F03}"/>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2096999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6B4298-069A-D188-F591-B824AB0ACEE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5208AAF-6520-A257-0AD8-531C8AD598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76E5E70-2A6C-BB4F-3A1F-85BB817CFB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151575D1-F94B-1FBB-D45E-0FCA475F7BE4}"/>
              </a:ext>
            </a:extLst>
          </p:cNvPr>
          <p:cNvSpPr>
            <a:spLocks noGrp="1"/>
          </p:cNvSpPr>
          <p:nvPr>
            <p:ph type="dt" sz="half" idx="10"/>
          </p:nvPr>
        </p:nvSpPr>
        <p:spPr/>
        <p:txBody>
          <a:bodyPr/>
          <a:lstStyle/>
          <a:p>
            <a:fld id="{AE33F5C8-2A75-45FA-8D2A-E5FA15A623BB}" type="datetimeFigureOut">
              <a:rPr lang="ru-RU" smtClean="0"/>
              <a:t>27.06.2022</a:t>
            </a:fld>
            <a:endParaRPr lang="ru-RU"/>
          </a:p>
        </p:txBody>
      </p:sp>
      <p:sp>
        <p:nvSpPr>
          <p:cNvPr id="6" name="Нижний колонтитул 5">
            <a:extLst>
              <a:ext uri="{FF2B5EF4-FFF2-40B4-BE49-F238E27FC236}">
                <a16:creationId xmlns:a16="http://schemas.microsoft.com/office/drawing/2014/main" id="{06600297-F15B-57D4-B2DE-41BCB09589C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41C3A43-F0EF-073B-1732-7FA5414FFA3B}"/>
              </a:ext>
            </a:extLst>
          </p:cNvPr>
          <p:cNvSpPr>
            <a:spLocks noGrp="1"/>
          </p:cNvSpPr>
          <p:nvPr>
            <p:ph type="sldNum" sz="quarter" idx="12"/>
          </p:nvPr>
        </p:nvSpPr>
        <p:spPr/>
        <p:txBody>
          <a:bodyPr/>
          <a:lstStyle/>
          <a:p>
            <a:fld id="{F3068AB4-7606-4428-87D5-5B27F95830B7}" type="slidenum">
              <a:rPr lang="ru-RU" smtClean="0"/>
              <a:t>‹#›</a:t>
            </a:fld>
            <a:endParaRPr lang="ru-RU"/>
          </a:p>
        </p:txBody>
      </p:sp>
    </p:spTree>
    <p:extLst>
      <p:ext uri="{BB962C8B-B14F-4D97-AF65-F5344CB8AC3E}">
        <p14:creationId xmlns:p14="http://schemas.microsoft.com/office/powerpoint/2010/main" val="2712442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852795-E822-53D3-9527-D20CDC2868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F3E75C36-9F97-4023-D225-32885D449F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068DE6A-6E12-2A80-7A3C-C0FE8894F1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3F5C8-2A75-45FA-8D2A-E5FA15A623BB}" type="datetimeFigureOut">
              <a:rPr lang="ru-RU" smtClean="0"/>
              <a:t>27.06.2022</a:t>
            </a:fld>
            <a:endParaRPr lang="ru-RU"/>
          </a:p>
        </p:txBody>
      </p:sp>
      <p:sp>
        <p:nvSpPr>
          <p:cNvPr id="5" name="Нижний колонтитул 4">
            <a:extLst>
              <a:ext uri="{FF2B5EF4-FFF2-40B4-BE49-F238E27FC236}">
                <a16:creationId xmlns:a16="http://schemas.microsoft.com/office/drawing/2014/main" id="{C1C2B693-A3B5-3DB0-1A7E-DEA4DBD02A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4CBB4CD7-2F44-7BAF-4C0E-BDFB918715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68AB4-7606-4428-87D5-5B27F95830B7}" type="slidenum">
              <a:rPr lang="ru-RU" smtClean="0"/>
              <a:t>‹#›</a:t>
            </a:fld>
            <a:endParaRPr lang="ru-RU"/>
          </a:p>
        </p:txBody>
      </p:sp>
    </p:spTree>
    <p:extLst>
      <p:ext uri="{BB962C8B-B14F-4D97-AF65-F5344CB8AC3E}">
        <p14:creationId xmlns:p14="http://schemas.microsoft.com/office/powerpoint/2010/main" val="32732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A1270222-8255-40C6-9A48-247F43DA29C0}"/>
              </a:ext>
            </a:extLst>
          </p:cNvPr>
          <p:cNvSpPr/>
          <p:nvPr/>
        </p:nvSpPr>
        <p:spPr>
          <a:xfrm>
            <a:off x="1256145" y="554182"/>
            <a:ext cx="9947564" cy="57357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DE7473B-F403-4AAD-A74C-13780C4A450B}"/>
              </a:ext>
            </a:extLst>
          </p:cNvPr>
          <p:cNvSpPr txBox="1"/>
          <p:nvPr/>
        </p:nvSpPr>
        <p:spPr>
          <a:xfrm>
            <a:off x="1376217" y="568037"/>
            <a:ext cx="9827491"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Введение.</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Прочитайте введение</a:t>
            </a:r>
          </a:p>
        </p:txBody>
      </p:sp>
      <p:pic>
        <p:nvPicPr>
          <p:cNvPr id="1026" name="Picture 2" descr="Пустыня.">
            <a:extLst>
              <a:ext uri="{FF2B5EF4-FFF2-40B4-BE49-F238E27FC236}">
                <a16:creationId xmlns:a16="http://schemas.microsoft.com/office/drawing/2014/main" id="{F675C75D-0044-C76C-18FB-550CB2BB8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126415"/>
            <a:ext cx="4544001" cy="303149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8D86F58-93DA-D060-A469-53790497B601}"/>
              </a:ext>
            </a:extLst>
          </p:cNvPr>
          <p:cNvSpPr txBox="1"/>
          <p:nvPr/>
        </p:nvSpPr>
        <p:spPr>
          <a:xfrm>
            <a:off x="1376218" y="1785670"/>
            <a:ext cx="9729932" cy="1200329"/>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Слово “пустыня” ассоциируется с безжизненными засушливыми местами, где на многие километры простираются песчаные барханы и дюны. В Африке пустыни покрывают значительную часть территории континента. Это объясняется близостью к экватору и движением воздушных потоков.</a:t>
            </a:r>
          </a:p>
        </p:txBody>
      </p:sp>
    </p:spTree>
    <p:extLst>
      <p:ext uri="{BB962C8B-B14F-4D97-AF65-F5344CB8AC3E}">
        <p14:creationId xmlns:p14="http://schemas.microsoft.com/office/powerpoint/2010/main" val="785119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9A9A025C-0D74-40A5-8EC4-0A4A0D1DCB9B}"/>
              </a:ext>
            </a:extLst>
          </p:cNvPr>
          <p:cNvGraphicFramePr>
            <a:graphicFrameLocks noGrp="1"/>
          </p:cNvGraphicFramePr>
          <p:nvPr>
            <p:extLst>
              <p:ext uri="{D42A27DB-BD31-4B8C-83A1-F6EECF244321}">
                <p14:modId xmlns:p14="http://schemas.microsoft.com/office/powerpoint/2010/main" val="3386982097"/>
              </p:ext>
            </p:extLst>
          </p:nvPr>
        </p:nvGraphicFramePr>
        <p:xfrm>
          <a:off x="932873" y="719666"/>
          <a:ext cx="10492509" cy="5588770"/>
        </p:xfrm>
        <a:graphic>
          <a:graphicData uri="http://schemas.openxmlformats.org/drawingml/2006/table">
            <a:tbl>
              <a:tblPr firstRow="1" bandRow="1">
                <a:tableStyleId>{5940675A-B579-460E-94D1-54222C63F5DA}</a:tableStyleId>
              </a:tblPr>
              <a:tblGrid>
                <a:gridCol w="5250872">
                  <a:extLst>
                    <a:ext uri="{9D8B030D-6E8A-4147-A177-3AD203B41FA5}">
                      <a16:colId xmlns:a16="http://schemas.microsoft.com/office/drawing/2014/main" val="2457610851"/>
                    </a:ext>
                  </a:extLst>
                </a:gridCol>
                <a:gridCol w="5241637">
                  <a:extLst>
                    <a:ext uri="{9D8B030D-6E8A-4147-A177-3AD203B41FA5}">
                      <a16:colId xmlns:a16="http://schemas.microsoft.com/office/drawing/2014/main" val="1049190956"/>
                    </a:ext>
                  </a:extLst>
                </a:gridCol>
              </a:tblGrid>
              <a:tr h="55887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endParaRPr lang="ru-RU" sz="1600" b="1" dirty="0">
                        <a:solidFill>
                          <a:srgbClr val="333333"/>
                        </a:solidFill>
                        <a:effectLst/>
                        <a:latin typeface="Times New Roman" panose="02020603050405020304" pitchFamily="18" charset="0"/>
                        <a:ea typeface="Times New Roman" panose="02020603050405020304" pitchFamily="18" charset="0"/>
                      </a:endParaRPr>
                    </a:p>
                    <a:p>
                      <a:r>
                        <a:rPr lang="ru-RU" sz="1600" i="1" dirty="0">
                          <a:solidFill>
                            <a:srgbClr val="333333"/>
                          </a:solidFill>
                          <a:effectLst/>
                          <a:latin typeface="Times New Roman" panose="02020603050405020304" pitchFamily="18" charset="0"/>
                          <a:ea typeface="Times New Roman" panose="02020603050405020304" pitchFamily="18" charset="0"/>
                        </a:rPr>
                        <a:t>Задание 5/5</a:t>
                      </a:r>
                    </a:p>
                    <a:p>
                      <a:r>
                        <a:rPr lang="ru-RU" sz="1600" i="1" dirty="0">
                          <a:solidFill>
                            <a:srgbClr val="333333"/>
                          </a:solidFill>
                          <a:effectLst/>
                          <a:latin typeface="Times New Roman" panose="02020603050405020304" pitchFamily="18" charset="0"/>
                          <a:ea typeface="Times New Roman" panose="02020603050405020304" pitchFamily="18" charset="0"/>
                        </a:rPr>
                        <a:t>Прочитайте текст, расположенный справа и ответьте на вопрос.</a:t>
                      </a:r>
                    </a:p>
                    <a:p>
                      <a:endParaRPr lang="ru-RU" sz="1600" i="0" dirty="0">
                        <a:solidFill>
                          <a:srgbClr val="333333"/>
                        </a:solidFill>
                        <a:effectLst/>
                        <a:latin typeface="Times New Roman" panose="02020603050405020304" pitchFamily="18" charset="0"/>
                        <a:ea typeface="Times New Roman" panose="02020603050405020304" pitchFamily="18" charset="0"/>
                      </a:endParaRP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Какой вывод можно сделать на основании проведённого исследования?</a:t>
                      </a:r>
                    </a:p>
                    <a:p>
                      <a:endParaRPr lang="ru-RU" sz="1600" kern="1200" dirty="0">
                        <a:solidFill>
                          <a:schemeClr val="tx1"/>
                        </a:solidFill>
                        <a:effectLst/>
                        <a:latin typeface="Times New Roman" panose="02020603050405020304" pitchFamily="18" charset="0"/>
                        <a:ea typeface="+mn-ea"/>
                        <a:cs typeface="Times New Roman" panose="02020603050405020304" pitchFamily="18" charset="0"/>
                      </a:endParaRPr>
                    </a:p>
                    <a:p>
                      <a:pPr marL="342900" lvl="0" indent="-342900">
                        <a:buFont typeface="+mj-lt"/>
                        <a:buAutoNum type="arabicPeriod"/>
                      </a:pPr>
                      <a:r>
                        <a:rPr lang="ru-RU" sz="1600" kern="1200" dirty="0">
                          <a:solidFill>
                            <a:schemeClr val="tx1"/>
                          </a:solidFill>
                          <a:effectLst/>
                          <a:latin typeface="Times New Roman" panose="02020603050405020304" pitchFamily="18" charset="0"/>
                          <a:ea typeface="+mn-ea"/>
                          <a:cs typeface="Times New Roman" panose="02020603050405020304" pitchFamily="18" charset="0"/>
                        </a:rPr>
                        <a:t>Трение ответственно за звучание движущихся песков.</a:t>
                      </a:r>
                    </a:p>
                    <a:p>
                      <a:pPr marL="342900" lvl="0" indent="-342900">
                        <a:buFont typeface="+mj-lt"/>
                        <a:buAutoNum type="arabicPeriod"/>
                      </a:pPr>
                      <a:r>
                        <a:rPr lang="ru-RU" sz="1600" kern="1200" dirty="0">
                          <a:solidFill>
                            <a:schemeClr val="tx1"/>
                          </a:solidFill>
                          <a:effectLst/>
                          <a:latin typeface="Times New Roman" panose="02020603050405020304" pitchFamily="18" charset="0"/>
                          <a:ea typeface="+mn-ea"/>
                          <a:cs typeface="Times New Roman" panose="02020603050405020304" pitchFamily="18" charset="0"/>
                        </a:rPr>
                        <a:t>Наэлектризованный песок может издавать звуки.</a:t>
                      </a:r>
                    </a:p>
                    <a:p>
                      <a:pPr marL="342900" lvl="0" indent="-342900">
                        <a:buFont typeface="+mj-lt"/>
                        <a:buAutoNum type="arabicPeriod"/>
                      </a:pPr>
                      <a:r>
                        <a:rPr lang="ru-RU" sz="1600" kern="1200" dirty="0">
                          <a:solidFill>
                            <a:schemeClr val="tx1"/>
                          </a:solidFill>
                          <a:effectLst/>
                          <a:latin typeface="Times New Roman" panose="02020603050405020304" pitchFamily="18" charset="0"/>
                          <a:ea typeface="+mn-ea"/>
                          <a:cs typeface="Times New Roman" panose="02020603050405020304" pitchFamily="18" charset="0"/>
                        </a:rPr>
                        <a:t>Движение воздуха при сжатии песка вызывает его звучание.</a:t>
                      </a:r>
                    </a:p>
                    <a:p>
                      <a:pPr marL="342900" lvl="0" indent="-342900">
                        <a:buFont typeface="+mj-lt"/>
                        <a:buAutoNum type="arabicPeriod"/>
                      </a:pPr>
                      <a:r>
                        <a:rPr lang="ru-RU" sz="1600" kern="1200" dirty="0">
                          <a:solidFill>
                            <a:schemeClr val="tx1"/>
                          </a:solidFill>
                          <a:effectLst/>
                          <a:latin typeface="Times New Roman" panose="02020603050405020304" pitchFamily="18" charset="0"/>
                          <a:ea typeface="+mn-ea"/>
                          <a:cs typeface="Times New Roman" panose="02020603050405020304" pitchFamily="18" charset="0"/>
                        </a:rPr>
                        <a:t>Чтобы песок зазвучал, его надо тщательно очистить от посторонних примесей.</a:t>
                      </a:r>
                    </a:p>
                    <a:p>
                      <a:endParaRPr lang="ru-RU" sz="1600" i="0" dirty="0">
                        <a:solidFill>
                          <a:srgbClr val="333333"/>
                        </a:solidFill>
                        <a:effectLst/>
                        <a:latin typeface="Times New Roman" panose="02020603050405020304" pitchFamily="18" charset="0"/>
                        <a:ea typeface="Times New Roman" panose="02020603050405020304" pitchFamily="18" charset="0"/>
                      </a:endParaRPr>
                    </a:p>
                  </a:txBody>
                  <a:tcPr/>
                </a:tc>
                <a:tc>
                  <a:txBody>
                    <a:bodyPr/>
                    <a:lstStyle/>
                    <a:p>
                      <a:endParaRPr lang="ru-RU" sz="1600" dirty="0">
                        <a:latin typeface="Times New Roman" panose="02020603050405020304" pitchFamily="18" charset="0"/>
                        <a:cs typeface="Times New Roman" panose="02020603050405020304" pitchFamily="18" charset="0"/>
                      </a:endParaRP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Есть на Земле места, где обширные площади движущихся песков звучат так, что, кажется, будто вокруг «поёт» вся пустыня. Для человека, впервые оказавшегося в </a:t>
                      </a: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Что же заставляет пески звучать?</a:t>
                      </a: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 </a:t>
                      </a: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Были проведены опыты по получению звучащего песка. Взяли обычный речной песок, просушили, очистили от пыли, удалили из него все посторонние примеси и затем наэлектризовали при помощи обычной электрофорной машины. И песок зазвучал: при нажиме рукой издавал скрипящие звуки.</a:t>
                      </a:r>
                    </a:p>
                  </a:txBody>
                  <a:tcPr/>
                </a:tc>
                <a:extLst>
                  <a:ext uri="{0D108BD9-81ED-4DB2-BD59-A6C34878D82A}">
                    <a16:rowId xmlns:a16="http://schemas.microsoft.com/office/drawing/2014/main" val="3809224742"/>
                  </a:ext>
                </a:extLst>
              </a:tr>
            </a:tbl>
          </a:graphicData>
        </a:graphic>
      </p:graphicFrame>
    </p:spTree>
    <p:extLst>
      <p:ext uri="{BB962C8B-B14F-4D97-AF65-F5344CB8AC3E}">
        <p14:creationId xmlns:p14="http://schemas.microsoft.com/office/powerpoint/2010/main" val="4285992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B372E807-D7F9-DFB7-528A-2EDC488450ED}"/>
              </a:ext>
            </a:extLst>
          </p:cNvPr>
          <p:cNvGraphicFramePr>
            <a:graphicFrameLocks noGrp="1"/>
          </p:cNvGraphicFramePr>
          <p:nvPr>
            <p:extLst>
              <p:ext uri="{D42A27DB-BD31-4B8C-83A1-F6EECF244321}">
                <p14:modId xmlns:p14="http://schemas.microsoft.com/office/powerpoint/2010/main" val="3764398838"/>
              </p:ext>
            </p:extLst>
          </p:nvPr>
        </p:nvGraphicFramePr>
        <p:xfrm>
          <a:off x="1174101" y="831633"/>
          <a:ext cx="10106609" cy="5394960"/>
        </p:xfrm>
        <a:graphic>
          <a:graphicData uri="http://schemas.openxmlformats.org/drawingml/2006/table">
            <a:tbl>
              <a:tblPr firstRow="1" bandRow="1">
                <a:tableStyleId>{5940675A-B579-460E-94D1-54222C63F5DA}</a:tableStyleId>
              </a:tblPr>
              <a:tblGrid>
                <a:gridCol w="1220786">
                  <a:extLst>
                    <a:ext uri="{9D8B030D-6E8A-4147-A177-3AD203B41FA5}">
                      <a16:colId xmlns:a16="http://schemas.microsoft.com/office/drawing/2014/main" val="4147441804"/>
                    </a:ext>
                  </a:extLst>
                </a:gridCol>
                <a:gridCol w="8885823">
                  <a:extLst>
                    <a:ext uri="{9D8B030D-6E8A-4147-A177-3AD203B41FA5}">
                      <a16:colId xmlns:a16="http://schemas.microsoft.com/office/drawing/2014/main" val="2820845675"/>
                    </a:ext>
                  </a:extLst>
                </a:gridCol>
              </a:tblGrid>
              <a:tr h="370840">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ЗАДАНИЕ 5/5</a:t>
                      </a:r>
                    </a:p>
                  </a:txBody>
                  <a:tcPr/>
                </a:tc>
                <a:tc hMerge="1">
                  <a:txBody>
                    <a:bodyPr/>
                    <a:lstStyle/>
                    <a:p>
                      <a:endParaRPr lang="ru-RU"/>
                    </a:p>
                  </a:txBody>
                  <a:tcPr/>
                </a:tc>
                <a:extLst>
                  <a:ext uri="{0D108BD9-81ED-4DB2-BD59-A6C34878D82A}">
                    <a16:rowId xmlns:a16="http://schemas.microsoft.com/office/drawing/2014/main" val="2521886771"/>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ХАРАКТЕРИСТИКИ ЗАДАНИЯ:</a:t>
                      </a:r>
                    </a:p>
                  </a:txBody>
                  <a:tcPr/>
                </a:tc>
                <a:tc hMerge="1">
                  <a:txBody>
                    <a:bodyPr/>
                    <a:lstStyle/>
                    <a:p>
                      <a:endParaRPr lang="ru-RU"/>
                    </a:p>
                  </a:txBody>
                  <a:tcPr/>
                </a:tc>
                <a:extLst>
                  <a:ext uri="{0D108BD9-81ED-4DB2-BD59-A6C34878D82A}">
                    <a16:rowId xmlns:a16="http://schemas.microsoft.com/office/drawing/2014/main" val="115130905"/>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 Содержательная область оценки: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Компетентностная область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Контекст:</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Уровень сложности: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Формат ответа: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Объект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Максимальный балл:</a:t>
                      </a:r>
                    </a:p>
                  </a:txBody>
                  <a:tcPr/>
                </a:tc>
                <a:tc hMerge="1">
                  <a:txBody>
                    <a:bodyPr/>
                    <a:lstStyle/>
                    <a:p>
                      <a:endParaRPr lang="ru-RU"/>
                    </a:p>
                  </a:txBody>
                  <a:tcPr/>
                </a:tc>
                <a:extLst>
                  <a:ext uri="{0D108BD9-81ED-4DB2-BD59-A6C34878D82A}">
                    <a16:rowId xmlns:a16="http://schemas.microsoft.com/office/drawing/2014/main" val="1190574825"/>
                  </a:ext>
                </a:extLst>
              </a:tr>
              <a:tr h="367454">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СИСТЕМА ОЦЕНИВАНИЯ: </a:t>
                      </a:r>
                    </a:p>
                  </a:txBody>
                  <a:tcPr/>
                </a:tc>
                <a:tc hMerge="1">
                  <a:txBody>
                    <a:bodyPr/>
                    <a:lstStyle/>
                    <a:p>
                      <a:endParaRPr lang="ru-RU"/>
                    </a:p>
                  </a:txBody>
                  <a:tcPr/>
                </a:tc>
                <a:extLst>
                  <a:ext uri="{0D108BD9-81ED-4DB2-BD59-A6C34878D82A}">
                    <a16:rowId xmlns:a16="http://schemas.microsoft.com/office/drawing/2014/main" val="3840226884"/>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Балл </a:t>
                      </a:r>
                    </a:p>
                  </a:txBody>
                  <a:tcPr/>
                </a:tc>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Содержание критерия</a:t>
                      </a:r>
                    </a:p>
                  </a:txBody>
                  <a:tcPr/>
                </a:tc>
                <a:extLst>
                  <a:ext uri="{0D108BD9-81ED-4DB2-BD59-A6C34878D82A}">
                    <a16:rowId xmlns:a16="http://schemas.microsoft.com/office/drawing/2014/main" val="1128159765"/>
                  </a:ext>
                </a:extLst>
              </a:tr>
              <a:tr h="416664">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1</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665107942"/>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0</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156832520"/>
                  </a:ext>
                </a:extLst>
              </a:tr>
            </a:tbl>
          </a:graphicData>
        </a:graphic>
      </p:graphicFrame>
    </p:spTree>
    <p:extLst>
      <p:ext uri="{BB962C8B-B14F-4D97-AF65-F5344CB8AC3E}">
        <p14:creationId xmlns:p14="http://schemas.microsoft.com/office/powerpoint/2010/main" val="3511446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9A9A025C-0D74-40A5-8EC4-0A4A0D1DCB9B}"/>
              </a:ext>
            </a:extLst>
          </p:cNvPr>
          <p:cNvGraphicFramePr>
            <a:graphicFrameLocks noGrp="1"/>
          </p:cNvGraphicFramePr>
          <p:nvPr>
            <p:extLst>
              <p:ext uri="{D42A27DB-BD31-4B8C-83A1-F6EECF244321}">
                <p14:modId xmlns:p14="http://schemas.microsoft.com/office/powerpoint/2010/main" val="1898839638"/>
              </p:ext>
            </p:extLst>
          </p:nvPr>
        </p:nvGraphicFramePr>
        <p:xfrm>
          <a:off x="942108" y="719666"/>
          <a:ext cx="10483274" cy="5588770"/>
        </p:xfrm>
        <a:graphic>
          <a:graphicData uri="http://schemas.openxmlformats.org/drawingml/2006/table">
            <a:tbl>
              <a:tblPr firstRow="1" bandRow="1">
                <a:tableStyleId>{5940675A-B579-460E-94D1-54222C63F5DA}</a:tableStyleId>
              </a:tblPr>
              <a:tblGrid>
                <a:gridCol w="5241637">
                  <a:extLst>
                    <a:ext uri="{9D8B030D-6E8A-4147-A177-3AD203B41FA5}">
                      <a16:colId xmlns:a16="http://schemas.microsoft.com/office/drawing/2014/main" val="2457610851"/>
                    </a:ext>
                  </a:extLst>
                </a:gridCol>
                <a:gridCol w="5241637">
                  <a:extLst>
                    <a:ext uri="{9D8B030D-6E8A-4147-A177-3AD203B41FA5}">
                      <a16:colId xmlns:a16="http://schemas.microsoft.com/office/drawing/2014/main" val="1049190956"/>
                    </a:ext>
                  </a:extLst>
                </a:gridCol>
              </a:tblGrid>
              <a:tr h="55887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endParaRPr>
                    </a:p>
                    <a:p>
                      <a:r>
                        <a:rPr lang="ru-RU" sz="1600" i="1" dirty="0">
                          <a:solidFill>
                            <a:srgbClr val="333333"/>
                          </a:solidFill>
                          <a:effectLst/>
                          <a:latin typeface="Times New Roman" panose="02020603050405020304" pitchFamily="18" charset="0"/>
                          <a:ea typeface="Times New Roman" panose="02020603050405020304" pitchFamily="18" charset="0"/>
                        </a:rPr>
                        <a:t>Задание 1/5</a:t>
                      </a:r>
                    </a:p>
                    <a:p>
                      <a:r>
                        <a:rPr lang="ru-RU" sz="1600" i="1" dirty="0">
                          <a:solidFill>
                            <a:srgbClr val="333333"/>
                          </a:solidFill>
                          <a:effectLst/>
                          <a:latin typeface="Times New Roman" panose="02020603050405020304" pitchFamily="18" charset="0"/>
                          <a:ea typeface="Times New Roman" panose="02020603050405020304" pitchFamily="18" charset="0"/>
                        </a:rPr>
                        <a:t>Прочитайте текст, расположенный справа и выполните задание.</a:t>
                      </a:r>
                    </a:p>
                    <a:p>
                      <a:endParaRPr lang="ru-RU" sz="1600" i="1" dirty="0">
                        <a:solidFill>
                          <a:srgbClr val="333333"/>
                        </a:solidFill>
                        <a:effectLst/>
                        <a:latin typeface="Times New Roman" panose="02020603050405020304" pitchFamily="18" charset="0"/>
                        <a:ea typeface="Times New Roman" panose="02020603050405020304" pitchFamily="18" charset="0"/>
                      </a:endParaRPr>
                    </a:p>
                    <a:p>
                      <a:r>
                        <a:rPr lang="ru-RU" sz="1800" b="0" i="0" kern="1200" dirty="0">
                          <a:solidFill>
                            <a:schemeClr val="tx1"/>
                          </a:solidFill>
                          <a:effectLst/>
                          <a:latin typeface="Times New Roman" panose="02020603050405020304" pitchFamily="18" charset="0"/>
                          <a:ea typeface="+mn-ea"/>
                          <a:cs typeface="Times New Roman" panose="02020603050405020304" pitchFamily="18" charset="0"/>
                        </a:rPr>
                        <a:t>Выберите все  факторы влияющие на резкие контрасты температур в тропических пустынях.</a:t>
                      </a:r>
                    </a:p>
                    <a:p>
                      <a:endParaRPr lang="ru-RU" sz="1800" b="0" i="0" kern="1200" dirty="0">
                        <a:solidFill>
                          <a:schemeClr val="tx1"/>
                        </a:solidFill>
                        <a:effectLst/>
                        <a:latin typeface="Times New Roman" panose="02020603050405020304" pitchFamily="18" charset="0"/>
                        <a:ea typeface="+mn-ea"/>
                        <a:cs typeface="Times New Roman" panose="02020603050405020304" pitchFamily="18" charset="0"/>
                      </a:endParaRPr>
                    </a:p>
                    <a:p>
                      <a:pPr marL="342900" indent="-342900">
                        <a:buFont typeface="+mj-lt"/>
                        <a:buAutoNum type="arabicPeriod"/>
                      </a:pPr>
                      <a:r>
                        <a:rPr lang="ru-RU" sz="1600" i="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Практически  полное отсутствие растительности.</a:t>
                      </a:r>
                    </a:p>
                    <a:p>
                      <a:pPr marL="342900" indent="-342900">
                        <a:buFont typeface="+mj-lt"/>
                        <a:buAutoNum type="arabicPeriod"/>
                      </a:pPr>
                      <a:r>
                        <a:rPr lang="ru-RU" sz="1600" i="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Малое количество водяного пара.</a:t>
                      </a:r>
                    </a:p>
                    <a:p>
                      <a:pPr marL="342900" indent="-342900">
                        <a:buFont typeface="+mj-lt"/>
                        <a:buAutoNum type="arabicPeriod"/>
                      </a:pPr>
                      <a:r>
                        <a:rPr lang="ru-RU" sz="1600" i="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Цвет песка.</a:t>
                      </a:r>
                    </a:p>
                    <a:p>
                      <a:pPr marL="342900" indent="-342900">
                        <a:buFont typeface="+mj-lt"/>
                        <a:buAutoNum type="arabicPeriod"/>
                      </a:pPr>
                      <a:r>
                        <a:rPr lang="ru-RU" sz="1600" i="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Поверхность с малой теплоемкостью и плохой теплопроводностью (песок, галька).</a:t>
                      </a:r>
                    </a:p>
                    <a:p>
                      <a:pPr marL="342900" indent="-342900">
                        <a:buFont typeface="+mj-lt"/>
                        <a:buAutoNum type="arabicPeriod"/>
                      </a:pPr>
                      <a:r>
                        <a:rPr lang="ru-RU" sz="1600" i="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Отсутствие облачности.</a:t>
                      </a:r>
                    </a:p>
                  </a:txBody>
                  <a:tcPr/>
                </a:tc>
                <a:tc>
                  <a:txBody>
                    <a:bodyPr/>
                    <a:lstStyle/>
                    <a:p>
                      <a:r>
                        <a:rPr lang="ru-RU" sz="1600" dirty="0">
                          <a:latin typeface="Times New Roman" panose="02020603050405020304" pitchFamily="18" charset="0"/>
                          <a:cs typeface="Times New Roman" panose="02020603050405020304" pitchFamily="18" charset="0"/>
                        </a:rPr>
                        <a:t>Документальные кадры Второй мировой войны о боевых действиях в Африке довольно часто демонстрируют солдат Роммеля, использующих для приготовления яичницы вместо сковороды поверхность собственного танка. Даже простоявший на месте несколько часов под палящим пустынным Солнцем танк раскалялся до такой степени, что никакой огонь для приготовления немудрящей пищи не требовался. При этом, корпус (позднее армия) «Африка» снабжался шортами. А танкисты, да и другие немецкие воины, кляли интендантов за их недалекость и мечтали о теплых кальсонах. Снабженцы и в самом деле были недалекие, они не знали, что по ночам в африканской пустыне бывает весьма холодно.</a:t>
                      </a:r>
                    </a:p>
                  </a:txBody>
                  <a:tcPr/>
                </a:tc>
                <a:extLst>
                  <a:ext uri="{0D108BD9-81ED-4DB2-BD59-A6C34878D82A}">
                    <a16:rowId xmlns:a16="http://schemas.microsoft.com/office/drawing/2014/main" val="3809224742"/>
                  </a:ext>
                </a:extLst>
              </a:tr>
            </a:tbl>
          </a:graphicData>
        </a:graphic>
      </p:graphicFrame>
    </p:spTree>
    <p:extLst>
      <p:ext uri="{BB962C8B-B14F-4D97-AF65-F5344CB8AC3E}">
        <p14:creationId xmlns:p14="http://schemas.microsoft.com/office/powerpoint/2010/main" val="3915442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B372E807-D7F9-DFB7-528A-2EDC488450ED}"/>
              </a:ext>
            </a:extLst>
          </p:cNvPr>
          <p:cNvGraphicFramePr>
            <a:graphicFrameLocks noGrp="1"/>
          </p:cNvGraphicFramePr>
          <p:nvPr>
            <p:extLst>
              <p:ext uri="{D42A27DB-BD31-4B8C-83A1-F6EECF244321}">
                <p14:modId xmlns:p14="http://schemas.microsoft.com/office/powerpoint/2010/main" val="3304420556"/>
              </p:ext>
            </p:extLst>
          </p:nvPr>
        </p:nvGraphicFramePr>
        <p:xfrm>
          <a:off x="1174101" y="831633"/>
          <a:ext cx="10106609" cy="5394960"/>
        </p:xfrm>
        <a:graphic>
          <a:graphicData uri="http://schemas.openxmlformats.org/drawingml/2006/table">
            <a:tbl>
              <a:tblPr firstRow="1" bandRow="1">
                <a:tableStyleId>{5940675A-B579-460E-94D1-54222C63F5DA}</a:tableStyleId>
              </a:tblPr>
              <a:tblGrid>
                <a:gridCol w="1220786">
                  <a:extLst>
                    <a:ext uri="{9D8B030D-6E8A-4147-A177-3AD203B41FA5}">
                      <a16:colId xmlns:a16="http://schemas.microsoft.com/office/drawing/2014/main" val="4147441804"/>
                    </a:ext>
                  </a:extLst>
                </a:gridCol>
                <a:gridCol w="8885823">
                  <a:extLst>
                    <a:ext uri="{9D8B030D-6E8A-4147-A177-3AD203B41FA5}">
                      <a16:colId xmlns:a16="http://schemas.microsoft.com/office/drawing/2014/main" val="2820845675"/>
                    </a:ext>
                  </a:extLst>
                </a:gridCol>
              </a:tblGrid>
              <a:tr h="370840">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ЗАДАНИЕ 1/5 </a:t>
                      </a:r>
                    </a:p>
                  </a:txBody>
                  <a:tcPr/>
                </a:tc>
                <a:tc hMerge="1">
                  <a:txBody>
                    <a:bodyPr/>
                    <a:lstStyle/>
                    <a:p>
                      <a:endParaRPr lang="ru-RU"/>
                    </a:p>
                  </a:txBody>
                  <a:tcPr/>
                </a:tc>
                <a:extLst>
                  <a:ext uri="{0D108BD9-81ED-4DB2-BD59-A6C34878D82A}">
                    <a16:rowId xmlns:a16="http://schemas.microsoft.com/office/drawing/2014/main" val="2521886771"/>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ХАРАКТЕРИСТИКИ ЗАДАНИЯ:</a:t>
                      </a:r>
                    </a:p>
                  </a:txBody>
                  <a:tcPr/>
                </a:tc>
                <a:tc hMerge="1">
                  <a:txBody>
                    <a:bodyPr/>
                    <a:lstStyle/>
                    <a:p>
                      <a:endParaRPr lang="ru-RU"/>
                    </a:p>
                  </a:txBody>
                  <a:tcPr/>
                </a:tc>
                <a:extLst>
                  <a:ext uri="{0D108BD9-81ED-4DB2-BD59-A6C34878D82A}">
                    <a16:rowId xmlns:a16="http://schemas.microsoft.com/office/drawing/2014/main" val="115130905"/>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 Содержательная область оценки: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Компетентностная область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Контекст:</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Уровень сложности: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Формат ответа: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Объект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Максимальный балл:</a:t>
                      </a:r>
                    </a:p>
                  </a:txBody>
                  <a:tcPr/>
                </a:tc>
                <a:tc hMerge="1">
                  <a:txBody>
                    <a:bodyPr/>
                    <a:lstStyle/>
                    <a:p>
                      <a:endParaRPr lang="ru-RU"/>
                    </a:p>
                  </a:txBody>
                  <a:tcPr/>
                </a:tc>
                <a:extLst>
                  <a:ext uri="{0D108BD9-81ED-4DB2-BD59-A6C34878D82A}">
                    <a16:rowId xmlns:a16="http://schemas.microsoft.com/office/drawing/2014/main" val="1190574825"/>
                  </a:ext>
                </a:extLst>
              </a:tr>
              <a:tr h="367454">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СИСТЕМА ОЦЕНИВАНИЯ: </a:t>
                      </a:r>
                    </a:p>
                  </a:txBody>
                  <a:tcPr/>
                </a:tc>
                <a:tc hMerge="1">
                  <a:txBody>
                    <a:bodyPr/>
                    <a:lstStyle/>
                    <a:p>
                      <a:endParaRPr lang="ru-RU"/>
                    </a:p>
                  </a:txBody>
                  <a:tcPr/>
                </a:tc>
                <a:extLst>
                  <a:ext uri="{0D108BD9-81ED-4DB2-BD59-A6C34878D82A}">
                    <a16:rowId xmlns:a16="http://schemas.microsoft.com/office/drawing/2014/main" val="3840226884"/>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Балл </a:t>
                      </a:r>
                    </a:p>
                  </a:txBody>
                  <a:tcPr/>
                </a:tc>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Содержание критерия</a:t>
                      </a:r>
                    </a:p>
                  </a:txBody>
                  <a:tcPr/>
                </a:tc>
                <a:extLst>
                  <a:ext uri="{0D108BD9-81ED-4DB2-BD59-A6C34878D82A}">
                    <a16:rowId xmlns:a16="http://schemas.microsoft.com/office/drawing/2014/main" val="1128159765"/>
                  </a:ext>
                </a:extLst>
              </a:tr>
              <a:tr h="416664">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1</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665107942"/>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0</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156832520"/>
                  </a:ext>
                </a:extLst>
              </a:tr>
            </a:tbl>
          </a:graphicData>
        </a:graphic>
      </p:graphicFrame>
    </p:spTree>
    <p:extLst>
      <p:ext uri="{BB962C8B-B14F-4D97-AF65-F5344CB8AC3E}">
        <p14:creationId xmlns:p14="http://schemas.microsoft.com/office/powerpoint/2010/main" val="528281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9A9A025C-0D74-40A5-8EC4-0A4A0D1DCB9B}"/>
              </a:ext>
            </a:extLst>
          </p:cNvPr>
          <p:cNvGraphicFramePr>
            <a:graphicFrameLocks noGrp="1"/>
          </p:cNvGraphicFramePr>
          <p:nvPr>
            <p:extLst>
              <p:ext uri="{D42A27DB-BD31-4B8C-83A1-F6EECF244321}">
                <p14:modId xmlns:p14="http://schemas.microsoft.com/office/powerpoint/2010/main" val="1909999266"/>
              </p:ext>
            </p:extLst>
          </p:nvPr>
        </p:nvGraphicFramePr>
        <p:xfrm>
          <a:off x="942108" y="720436"/>
          <a:ext cx="10483274" cy="5588000"/>
        </p:xfrm>
        <a:graphic>
          <a:graphicData uri="http://schemas.openxmlformats.org/drawingml/2006/table">
            <a:tbl>
              <a:tblPr firstRow="1" bandRow="1">
                <a:tableStyleId>{5940675A-B579-460E-94D1-54222C63F5DA}</a:tableStyleId>
              </a:tblPr>
              <a:tblGrid>
                <a:gridCol w="5241637">
                  <a:extLst>
                    <a:ext uri="{9D8B030D-6E8A-4147-A177-3AD203B41FA5}">
                      <a16:colId xmlns:a16="http://schemas.microsoft.com/office/drawing/2014/main" val="2457610851"/>
                    </a:ext>
                  </a:extLst>
                </a:gridCol>
                <a:gridCol w="5241637">
                  <a:extLst>
                    <a:ext uri="{9D8B030D-6E8A-4147-A177-3AD203B41FA5}">
                      <a16:colId xmlns:a16="http://schemas.microsoft.com/office/drawing/2014/main" val="1049190956"/>
                    </a:ext>
                  </a:extLst>
                </a:gridCol>
              </a:tblGrid>
              <a:tr h="55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endParaRPr>
                    </a:p>
                    <a:p>
                      <a:r>
                        <a:rPr lang="ru-RU" sz="1600" i="1" dirty="0">
                          <a:solidFill>
                            <a:srgbClr val="333333"/>
                          </a:solidFill>
                          <a:effectLst/>
                          <a:latin typeface="Times New Roman" panose="02020603050405020304" pitchFamily="18" charset="0"/>
                          <a:ea typeface="Times New Roman" panose="02020603050405020304" pitchFamily="18" charset="0"/>
                        </a:rPr>
                        <a:t>Задание 2/5</a:t>
                      </a:r>
                    </a:p>
                    <a:p>
                      <a:r>
                        <a:rPr lang="ru-RU" sz="1600" i="1" dirty="0">
                          <a:solidFill>
                            <a:srgbClr val="333333"/>
                          </a:solidFill>
                          <a:effectLst/>
                          <a:latin typeface="Times New Roman" panose="02020603050405020304" pitchFamily="18" charset="0"/>
                          <a:ea typeface="Times New Roman" panose="02020603050405020304" pitchFamily="18" charset="0"/>
                        </a:rPr>
                        <a:t>Прочитайте текст, расположенный справа и ответьте на вопрос.</a:t>
                      </a:r>
                    </a:p>
                    <a:p>
                      <a:endParaRPr lang="ru-RU" sz="1600" i="1" dirty="0">
                        <a:solidFill>
                          <a:srgbClr val="333333"/>
                        </a:solidFill>
                        <a:effectLst/>
                        <a:latin typeface="Times New Roman" panose="02020603050405020304" pitchFamily="18" charset="0"/>
                        <a:ea typeface="Times New Roman" panose="02020603050405020304" pitchFamily="18" charset="0"/>
                      </a:endParaRP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Почему у верблюда жир сосредоточен в горбах, а не распределён равномерно по всему телу, как у китов? </a:t>
                      </a:r>
                      <a:endParaRPr lang="ru-RU" sz="1600" i="1" dirty="0">
                        <a:solidFill>
                          <a:srgbClr val="333333"/>
                        </a:solidFill>
                        <a:effectLst/>
                        <a:latin typeface="Times New Roman" panose="02020603050405020304" pitchFamily="18" charset="0"/>
                        <a:ea typeface="Times New Roman" panose="02020603050405020304" pitchFamily="18" charset="0"/>
                      </a:endParaRPr>
                    </a:p>
                  </a:txBody>
                  <a:tcPr/>
                </a:tc>
                <a:tc>
                  <a:txBody>
                    <a:bodyPr/>
                    <a:lstStyle/>
                    <a:p>
                      <a:r>
                        <a:rPr lang="ru-RU" sz="1600" kern="1200" dirty="0">
                          <a:solidFill>
                            <a:schemeClr val="tx1"/>
                          </a:solidFill>
                          <a:effectLst/>
                          <a:latin typeface="Times New Roman" panose="02020603050405020304" pitchFamily="18" charset="0"/>
                          <a:ea typeface="+mn-ea"/>
                          <a:cs typeface="Times New Roman" panose="02020603050405020304" pitchFamily="18" charset="0"/>
                        </a:rPr>
                        <a:t>У жителя пустыни - верблюда имеется «склад» подкожного жира, который он хранит в горбу.</a:t>
                      </a: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Горб с запасами жира служит верблюдам источником пропитания.</a:t>
                      </a:r>
                    </a:p>
                    <a:p>
                      <a:r>
                        <a:rPr lang="ru-RU" sz="1600" kern="1200" dirty="0">
                          <a:solidFill>
                            <a:schemeClr val="tx1"/>
                          </a:solidFill>
                          <a:effectLst/>
                          <a:latin typeface="Times New Roman" panose="02020603050405020304" pitchFamily="18" charset="0"/>
                          <a:ea typeface="+mn-ea"/>
                          <a:cs typeface="Times New Roman" panose="02020603050405020304" pitchFamily="18" charset="0"/>
                        </a:rPr>
                        <a:t>Как известно, природа никогда ничего не делает просто так, и верблюжий горб имеет еще несколько полезных свойств.</a:t>
                      </a:r>
                    </a:p>
                    <a:p>
                      <a:endParaRPr lang="ru-RU" sz="160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p>
                      <a:endParaRPr lang="ru-RU" sz="1200" b="0" i="0" kern="1200" dirty="0">
                        <a:solidFill>
                          <a:schemeClr val="tx1"/>
                        </a:solidFill>
                        <a:effectLst/>
                        <a:latin typeface="Times New Roman" panose="02020603050405020304" pitchFamily="18" charset="0"/>
                        <a:ea typeface="+mn-ea"/>
                        <a:cs typeface="Times New Roman" panose="02020603050405020304" pitchFamily="18" charset="0"/>
                      </a:endParaRPr>
                    </a:p>
                  </a:txBody>
                  <a:tcPr/>
                </a:tc>
                <a:extLst>
                  <a:ext uri="{0D108BD9-81ED-4DB2-BD59-A6C34878D82A}">
                    <a16:rowId xmlns:a16="http://schemas.microsoft.com/office/drawing/2014/main" val="3809224742"/>
                  </a:ext>
                </a:extLst>
              </a:tr>
            </a:tbl>
          </a:graphicData>
        </a:graphic>
      </p:graphicFrame>
      <p:pic>
        <p:nvPicPr>
          <p:cNvPr id="9" name="Рисунок 8" descr="Изображение выглядит как верблюд, млекопитающее, дюна&#10;&#10;Автоматически созданное описание">
            <a:extLst>
              <a:ext uri="{FF2B5EF4-FFF2-40B4-BE49-F238E27FC236}">
                <a16:creationId xmlns:a16="http://schemas.microsoft.com/office/drawing/2014/main" id="{1F137870-7ABF-F130-9D46-4A4B9EAAB8D1}"/>
              </a:ext>
            </a:extLst>
          </p:cNvPr>
          <p:cNvPicPr>
            <a:picLocks noChangeAspect="1"/>
          </p:cNvPicPr>
          <p:nvPr/>
        </p:nvPicPr>
        <p:blipFill>
          <a:blip r:embed="rId2"/>
          <a:stretch>
            <a:fillRect/>
          </a:stretch>
        </p:blipFill>
        <p:spPr>
          <a:xfrm>
            <a:off x="6439957" y="2838450"/>
            <a:ext cx="4647143" cy="2614018"/>
          </a:xfrm>
          <a:prstGeom prst="rect">
            <a:avLst/>
          </a:prstGeom>
        </p:spPr>
      </p:pic>
    </p:spTree>
    <p:extLst>
      <p:ext uri="{BB962C8B-B14F-4D97-AF65-F5344CB8AC3E}">
        <p14:creationId xmlns:p14="http://schemas.microsoft.com/office/powerpoint/2010/main" val="3139510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B372E807-D7F9-DFB7-528A-2EDC488450ED}"/>
              </a:ext>
            </a:extLst>
          </p:cNvPr>
          <p:cNvGraphicFramePr>
            <a:graphicFrameLocks noGrp="1"/>
          </p:cNvGraphicFramePr>
          <p:nvPr>
            <p:extLst>
              <p:ext uri="{D42A27DB-BD31-4B8C-83A1-F6EECF244321}">
                <p14:modId xmlns:p14="http://schemas.microsoft.com/office/powerpoint/2010/main" val="3525871689"/>
              </p:ext>
            </p:extLst>
          </p:nvPr>
        </p:nvGraphicFramePr>
        <p:xfrm>
          <a:off x="1174101" y="831633"/>
          <a:ext cx="10106609" cy="5394960"/>
        </p:xfrm>
        <a:graphic>
          <a:graphicData uri="http://schemas.openxmlformats.org/drawingml/2006/table">
            <a:tbl>
              <a:tblPr firstRow="1" bandRow="1">
                <a:tableStyleId>{5940675A-B579-460E-94D1-54222C63F5DA}</a:tableStyleId>
              </a:tblPr>
              <a:tblGrid>
                <a:gridCol w="1220786">
                  <a:extLst>
                    <a:ext uri="{9D8B030D-6E8A-4147-A177-3AD203B41FA5}">
                      <a16:colId xmlns:a16="http://schemas.microsoft.com/office/drawing/2014/main" val="4147441804"/>
                    </a:ext>
                  </a:extLst>
                </a:gridCol>
                <a:gridCol w="8885823">
                  <a:extLst>
                    <a:ext uri="{9D8B030D-6E8A-4147-A177-3AD203B41FA5}">
                      <a16:colId xmlns:a16="http://schemas.microsoft.com/office/drawing/2014/main" val="2820845675"/>
                    </a:ext>
                  </a:extLst>
                </a:gridCol>
              </a:tblGrid>
              <a:tr h="370840">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ЗАДАНИЕ 2/5 </a:t>
                      </a:r>
                    </a:p>
                  </a:txBody>
                  <a:tcPr/>
                </a:tc>
                <a:tc hMerge="1">
                  <a:txBody>
                    <a:bodyPr/>
                    <a:lstStyle/>
                    <a:p>
                      <a:endParaRPr lang="ru-RU"/>
                    </a:p>
                  </a:txBody>
                  <a:tcPr/>
                </a:tc>
                <a:extLst>
                  <a:ext uri="{0D108BD9-81ED-4DB2-BD59-A6C34878D82A}">
                    <a16:rowId xmlns:a16="http://schemas.microsoft.com/office/drawing/2014/main" val="2521886771"/>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ХАРАКТЕРИСТИКИ ЗАДАНИЯ:</a:t>
                      </a:r>
                    </a:p>
                  </a:txBody>
                  <a:tcPr/>
                </a:tc>
                <a:tc hMerge="1">
                  <a:txBody>
                    <a:bodyPr/>
                    <a:lstStyle/>
                    <a:p>
                      <a:endParaRPr lang="ru-RU"/>
                    </a:p>
                  </a:txBody>
                  <a:tcPr/>
                </a:tc>
                <a:extLst>
                  <a:ext uri="{0D108BD9-81ED-4DB2-BD59-A6C34878D82A}">
                    <a16:rowId xmlns:a16="http://schemas.microsoft.com/office/drawing/2014/main" val="115130905"/>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 Содержательная область оценки: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Компетентностная область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Контекст:</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Уровень сложности: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Формат ответа: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Объект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Максимальный балл:</a:t>
                      </a:r>
                    </a:p>
                  </a:txBody>
                  <a:tcPr/>
                </a:tc>
                <a:tc hMerge="1">
                  <a:txBody>
                    <a:bodyPr/>
                    <a:lstStyle/>
                    <a:p>
                      <a:endParaRPr lang="ru-RU"/>
                    </a:p>
                  </a:txBody>
                  <a:tcPr/>
                </a:tc>
                <a:extLst>
                  <a:ext uri="{0D108BD9-81ED-4DB2-BD59-A6C34878D82A}">
                    <a16:rowId xmlns:a16="http://schemas.microsoft.com/office/drawing/2014/main" val="1190574825"/>
                  </a:ext>
                </a:extLst>
              </a:tr>
              <a:tr h="367454">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СИСТЕМА ОЦЕНИВАНИЯ: </a:t>
                      </a:r>
                    </a:p>
                  </a:txBody>
                  <a:tcPr/>
                </a:tc>
                <a:tc hMerge="1">
                  <a:txBody>
                    <a:bodyPr/>
                    <a:lstStyle/>
                    <a:p>
                      <a:endParaRPr lang="ru-RU"/>
                    </a:p>
                  </a:txBody>
                  <a:tcPr/>
                </a:tc>
                <a:extLst>
                  <a:ext uri="{0D108BD9-81ED-4DB2-BD59-A6C34878D82A}">
                    <a16:rowId xmlns:a16="http://schemas.microsoft.com/office/drawing/2014/main" val="3840226884"/>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Балл </a:t>
                      </a:r>
                    </a:p>
                  </a:txBody>
                  <a:tcPr/>
                </a:tc>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Содержание критерия</a:t>
                      </a:r>
                    </a:p>
                  </a:txBody>
                  <a:tcPr/>
                </a:tc>
                <a:extLst>
                  <a:ext uri="{0D108BD9-81ED-4DB2-BD59-A6C34878D82A}">
                    <a16:rowId xmlns:a16="http://schemas.microsoft.com/office/drawing/2014/main" val="1128159765"/>
                  </a:ext>
                </a:extLst>
              </a:tr>
              <a:tr h="416664">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1</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665107942"/>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0</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156832520"/>
                  </a:ext>
                </a:extLst>
              </a:tr>
            </a:tbl>
          </a:graphicData>
        </a:graphic>
      </p:graphicFrame>
    </p:spTree>
    <p:extLst>
      <p:ext uri="{BB962C8B-B14F-4D97-AF65-F5344CB8AC3E}">
        <p14:creationId xmlns:p14="http://schemas.microsoft.com/office/powerpoint/2010/main" val="504031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9A9A025C-0D74-40A5-8EC4-0A4A0D1DCB9B}"/>
              </a:ext>
            </a:extLst>
          </p:cNvPr>
          <p:cNvGraphicFramePr>
            <a:graphicFrameLocks noGrp="1"/>
          </p:cNvGraphicFramePr>
          <p:nvPr>
            <p:extLst>
              <p:ext uri="{D42A27DB-BD31-4B8C-83A1-F6EECF244321}">
                <p14:modId xmlns:p14="http://schemas.microsoft.com/office/powerpoint/2010/main" val="981098492"/>
              </p:ext>
            </p:extLst>
          </p:nvPr>
        </p:nvGraphicFramePr>
        <p:xfrm>
          <a:off x="1152525" y="719666"/>
          <a:ext cx="10272857" cy="5588770"/>
        </p:xfrm>
        <a:graphic>
          <a:graphicData uri="http://schemas.openxmlformats.org/drawingml/2006/table">
            <a:tbl>
              <a:tblPr firstRow="1" bandRow="1">
                <a:tableStyleId>{5940675A-B579-460E-94D1-54222C63F5DA}</a:tableStyleId>
              </a:tblPr>
              <a:tblGrid>
                <a:gridCol w="5031220">
                  <a:extLst>
                    <a:ext uri="{9D8B030D-6E8A-4147-A177-3AD203B41FA5}">
                      <a16:colId xmlns:a16="http://schemas.microsoft.com/office/drawing/2014/main" val="2457610851"/>
                    </a:ext>
                  </a:extLst>
                </a:gridCol>
                <a:gridCol w="5241637">
                  <a:extLst>
                    <a:ext uri="{9D8B030D-6E8A-4147-A177-3AD203B41FA5}">
                      <a16:colId xmlns:a16="http://schemas.microsoft.com/office/drawing/2014/main" val="1049190956"/>
                    </a:ext>
                  </a:extLst>
                </a:gridCol>
              </a:tblGrid>
              <a:tr h="55887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endParaRPr>
                    </a:p>
                    <a:p>
                      <a:r>
                        <a:rPr lang="ru-RU" sz="1600" i="1" dirty="0">
                          <a:solidFill>
                            <a:srgbClr val="333333"/>
                          </a:solidFill>
                          <a:effectLst/>
                          <a:latin typeface="Times New Roman" panose="02020603050405020304" pitchFamily="18" charset="0"/>
                          <a:ea typeface="Times New Roman" panose="02020603050405020304" pitchFamily="18" charset="0"/>
                        </a:rPr>
                        <a:t>Задание 3/5</a:t>
                      </a:r>
                    </a:p>
                    <a:p>
                      <a:r>
                        <a:rPr lang="ru-RU" sz="1600" i="1" dirty="0">
                          <a:solidFill>
                            <a:srgbClr val="333333"/>
                          </a:solidFill>
                          <a:effectLst/>
                          <a:latin typeface="Times New Roman" panose="02020603050405020304" pitchFamily="18" charset="0"/>
                          <a:ea typeface="Times New Roman" panose="02020603050405020304" pitchFamily="18" charset="0"/>
                        </a:rPr>
                        <a:t>Прочитайте текст, расположенный справа и выполните задание.</a:t>
                      </a:r>
                    </a:p>
                    <a:p>
                      <a:endParaRPr lang="ru-RU" sz="1600" i="1" dirty="0">
                        <a:solidFill>
                          <a:srgbClr val="333333"/>
                        </a:solidFill>
                        <a:effectLst/>
                        <a:latin typeface="Times New Roman" panose="02020603050405020304" pitchFamily="18" charset="0"/>
                        <a:ea typeface="Times New Roman" panose="02020603050405020304" pitchFamily="18" charset="0"/>
                      </a:endParaRPr>
                    </a:p>
                    <a:p>
                      <a:r>
                        <a:rPr lang="ru-RU" sz="1600" i="0" dirty="0">
                          <a:solidFill>
                            <a:srgbClr val="333333"/>
                          </a:solidFill>
                          <a:effectLst/>
                          <a:latin typeface="Times New Roman" panose="02020603050405020304" pitchFamily="18" charset="0"/>
                          <a:ea typeface="Times New Roman" panose="02020603050405020304" pitchFamily="18" charset="0"/>
                        </a:rPr>
                        <a:t>Объясните с точки зрения науки, </a:t>
                      </a:r>
                      <a:r>
                        <a:rPr lang="ru-RU" sz="1600" b="0" i="0" kern="1200" dirty="0">
                          <a:solidFill>
                            <a:schemeClr val="tx1"/>
                          </a:solidFill>
                          <a:effectLst/>
                          <a:latin typeface="Times New Roman" panose="02020603050405020304" pitchFamily="18" charset="0"/>
                          <a:ea typeface="+mn-ea"/>
                          <a:cs typeface="Times New Roman" panose="02020603050405020304" pitchFamily="18" charset="0"/>
                        </a:rPr>
                        <a:t>возможности в подобном жилище во время жары сохранять прохладу, а во время наступления холода оставаться в тепле.</a:t>
                      </a:r>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txBody>
                  <a:tcPr/>
                </a:tc>
                <a:tc>
                  <a:txBody>
                    <a:bodyPr/>
                    <a:lstStyle/>
                    <a:p>
                      <a:r>
                        <a:rPr lang="ru-RU" sz="1600" b="0" i="0" kern="1200" dirty="0">
                          <a:solidFill>
                            <a:schemeClr val="tx1"/>
                          </a:solidFill>
                          <a:effectLst/>
                          <a:latin typeface="Times New Roman" panose="02020603050405020304" pitchFamily="18" charset="0"/>
                          <a:ea typeface="+mn-ea"/>
                          <a:cs typeface="Times New Roman" panose="02020603050405020304" pitchFamily="18" charset="0"/>
                        </a:rPr>
                        <a:t>Жители пустынь чаще всего живут в пещерах, им не нужно кочевать, и они считают именно пещерный вариант своим основным пристанищем.</a:t>
                      </a:r>
                    </a:p>
                    <a:p>
                      <a:r>
                        <a:rPr lang="ru-RU" sz="1600" b="0" i="0" kern="1200" dirty="0">
                          <a:solidFill>
                            <a:schemeClr val="tx1"/>
                          </a:solidFill>
                          <a:effectLst/>
                          <a:latin typeface="Times New Roman" panose="02020603050405020304" pitchFamily="18" charset="0"/>
                          <a:ea typeface="+mn-ea"/>
                          <a:cs typeface="Times New Roman" panose="02020603050405020304" pitchFamily="18" charset="0"/>
                        </a:rPr>
                        <a:t>Троглодиты (берберы) живут в Сахаре, и именно на склонах песчаных вершин они создают себе жилье, выкапывая пещеры прямо в песках.</a:t>
                      </a:r>
                    </a:p>
                    <a:p>
                      <a:r>
                        <a:rPr lang="ru-RU" sz="1600" b="0" i="0" kern="1200" dirty="0">
                          <a:solidFill>
                            <a:schemeClr val="tx1"/>
                          </a:solidFill>
                          <a:effectLst/>
                          <a:latin typeface="Times New Roman" panose="02020603050405020304" pitchFamily="18" charset="0"/>
                          <a:ea typeface="+mn-ea"/>
                          <a:cs typeface="Times New Roman" panose="02020603050405020304" pitchFamily="18" charset="0"/>
                        </a:rPr>
                        <a:t>Основное преимущество такого жилища в пещере – возможность во время жары сохранять прохладу, а во время наступления холода оставаться в тепле</a:t>
                      </a:r>
                    </a:p>
                    <a:p>
                      <a:endParaRPr lang="ru-RU"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09224742"/>
                  </a:ext>
                </a:extLst>
              </a:tr>
            </a:tbl>
          </a:graphicData>
        </a:graphic>
      </p:graphicFrame>
      <p:pic>
        <p:nvPicPr>
          <p:cNvPr id="4" name="Рисунок 3" descr="Изображение выглядит как скала, внешний, природа, долина&#10;&#10;Автоматически созданное описание">
            <a:extLst>
              <a:ext uri="{FF2B5EF4-FFF2-40B4-BE49-F238E27FC236}">
                <a16:creationId xmlns:a16="http://schemas.microsoft.com/office/drawing/2014/main" id="{2BDCE8C0-BE0D-3288-C1B3-736488816964}"/>
              </a:ext>
            </a:extLst>
          </p:cNvPr>
          <p:cNvPicPr>
            <a:picLocks noChangeAspect="1"/>
          </p:cNvPicPr>
          <p:nvPr/>
        </p:nvPicPr>
        <p:blipFill>
          <a:blip r:embed="rId2"/>
          <a:stretch>
            <a:fillRect/>
          </a:stretch>
        </p:blipFill>
        <p:spPr>
          <a:xfrm>
            <a:off x="6519807" y="3265714"/>
            <a:ext cx="4648936" cy="2760306"/>
          </a:xfrm>
          <a:prstGeom prst="rect">
            <a:avLst/>
          </a:prstGeom>
        </p:spPr>
      </p:pic>
    </p:spTree>
    <p:extLst>
      <p:ext uri="{BB962C8B-B14F-4D97-AF65-F5344CB8AC3E}">
        <p14:creationId xmlns:p14="http://schemas.microsoft.com/office/powerpoint/2010/main" val="2895293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B372E807-D7F9-DFB7-528A-2EDC488450ED}"/>
              </a:ext>
            </a:extLst>
          </p:cNvPr>
          <p:cNvGraphicFramePr>
            <a:graphicFrameLocks noGrp="1"/>
          </p:cNvGraphicFramePr>
          <p:nvPr>
            <p:extLst>
              <p:ext uri="{D42A27DB-BD31-4B8C-83A1-F6EECF244321}">
                <p14:modId xmlns:p14="http://schemas.microsoft.com/office/powerpoint/2010/main" val="3546555352"/>
              </p:ext>
            </p:extLst>
          </p:nvPr>
        </p:nvGraphicFramePr>
        <p:xfrm>
          <a:off x="1174101" y="831633"/>
          <a:ext cx="10106609" cy="5394960"/>
        </p:xfrm>
        <a:graphic>
          <a:graphicData uri="http://schemas.openxmlformats.org/drawingml/2006/table">
            <a:tbl>
              <a:tblPr firstRow="1" bandRow="1">
                <a:tableStyleId>{5940675A-B579-460E-94D1-54222C63F5DA}</a:tableStyleId>
              </a:tblPr>
              <a:tblGrid>
                <a:gridCol w="1220786">
                  <a:extLst>
                    <a:ext uri="{9D8B030D-6E8A-4147-A177-3AD203B41FA5}">
                      <a16:colId xmlns:a16="http://schemas.microsoft.com/office/drawing/2014/main" val="4147441804"/>
                    </a:ext>
                  </a:extLst>
                </a:gridCol>
                <a:gridCol w="8885823">
                  <a:extLst>
                    <a:ext uri="{9D8B030D-6E8A-4147-A177-3AD203B41FA5}">
                      <a16:colId xmlns:a16="http://schemas.microsoft.com/office/drawing/2014/main" val="2820845675"/>
                    </a:ext>
                  </a:extLst>
                </a:gridCol>
              </a:tblGrid>
              <a:tr h="370840">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ЗАДАНИЕ 3/5 </a:t>
                      </a:r>
                    </a:p>
                  </a:txBody>
                  <a:tcPr/>
                </a:tc>
                <a:tc hMerge="1">
                  <a:txBody>
                    <a:bodyPr/>
                    <a:lstStyle/>
                    <a:p>
                      <a:endParaRPr lang="ru-RU"/>
                    </a:p>
                  </a:txBody>
                  <a:tcPr/>
                </a:tc>
                <a:extLst>
                  <a:ext uri="{0D108BD9-81ED-4DB2-BD59-A6C34878D82A}">
                    <a16:rowId xmlns:a16="http://schemas.microsoft.com/office/drawing/2014/main" val="2521886771"/>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ХАРАКТЕРИСТИКИ ЗАДАНИЯ:</a:t>
                      </a:r>
                    </a:p>
                  </a:txBody>
                  <a:tcPr/>
                </a:tc>
                <a:tc hMerge="1">
                  <a:txBody>
                    <a:bodyPr/>
                    <a:lstStyle/>
                    <a:p>
                      <a:endParaRPr lang="ru-RU"/>
                    </a:p>
                  </a:txBody>
                  <a:tcPr/>
                </a:tc>
                <a:extLst>
                  <a:ext uri="{0D108BD9-81ED-4DB2-BD59-A6C34878D82A}">
                    <a16:rowId xmlns:a16="http://schemas.microsoft.com/office/drawing/2014/main" val="115130905"/>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 Содержательная область оценки: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Компетентностная область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Контекст:</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Уровень сложности: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Формат ответа: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Объект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Максимальный балл:</a:t>
                      </a:r>
                    </a:p>
                  </a:txBody>
                  <a:tcPr/>
                </a:tc>
                <a:tc hMerge="1">
                  <a:txBody>
                    <a:bodyPr/>
                    <a:lstStyle/>
                    <a:p>
                      <a:endParaRPr lang="ru-RU"/>
                    </a:p>
                  </a:txBody>
                  <a:tcPr/>
                </a:tc>
                <a:extLst>
                  <a:ext uri="{0D108BD9-81ED-4DB2-BD59-A6C34878D82A}">
                    <a16:rowId xmlns:a16="http://schemas.microsoft.com/office/drawing/2014/main" val="1190574825"/>
                  </a:ext>
                </a:extLst>
              </a:tr>
              <a:tr h="367454">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СИСТЕМА ОЦЕНИВАНИЯ: </a:t>
                      </a:r>
                    </a:p>
                  </a:txBody>
                  <a:tcPr/>
                </a:tc>
                <a:tc hMerge="1">
                  <a:txBody>
                    <a:bodyPr/>
                    <a:lstStyle/>
                    <a:p>
                      <a:endParaRPr lang="ru-RU"/>
                    </a:p>
                  </a:txBody>
                  <a:tcPr/>
                </a:tc>
                <a:extLst>
                  <a:ext uri="{0D108BD9-81ED-4DB2-BD59-A6C34878D82A}">
                    <a16:rowId xmlns:a16="http://schemas.microsoft.com/office/drawing/2014/main" val="3840226884"/>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Балл </a:t>
                      </a:r>
                    </a:p>
                  </a:txBody>
                  <a:tcPr/>
                </a:tc>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Содержание критерия</a:t>
                      </a:r>
                    </a:p>
                  </a:txBody>
                  <a:tcPr/>
                </a:tc>
                <a:extLst>
                  <a:ext uri="{0D108BD9-81ED-4DB2-BD59-A6C34878D82A}">
                    <a16:rowId xmlns:a16="http://schemas.microsoft.com/office/drawing/2014/main" val="1128159765"/>
                  </a:ext>
                </a:extLst>
              </a:tr>
              <a:tr h="416664">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1</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665107942"/>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0</a:t>
                      </a:r>
                    </a:p>
                  </a:txBody>
                  <a:tcPr/>
                </a:tc>
                <a:tc>
                  <a:txBody>
                    <a:bodyPr/>
                    <a:lstStyle/>
                    <a:p>
                      <a:endParaRPr lang="ru-RU" sz="24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156832520"/>
                  </a:ext>
                </a:extLst>
              </a:tr>
            </a:tbl>
          </a:graphicData>
        </a:graphic>
      </p:graphicFrame>
    </p:spTree>
    <p:extLst>
      <p:ext uri="{BB962C8B-B14F-4D97-AF65-F5344CB8AC3E}">
        <p14:creationId xmlns:p14="http://schemas.microsoft.com/office/powerpoint/2010/main" val="2725656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9A9A025C-0D74-40A5-8EC4-0A4A0D1DCB9B}"/>
              </a:ext>
            </a:extLst>
          </p:cNvPr>
          <p:cNvGraphicFramePr>
            <a:graphicFrameLocks noGrp="1"/>
          </p:cNvGraphicFramePr>
          <p:nvPr>
            <p:extLst>
              <p:ext uri="{D42A27DB-BD31-4B8C-83A1-F6EECF244321}">
                <p14:modId xmlns:p14="http://schemas.microsoft.com/office/powerpoint/2010/main" val="4193286864"/>
              </p:ext>
            </p:extLst>
          </p:nvPr>
        </p:nvGraphicFramePr>
        <p:xfrm>
          <a:off x="942108" y="719666"/>
          <a:ext cx="10483274" cy="5588770"/>
        </p:xfrm>
        <a:graphic>
          <a:graphicData uri="http://schemas.openxmlformats.org/drawingml/2006/table">
            <a:tbl>
              <a:tblPr firstRow="1" bandRow="1">
                <a:tableStyleId>{5940675A-B579-460E-94D1-54222C63F5DA}</a:tableStyleId>
              </a:tblPr>
              <a:tblGrid>
                <a:gridCol w="5241637">
                  <a:extLst>
                    <a:ext uri="{9D8B030D-6E8A-4147-A177-3AD203B41FA5}">
                      <a16:colId xmlns:a16="http://schemas.microsoft.com/office/drawing/2014/main" val="2457610851"/>
                    </a:ext>
                  </a:extLst>
                </a:gridCol>
                <a:gridCol w="5241637">
                  <a:extLst>
                    <a:ext uri="{9D8B030D-6E8A-4147-A177-3AD203B41FA5}">
                      <a16:colId xmlns:a16="http://schemas.microsoft.com/office/drawing/2014/main" val="1049190956"/>
                    </a:ext>
                  </a:extLst>
                </a:gridCol>
              </a:tblGrid>
              <a:tr h="55887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rPr>
                        <a:t>Выжить в Африканской пустыне.</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600" b="0" i="1" u="none" strike="noStrike" kern="1200" cap="none" spc="0" normalizeH="0" baseline="0" noProof="0" dirty="0">
                        <a:ln>
                          <a:noFill/>
                        </a:ln>
                        <a:solidFill>
                          <a:srgbClr val="333333"/>
                        </a:solidFill>
                        <a:effectLst/>
                        <a:uLnTx/>
                        <a:uFillTx/>
                        <a:latin typeface="Times New Roman" panose="02020603050405020304" pitchFamily="18" charset="0"/>
                        <a:ea typeface="+mn-ea"/>
                        <a:cs typeface="Times New Roman" panose="02020603050405020304" pitchFamily="18" charset="0"/>
                      </a:endParaRPr>
                    </a:p>
                    <a:p>
                      <a:r>
                        <a:rPr lang="ru-RU" sz="1600" i="1" dirty="0">
                          <a:solidFill>
                            <a:srgbClr val="333333"/>
                          </a:solidFill>
                          <a:effectLst/>
                          <a:latin typeface="Times New Roman" panose="02020603050405020304" pitchFamily="18" charset="0"/>
                          <a:ea typeface="Times New Roman" panose="02020603050405020304" pitchFamily="18" charset="0"/>
                        </a:rPr>
                        <a:t>Задание 4/5</a:t>
                      </a:r>
                    </a:p>
                    <a:p>
                      <a:r>
                        <a:rPr lang="ru-RU" sz="1600" i="1" dirty="0">
                          <a:solidFill>
                            <a:srgbClr val="333333"/>
                          </a:solidFill>
                          <a:effectLst/>
                          <a:latin typeface="Times New Roman" panose="02020603050405020304" pitchFamily="18" charset="0"/>
                          <a:ea typeface="Times New Roman" panose="02020603050405020304" pitchFamily="18" charset="0"/>
                        </a:rPr>
                        <a:t>Прочитайте текст, расположенный справа и ответьте на вопрос.</a:t>
                      </a:r>
                    </a:p>
                    <a:p>
                      <a:endParaRPr lang="ru-RU" sz="1600" i="1" dirty="0">
                        <a:solidFill>
                          <a:srgbClr val="333333"/>
                        </a:solidFill>
                        <a:effectLst/>
                        <a:latin typeface="Times New Roman" panose="02020603050405020304" pitchFamily="18" charset="0"/>
                        <a:ea typeface="Times New Roman" panose="02020603050405020304" pitchFamily="18" charset="0"/>
                      </a:endParaRPr>
                    </a:p>
                    <a:p>
                      <a:r>
                        <a:rPr lang="ru-RU" sz="1600" i="0" dirty="0">
                          <a:solidFill>
                            <a:srgbClr val="333333"/>
                          </a:solidFill>
                          <a:effectLst/>
                          <a:latin typeface="Times New Roman" panose="02020603050405020304" pitchFamily="18" charset="0"/>
                          <a:ea typeface="Times New Roman" panose="02020603050405020304" pitchFamily="18" charset="0"/>
                        </a:rPr>
                        <a:t>Почему жители пустыни предпочитают носить  просторную одежду, полностью закрывающую тело?</a:t>
                      </a: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p>
                      <a:endParaRPr lang="ru-RU" sz="1600" i="1" dirty="0">
                        <a:solidFill>
                          <a:srgbClr val="333333"/>
                        </a:solidFill>
                        <a:effectLst/>
                        <a:latin typeface="Times New Roman" panose="02020603050405020304" pitchFamily="18" charset="0"/>
                        <a:ea typeface="Times New Roman" panose="02020603050405020304" pitchFamily="18" charset="0"/>
                      </a:endParaRPr>
                    </a:p>
                  </a:txBody>
                  <a:tcPr/>
                </a:tc>
                <a:tc>
                  <a:txBody>
                    <a:bodyPr/>
                    <a:lstStyle/>
                    <a:p>
                      <a:r>
                        <a:rPr lang="ru-RU" sz="1600" b="0" i="0" kern="1200" dirty="0">
                          <a:solidFill>
                            <a:schemeClr val="tx1"/>
                          </a:solidFill>
                          <a:effectLst/>
                          <a:latin typeface="Times New Roman" panose="02020603050405020304" pitchFamily="18" charset="0"/>
                          <a:ea typeface="+mn-ea"/>
                          <a:cs typeface="Times New Roman" panose="02020603050405020304" pitchFamily="18" charset="0"/>
                        </a:rPr>
                        <a:t>Если обратить внимание на одежду бедуинов, то нетрудно заметить, что она радикально отличается от того, во что одеваются туристы в жарких странах. Вместо шорт и футболок, местные жители надевают на себя просторные длинные балахоны, максимально закрывающие тело. </a:t>
                      </a:r>
                    </a:p>
                    <a:p>
                      <a:endParaRPr lang="ru-RU" sz="1600" dirty="0"/>
                    </a:p>
                    <a:p>
                      <a:endParaRPr lang="ru-RU" sz="1600" dirty="0"/>
                    </a:p>
                  </a:txBody>
                  <a:tcPr/>
                </a:tc>
                <a:extLst>
                  <a:ext uri="{0D108BD9-81ED-4DB2-BD59-A6C34878D82A}">
                    <a16:rowId xmlns:a16="http://schemas.microsoft.com/office/drawing/2014/main" val="3809224742"/>
                  </a:ext>
                </a:extLst>
              </a:tr>
            </a:tbl>
          </a:graphicData>
        </a:graphic>
      </p:graphicFrame>
      <p:pic>
        <p:nvPicPr>
          <p:cNvPr id="4" name="Рисунок 3" descr="Изображение выглядит как человек, одежда&#10;&#10;Автоматически созданное описание">
            <a:extLst>
              <a:ext uri="{FF2B5EF4-FFF2-40B4-BE49-F238E27FC236}">
                <a16:creationId xmlns:a16="http://schemas.microsoft.com/office/drawing/2014/main" id="{3C4E98F8-A58C-20EB-A739-46EB901B7A4D}"/>
              </a:ext>
            </a:extLst>
          </p:cNvPr>
          <p:cNvPicPr>
            <a:picLocks noChangeAspect="1"/>
          </p:cNvPicPr>
          <p:nvPr/>
        </p:nvPicPr>
        <p:blipFill rotWithShape="1">
          <a:blip r:embed="rId2"/>
          <a:srcRect l="1166" t="2147" r="2188" b="2147"/>
          <a:stretch/>
        </p:blipFill>
        <p:spPr>
          <a:xfrm>
            <a:off x="6895322" y="2473161"/>
            <a:ext cx="3928188" cy="3003908"/>
          </a:xfrm>
          <a:prstGeom prst="rect">
            <a:avLst/>
          </a:prstGeom>
        </p:spPr>
      </p:pic>
    </p:spTree>
    <p:extLst>
      <p:ext uri="{BB962C8B-B14F-4D97-AF65-F5344CB8AC3E}">
        <p14:creationId xmlns:p14="http://schemas.microsoft.com/office/powerpoint/2010/main" val="3426100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B372E807-D7F9-DFB7-528A-2EDC488450ED}"/>
              </a:ext>
            </a:extLst>
          </p:cNvPr>
          <p:cNvGraphicFramePr>
            <a:graphicFrameLocks noGrp="1"/>
          </p:cNvGraphicFramePr>
          <p:nvPr>
            <p:extLst>
              <p:ext uri="{D42A27DB-BD31-4B8C-83A1-F6EECF244321}">
                <p14:modId xmlns:p14="http://schemas.microsoft.com/office/powerpoint/2010/main" val="1910662538"/>
              </p:ext>
            </p:extLst>
          </p:nvPr>
        </p:nvGraphicFramePr>
        <p:xfrm>
          <a:off x="1174101" y="831633"/>
          <a:ext cx="10106609" cy="5394960"/>
        </p:xfrm>
        <a:graphic>
          <a:graphicData uri="http://schemas.openxmlformats.org/drawingml/2006/table">
            <a:tbl>
              <a:tblPr firstRow="1" bandRow="1">
                <a:tableStyleId>{5940675A-B579-460E-94D1-54222C63F5DA}</a:tableStyleId>
              </a:tblPr>
              <a:tblGrid>
                <a:gridCol w="1220786">
                  <a:extLst>
                    <a:ext uri="{9D8B030D-6E8A-4147-A177-3AD203B41FA5}">
                      <a16:colId xmlns:a16="http://schemas.microsoft.com/office/drawing/2014/main" val="4147441804"/>
                    </a:ext>
                  </a:extLst>
                </a:gridCol>
                <a:gridCol w="8885823">
                  <a:extLst>
                    <a:ext uri="{9D8B030D-6E8A-4147-A177-3AD203B41FA5}">
                      <a16:colId xmlns:a16="http://schemas.microsoft.com/office/drawing/2014/main" val="2820845675"/>
                    </a:ext>
                  </a:extLst>
                </a:gridCol>
              </a:tblGrid>
              <a:tr h="370840">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ЗАДАНИЕ 4/5 </a:t>
                      </a:r>
                    </a:p>
                  </a:txBody>
                  <a:tcPr/>
                </a:tc>
                <a:tc hMerge="1">
                  <a:txBody>
                    <a:bodyPr/>
                    <a:lstStyle/>
                    <a:p>
                      <a:endParaRPr lang="ru-RU"/>
                    </a:p>
                  </a:txBody>
                  <a:tcPr/>
                </a:tc>
                <a:extLst>
                  <a:ext uri="{0D108BD9-81ED-4DB2-BD59-A6C34878D82A}">
                    <a16:rowId xmlns:a16="http://schemas.microsoft.com/office/drawing/2014/main" val="2521886771"/>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ХАРАКТЕРИСТИКИ ЗАДАНИЯ:</a:t>
                      </a:r>
                    </a:p>
                  </a:txBody>
                  <a:tcPr/>
                </a:tc>
                <a:tc hMerge="1">
                  <a:txBody>
                    <a:bodyPr/>
                    <a:lstStyle/>
                    <a:p>
                      <a:endParaRPr lang="ru-RU"/>
                    </a:p>
                  </a:txBody>
                  <a:tcPr/>
                </a:tc>
                <a:extLst>
                  <a:ext uri="{0D108BD9-81ED-4DB2-BD59-A6C34878D82A}">
                    <a16:rowId xmlns:a16="http://schemas.microsoft.com/office/drawing/2014/main" val="115130905"/>
                  </a:ext>
                </a:extLst>
              </a:tr>
              <a:tr h="370840">
                <a:tc gridSpan="2">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 Содержательная область оценки: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Компетентностная область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Контекст:</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Уровень сложности: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Формат ответа: </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Объект оценки:</a:t>
                      </a:r>
                    </a:p>
                    <a:p>
                      <a:r>
                        <a:rPr lang="ru-RU" sz="2400" dirty="0">
                          <a:latin typeface="Times New Roman" panose="02020603050405020304" pitchFamily="18" charset="0"/>
                          <a:ea typeface="Cambria" panose="02040503050406030204" pitchFamily="18" charset="0"/>
                          <a:cs typeface="Times New Roman" panose="02020603050405020304" pitchFamily="18" charset="0"/>
                        </a:rPr>
                        <a:t>• Максимальный балл:</a:t>
                      </a:r>
                    </a:p>
                  </a:txBody>
                  <a:tcPr/>
                </a:tc>
                <a:tc hMerge="1">
                  <a:txBody>
                    <a:bodyPr/>
                    <a:lstStyle/>
                    <a:p>
                      <a:endParaRPr lang="ru-RU"/>
                    </a:p>
                  </a:txBody>
                  <a:tcPr/>
                </a:tc>
                <a:extLst>
                  <a:ext uri="{0D108BD9-81ED-4DB2-BD59-A6C34878D82A}">
                    <a16:rowId xmlns:a16="http://schemas.microsoft.com/office/drawing/2014/main" val="1190574825"/>
                  </a:ext>
                </a:extLst>
              </a:tr>
              <a:tr h="367454">
                <a:tc gridSpan="2">
                  <a:txBody>
                    <a:bodyPr/>
                    <a:lstStyle/>
                    <a:p>
                      <a:r>
                        <a:rPr lang="ru-RU" sz="2400" dirty="0">
                          <a:solidFill>
                            <a:srgbClr val="C00000"/>
                          </a:solidFill>
                          <a:latin typeface="Times New Roman" panose="02020603050405020304" pitchFamily="18" charset="0"/>
                          <a:ea typeface="Cambria" panose="02040503050406030204" pitchFamily="18" charset="0"/>
                          <a:cs typeface="Times New Roman" panose="02020603050405020304" pitchFamily="18" charset="0"/>
                        </a:rPr>
                        <a:t>СИСТЕМА ОЦЕНИВАНИЯ: </a:t>
                      </a:r>
                    </a:p>
                  </a:txBody>
                  <a:tcPr/>
                </a:tc>
                <a:tc hMerge="1">
                  <a:txBody>
                    <a:bodyPr/>
                    <a:lstStyle/>
                    <a:p>
                      <a:endParaRPr lang="ru-RU"/>
                    </a:p>
                  </a:txBody>
                  <a:tcPr/>
                </a:tc>
                <a:extLst>
                  <a:ext uri="{0D108BD9-81ED-4DB2-BD59-A6C34878D82A}">
                    <a16:rowId xmlns:a16="http://schemas.microsoft.com/office/drawing/2014/main" val="3840226884"/>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Балл </a:t>
                      </a:r>
                    </a:p>
                  </a:txBody>
                  <a:tcPr/>
                </a:tc>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Содержание критерия</a:t>
                      </a:r>
                    </a:p>
                  </a:txBody>
                  <a:tcPr/>
                </a:tc>
                <a:extLst>
                  <a:ext uri="{0D108BD9-81ED-4DB2-BD59-A6C34878D82A}">
                    <a16:rowId xmlns:a16="http://schemas.microsoft.com/office/drawing/2014/main" val="1128159765"/>
                  </a:ext>
                </a:extLst>
              </a:tr>
              <a:tr h="416664">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1</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665107942"/>
                  </a:ext>
                </a:extLst>
              </a:tr>
              <a:tr h="370840">
                <a:tc>
                  <a:txBody>
                    <a:bodyPr/>
                    <a:lstStyle/>
                    <a:p>
                      <a:r>
                        <a:rPr lang="ru-RU" sz="2400" dirty="0">
                          <a:latin typeface="Times New Roman" panose="02020603050405020304" pitchFamily="18" charset="0"/>
                          <a:ea typeface="Cambria" panose="02040503050406030204" pitchFamily="18" charset="0"/>
                          <a:cs typeface="Times New Roman" panose="02020603050405020304" pitchFamily="18" charset="0"/>
                        </a:rPr>
                        <a:t>0</a:t>
                      </a:r>
                    </a:p>
                  </a:txBody>
                  <a:tcPr/>
                </a:tc>
                <a:tc>
                  <a:txBody>
                    <a:bodyPr/>
                    <a:lstStyle/>
                    <a:p>
                      <a:endParaRPr lang="ru-RU" sz="2400" dirty="0">
                        <a:latin typeface="Times New Roman" panose="02020603050405020304" pitchFamily="18" charset="0"/>
                        <a:ea typeface="Cambria" panose="02040503050406030204" pitchFamily="18" charset="0"/>
                        <a:cs typeface="Times New Roman" panose="02020603050405020304" pitchFamily="18" charset="0"/>
                      </a:endParaRPr>
                    </a:p>
                  </a:txBody>
                  <a:tcPr/>
                </a:tc>
                <a:extLst>
                  <a:ext uri="{0D108BD9-81ED-4DB2-BD59-A6C34878D82A}">
                    <a16:rowId xmlns:a16="http://schemas.microsoft.com/office/drawing/2014/main" val="156832520"/>
                  </a:ext>
                </a:extLst>
              </a:tr>
            </a:tbl>
          </a:graphicData>
        </a:graphic>
      </p:graphicFrame>
    </p:spTree>
    <p:extLst>
      <p:ext uri="{BB962C8B-B14F-4D97-AF65-F5344CB8AC3E}">
        <p14:creationId xmlns:p14="http://schemas.microsoft.com/office/powerpoint/2010/main" val="252922482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2096</TotalTime>
  <Words>833</Words>
  <Application>Microsoft Office PowerPoint</Application>
  <PresentationFormat>Широкоэкранный</PresentationFormat>
  <Paragraphs>147</Paragraphs>
  <Slides>11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Calibri</vt:lpstr>
      <vt:lpstr>Calibri Light</vt:lpstr>
      <vt:lpstr>Cambria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Надежда</dc:creator>
  <cp:lastModifiedBy>Надежда</cp:lastModifiedBy>
  <cp:revision>14</cp:revision>
  <dcterms:created xsi:type="dcterms:W3CDTF">2022-06-05T12:20:08Z</dcterms:created>
  <dcterms:modified xsi:type="dcterms:W3CDTF">2022-06-27T12:20:43Z</dcterms:modified>
</cp:coreProperties>
</file>