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59" r:id="rId3"/>
    <p:sldId id="264" r:id="rId4"/>
    <p:sldId id="367" r:id="rId5"/>
    <p:sldId id="368" r:id="rId6"/>
    <p:sldId id="341" r:id="rId7"/>
    <p:sldId id="342" r:id="rId8"/>
    <p:sldId id="257" r:id="rId9"/>
    <p:sldId id="297" r:id="rId10"/>
    <p:sldId id="295" r:id="rId11"/>
    <p:sldId id="356" r:id="rId12"/>
    <p:sldId id="299" r:id="rId13"/>
    <p:sldId id="357" r:id="rId14"/>
    <p:sldId id="300" r:id="rId15"/>
    <p:sldId id="358" r:id="rId16"/>
    <p:sldId id="301" r:id="rId17"/>
    <p:sldId id="359" r:id="rId18"/>
    <p:sldId id="302" r:id="rId19"/>
    <p:sldId id="361" r:id="rId20"/>
    <p:sldId id="258" r:id="rId21"/>
    <p:sldId id="338" r:id="rId22"/>
    <p:sldId id="339" r:id="rId23"/>
    <p:sldId id="273" r:id="rId24"/>
    <p:sldId id="337" r:id="rId25"/>
    <p:sldId id="352" r:id="rId26"/>
    <p:sldId id="320" r:id="rId27"/>
    <p:sldId id="276" r:id="rId28"/>
    <p:sldId id="353" r:id="rId2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B7F"/>
    <a:srgbClr val="FFDF79"/>
    <a:srgbClr val="8DA9DB"/>
    <a:srgbClr val="F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653" autoAdjust="0"/>
    <p:restoredTop sz="94690" autoAdjust="0"/>
  </p:normalViewPr>
  <p:slideViewPr>
    <p:cSldViewPr snapToGrid="0">
      <p:cViewPr>
        <p:scale>
          <a:sx n="80" d="100"/>
          <a:sy n="80" d="100"/>
        </p:scale>
        <p:origin x="221" y="-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A84918-01B2-4FC0-B5C7-DF56C3BB8FDB}" type="datetimeFigureOut">
              <a:rPr lang="ru-RU" smtClean="0"/>
              <a:t>27.06.2022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392DB7-30D8-4B20-923E-31C81F06E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3114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392DB7-30D8-4B20-923E-31C81F06EB77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00210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392DB7-30D8-4B20-923E-31C81F06EB77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46157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1BA16D-A3D5-43C8-A0E0-837E0CAF2D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1E3FD0D-5B92-4BAF-B178-1CA821DC93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9331C7C-F073-489F-B9F2-B0D08CF665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36C9-55F5-470D-B3E2-836AAB3B0828}" type="datetimeFigureOut">
              <a:rPr lang="ru-RU" smtClean="0"/>
              <a:t>27.06.2022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0746E3C-4E1C-4999-A864-2131A18F2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719B9A4-2633-4F7E-A587-F7A3929B0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169F6-8EEA-48C8-9A25-3023480EB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973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40368F-8F4D-4847-AEA3-DF5DF55350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0D658A2-E24B-495B-87E8-5DD942E998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B6685BB-04E1-4FF2-8FE2-EDD564B83B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36C9-55F5-470D-B3E2-836AAB3B0828}" type="datetimeFigureOut">
              <a:rPr lang="ru-RU" smtClean="0"/>
              <a:t>27.06.2022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32FE5C7-24BC-4D47-9F74-4A2D4AE0A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EAB2595-CB9A-4350-BABD-AA1A6FA5B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169F6-8EEA-48C8-9A25-3023480EB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1354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1FD954C-A12F-4CB9-8B69-B4E3F116413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7978713-C4CA-43B9-BC52-DC488D0374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8B2464D-8A94-41F6-A2E3-DA7E27EC5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36C9-55F5-470D-B3E2-836AAB3B0828}" type="datetimeFigureOut">
              <a:rPr lang="ru-RU" smtClean="0"/>
              <a:t>27.06.2022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27D6611-6E23-4759-8477-8D3930F95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DC45380-F396-4369-915B-0A76802DF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169F6-8EEA-48C8-9A25-3023480EB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8885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C3B9FA-A60E-49A7-BD6D-2E6AE9DAB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4E200D1-9DD9-40A4-87B1-A67FC08689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951D7CF-424D-4975-9528-8FB2756FB1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36C9-55F5-470D-B3E2-836AAB3B0828}" type="datetimeFigureOut">
              <a:rPr lang="ru-RU" smtClean="0"/>
              <a:t>27.06.2022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3F4BC76-561C-49DE-BBF4-E6FF723D5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5D17125-5BE1-4762-A738-FB084EF35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169F6-8EEA-48C8-9A25-3023480EB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379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F35C06-F23A-43F9-A1DF-8EC7A4E084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8D4CE8E-BE7A-4B10-8711-CA92EE739E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F9E9DC1-4C67-49D2-9EB6-41654BE975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36C9-55F5-470D-B3E2-836AAB3B0828}" type="datetimeFigureOut">
              <a:rPr lang="ru-RU" smtClean="0"/>
              <a:t>27.06.2022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CEA4590-5161-4D23-B919-7C09E5F08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961AE59-593A-48B2-A4F3-8B893F567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169F6-8EEA-48C8-9A25-3023480EB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2812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37A23C-019A-4142-BE0D-4A93F6350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2D395DD-87C5-4A6A-AF41-6C3976F757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FB0A8BB-D80D-4F01-819E-B7E0AD33E2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FE25D9F-2E75-4E8A-871E-77FDCD6831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36C9-55F5-470D-B3E2-836AAB3B0828}" type="datetimeFigureOut">
              <a:rPr lang="ru-RU" smtClean="0"/>
              <a:t>27.06.2022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73B6B54-072C-42D9-AC30-60C2B3265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A6E22FA-843E-492C-9C90-AA6E4A8690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169F6-8EEA-48C8-9A25-3023480EB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919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CC1C1E-6C3F-41AE-9086-ED326E48E1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794FAFD-9078-4067-9B77-D925CE5B80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503D09C-5FDB-49F8-A04E-66F9508EB1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43CE7DF-D082-440F-8C32-91B80CBED5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3D99C5E-4165-4459-BE65-4D3A1F4652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380595F-0198-4816-A2F0-6504A2AEA6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36C9-55F5-470D-B3E2-836AAB3B0828}" type="datetimeFigureOut">
              <a:rPr lang="ru-RU" smtClean="0"/>
              <a:t>27.06.2022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AA6F621-F485-43A6-949E-AC5E723D2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84C64305-58A2-49B1-9B0F-1116F6C8D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169F6-8EEA-48C8-9A25-3023480EB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947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5D06B1-1F72-4A97-90E7-C6C289240D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1B84578-964E-4F0A-8FDF-0C6EDCBA9C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36C9-55F5-470D-B3E2-836AAB3B0828}" type="datetimeFigureOut">
              <a:rPr lang="ru-RU" smtClean="0"/>
              <a:t>27.06.2022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E52A93D-A247-4C05-B43B-B66916F58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F90841E-D5FC-4237-8318-974D5285B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169F6-8EEA-48C8-9A25-3023480EB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194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8ED25C1-408A-4177-B318-27B49DE29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36C9-55F5-470D-B3E2-836AAB3B0828}" type="datetimeFigureOut">
              <a:rPr lang="ru-RU" smtClean="0"/>
              <a:t>27.06.2022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D093738-2240-4A81-A3A4-A247CD3C2E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7C2401E-7745-4477-B96B-E291747A2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169F6-8EEA-48C8-9A25-3023480EB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5315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534D04-4D4D-474A-8AE5-800B5EBB64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EA1F50-B8D4-4004-A069-E8509E6AA5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883E26B-1B45-4042-8335-FCC42652D4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83DB5CC-77AA-4CDC-B3FC-5331BACB95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36C9-55F5-470D-B3E2-836AAB3B0828}" type="datetimeFigureOut">
              <a:rPr lang="ru-RU" smtClean="0"/>
              <a:t>27.06.2022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5A9544E-306B-4C44-BEF0-860A09A1B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9E7B49F-AE0E-4F7B-8CD2-34C03989F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169F6-8EEA-48C8-9A25-3023480EB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5038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85FD1D-A9ED-4082-8B20-B95E67B649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87B014B-300C-44D3-98BD-81C6298A1A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C656C1C-31B4-4C30-A092-304E714A08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1DB9E74-2FF2-4419-94A9-241C14419B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36C9-55F5-470D-B3E2-836AAB3B0828}" type="datetimeFigureOut">
              <a:rPr lang="ru-RU" smtClean="0"/>
              <a:t>27.06.2022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4774875-F3F0-4F17-AA8D-0236E7069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CD74F9E-67EB-4C74-9FB6-BE78DE21D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169F6-8EEA-48C8-9A25-3023480EB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0567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701BFB-E856-4C68-B059-3D5602DB7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A0519D0-60CF-4B62-8523-47BAEAF780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BF35587-F897-4A65-96BE-4A0DDDD644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6D36C9-55F5-470D-B3E2-836AAB3B0828}" type="datetimeFigureOut">
              <a:rPr lang="ru-RU" smtClean="0"/>
              <a:t>27.06.2022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27B41E0-299C-491F-B64B-D2F7057FF4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17E370E-69FA-41A1-A7EC-60892D9308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F169F6-8EEA-48C8-9A25-3023480EB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969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popsci.com/paint-chip-likely-caused-window-damage-on-space-station/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educomm.iro.perm.ru/groups/funkcionalnaya-gramotnost-obuchayushchihsya/events?page=2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skiv.instrao.ru/bank-zadaniy/estestvennonauchnaya-gramotnost/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fipi.ru/otkrytyy-bank-zadaniy-dlya-otsenki-yestestvennonauchnoy-gramotnosti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events.webinar.ru/51207829/11677587/record-new/12080367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81D18A-CCD2-4B4E-A865-F8FBBD2F17C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4DFE6CE-9955-409E-9D36-9C8D802E02E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object 2">
            <a:extLst>
              <a:ext uri="{FF2B5EF4-FFF2-40B4-BE49-F238E27FC236}">
                <a16:creationId xmlns:a16="http://schemas.microsoft.com/office/drawing/2014/main" id="{275090E5-149F-49CF-B7A4-F5CF568808B5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E1C05E3-8686-4205-B47F-72B74F5C33D2}"/>
              </a:ext>
            </a:extLst>
          </p:cNvPr>
          <p:cNvSpPr/>
          <p:nvPr/>
        </p:nvSpPr>
        <p:spPr>
          <a:xfrm>
            <a:off x="1255253" y="1182019"/>
            <a:ext cx="9580880" cy="4173055"/>
          </a:xfrm>
          <a:prstGeom prst="rect">
            <a:avLst/>
          </a:prstGeom>
          <a:solidFill>
            <a:srgbClr val="FFDF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B87315D-5D0A-445C-B9C1-A8DFB29C6099}"/>
              </a:ext>
            </a:extLst>
          </p:cNvPr>
          <p:cNvSpPr txBox="1"/>
          <p:nvPr/>
        </p:nvSpPr>
        <p:spPr>
          <a:xfrm>
            <a:off x="1994516" y="1352079"/>
            <a:ext cx="8202967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i="0" u="none" strike="noStrike" dirty="0">
                <a:solidFill>
                  <a:srgbClr val="343A4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ВЕБИНАР-КОНСУЛЬТАЦИЯ № 2 ДЛЯ УЧИТЕЛЕЙ ФИЗИКИ- УЧАСТНИКОВ ПРОЕКТА «ОБРАЗОВАТЕЛЬНЫЙ ЛИФТ: ШНОР-2022» </a:t>
            </a:r>
          </a:p>
          <a:p>
            <a:pPr algn="ctr"/>
            <a:r>
              <a:rPr lang="ru-RU" sz="4000" b="1" i="0" u="none" strike="noStrike" dirty="0">
                <a:solidFill>
                  <a:srgbClr val="343A4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Группа 1</a:t>
            </a:r>
            <a:endParaRPr lang="ru-RU" sz="4000" b="1" i="0" dirty="0">
              <a:solidFill>
                <a:srgbClr val="343A40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89955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2">
            <a:extLst>
              <a:ext uri="{FF2B5EF4-FFF2-40B4-BE49-F238E27FC236}">
                <a16:creationId xmlns:a16="http://schemas.microsoft.com/office/drawing/2014/main" id="{9A9A025C-0D74-40A5-8EC4-0A4A0D1DCB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7044327"/>
              </p:ext>
            </p:extLst>
          </p:nvPr>
        </p:nvGraphicFramePr>
        <p:xfrm>
          <a:off x="942108" y="719666"/>
          <a:ext cx="10483274" cy="55887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41637">
                  <a:extLst>
                    <a:ext uri="{9D8B030D-6E8A-4147-A177-3AD203B41FA5}">
                      <a16:colId xmlns:a16="http://schemas.microsoft.com/office/drawing/2014/main" val="2457610851"/>
                    </a:ext>
                  </a:extLst>
                </a:gridCol>
                <a:gridCol w="5241637">
                  <a:extLst>
                    <a:ext uri="{9D8B030D-6E8A-4147-A177-3AD203B41FA5}">
                      <a16:colId xmlns:a16="http://schemas.microsoft.com/office/drawing/2014/main" val="1049190956"/>
                    </a:ext>
                  </a:extLst>
                </a:gridCol>
              </a:tblGrid>
              <a:tr h="5588770">
                <a:tc>
                  <a:txBody>
                    <a:bodyPr/>
                    <a:lstStyle/>
                    <a:p>
                      <a:r>
                        <a:rPr lang="ru-RU" sz="1600" b="1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Космический мусор.</a:t>
                      </a:r>
                    </a:p>
                    <a:p>
                      <a:endParaRPr lang="ru-RU" sz="1600" b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r>
                        <a:rPr lang="ru-RU" sz="1600" i="1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Задание 1/5</a:t>
                      </a:r>
                    </a:p>
                    <a:p>
                      <a:r>
                        <a:rPr lang="ru-RU" sz="1600" i="1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Прочитайте текст, расположенный справа и выполните задание.</a:t>
                      </a:r>
                    </a:p>
                    <a:p>
                      <a:endParaRPr lang="ru-RU" sz="1600" i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Предложите один или несколько бесконтактных способов захвата космического мусора.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Batang" panose="020B0503020000020004" pitchFamily="18" charset="-127"/>
                        </a:rPr>
                        <a:t>Проблема космического мусора, окружающего нашу планету, становится с каждым днём всё более актуальной. Объекты, витающие над Землёй на низкой орбите, могут упасть на её поверхность с печальными для людей последствиями. </a:t>
                      </a:r>
                      <a:r>
                        <a:rPr lang="ru-RU" sz="1600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Большинство способов борьбы с космическим мусором, предполагают физический контакт (ударить их чем-то вроде гарпуна, захватить специальным лассо или сеткой), что является небезопасным. 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9224742"/>
                  </a:ext>
                </a:extLst>
              </a:tr>
            </a:tbl>
          </a:graphicData>
        </a:graphic>
      </p:graphicFrame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15E0B53-7530-47D5-AE12-751B8E49C6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6678" y="3084946"/>
            <a:ext cx="4655431" cy="2431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4427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B372E807-D7F9-DFB7-528A-2EDC488450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3590298"/>
              </p:ext>
            </p:extLst>
          </p:nvPr>
        </p:nvGraphicFramePr>
        <p:xfrm>
          <a:off x="1042695" y="365760"/>
          <a:ext cx="10106609" cy="6497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41777">
                  <a:extLst>
                    <a:ext uri="{9D8B030D-6E8A-4147-A177-3AD203B41FA5}">
                      <a16:colId xmlns:a16="http://schemas.microsoft.com/office/drawing/2014/main" val="4147441804"/>
                    </a:ext>
                  </a:extLst>
                </a:gridCol>
                <a:gridCol w="8664832">
                  <a:extLst>
                    <a:ext uri="{9D8B030D-6E8A-4147-A177-3AD203B41FA5}">
                      <a16:colId xmlns:a16="http://schemas.microsoft.com/office/drawing/2014/main" val="2820845675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ЗАДАНИЕ 1/5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1886771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ХАРАКТЕРИСТИКИ ЗАДАНИЯ: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130905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ru-RU" sz="24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</a:t>
                      </a:r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Содержательная область оценки: физические системы</a:t>
                      </a:r>
                    </a:p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Компетентностная область оценки: научное объяснение явлений </a:t>
                      </a:r>
                    </a:p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Контекст: глобальный</a:t>
                      </a:r>
                    </a:p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Уровень сложности: высокий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Формат ответа: задание с развернутым ответом </a:t>
                      </a:r>
                    </a:p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Объект оценки: </a:t>
                      </a:r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применить соответствующие естественно-научные знания для объяснения явления</a:t>
                      </a:r>
                      <a:endParaRPr lang="ru-RU" sz="1800" dirty="0"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Максимальный балл: 2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0574825"/>
                  </a:ext>
                </a:extLst>
              </a:tr>
              <a:tr h="367454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СИСТЕМА ОЦЕНИВАНИЯ: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02268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Балл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Содержание критерия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8159765"/>
                  </a:ext>
                </a:extLst>
              </a:tr>
              <a:tr h="416664"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Сформулированы два или несколько способов </a:t>
                      </a:r>
                      <a:r>
                        <a:rPr lang="ru-RU" sz="1800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бесконтактных способов захвата космического мусора и даны объяснения их действия. Н</a:t>
                      </a:r>
                      <a:r>
                        <a:rPr lang="ru-RU" sz="1800" baseline="0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апример: используя электромагнитное поле, вывести мусор в плотные слои атмосферы, где он сгорит. Или </a:t>
                      </a:r>
                      <a:r>
                        <a:rPr lang="ru-RU" sz="1800" b="0" i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можно тормозить фрагменты мусора лучом лазера или струей плазмы. Тогда они потеряют скорость, перейдут на более низкую орбиту и сгорят в атмосфере.</a:t>
                      </a:r>
                      <a:endParaRPr lang="ru-RU" sz="1800" dirty="0"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5107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Сформулирован один  </a:t>
                      </a:r>
                      <a:r>
                        <a:rPr lang="ru-RU" sz="1800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бесконтактный способ захвата космического мусора и даны объяснения его действия. </a:t>
                      </a:r>
                      <a:endParaRPr lang="ru-RU" sz="1800" dirty="0"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8325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Ответ научно неверный или отсутствует.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957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82815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2">
            <a:extLst>
              <a:ext uri="{FF2B5EF4-FFF2-40B4-BE49-F238E27FC236}">
                <a16:creationId xmlns:a16="http://schemas.microsoft.com/office/drawing/2014/main" id="{9A9A025C-0D74-40A5-8EC4-0A4A0D1DCB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1855239"/>
              </p:ext>
            </p:extLst>
          </p:nvPr>
        </p:nvGraphicFramePr>
        <p:xfrm>
          <a:off x="942108" y="720436"/>
          <a:ext cx="10483274" cy="558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41637">
                  <a:extLst>
                    <a:ext uri="{9D8B030D-6E8A-4147-A177-3AD203B41FA5}">
                      <a16:colId xmlns:a16="http://schemas.microsoft.com/office/drawing/2014/main" val="2457610851"/>
                    </a:ext>
                  </a:extLst>
                </a:gridCol>
                <a:gridCol w="5241637">
                  <a:extLst>
                    <a:ext uri="{9D8B030D-6E8A-4147-A177-3AD203B41FA5}">
                      <a16:colId xmlns:a16="http://schemas.microsoft.com/office/drawing/2014/main" val="1049190956"/>
                    </a:ext>
                  </a:extLst>
                </a:gridCol>
              </a:tblGrid>
              <a:tr h="5588000">
                <a:tc>
                  <a:txBody>
                    <a:bodyPr/>
                    <a:lstStyle/>
                    <a:p>
                      <a:r>
                        <a:rPr lang="ru-RU" sz="1600" b="1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Космический мусор.</a:t>
                      </a:r>
                    </a:p>
                    <a:p>
                      <a:endParaRPr lang="ru-RU" sz="1600" b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r>
                        <a:rPr lang="ru-RU" sz="1600" i="1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Задание 2/5</a:t>
                      </a:r>
                    </a:p>
                    <a:p>
                      <a:r>
                        <a:rPr lang="ru-RU" sz="1600" i="1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Прочитайте текст, расположенный справа и ответьте на вопрос.</a:t>
                      </a:r>
                    </a:p>
                    <a:p>
                      <a:endParaRPr lang="ru-RU" sz="1600" i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Сможет ли пробить обшивку космического корабля   осколок массой 100 г., летящий с первой космической скоростью? Толщина обшивки космического корабля 1.6 мм. </a:t>
                      </a:r>
                      <a:endParaRPr lang="ru-RU" sz="1600" i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endParaRPr lang="ru-RU" sz="1600" i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Наибольшую опасность обломки спутников и ракет представляют для работающих аппаратов. В космосе нет силы трения, и тела движутся по орбите планеты с огромной и постоянной скоростью.</a:t>
                      </a:r>
                      <a:r>
                        <a:rPr lang="ru-RU" sz="18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Исследования космического мусора показали, что на гиперзвуковых скоростях даже малые образцы могут привести к катастрофическим разрушениям. </a:t>
                      </a:r>
                    </a:p>
                    <a:p>
                      <a:endParaRPr lang="ru-RU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endParaRPr lang="ru-RU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endParaRPr lang="ru-RU" sz="1200" b="0" i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endParaRPr lang="ru-RU" sz="1200" b="0" i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endParaRPr lang="ru-RU" sz="1200" b="0" i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endParaRPr lang="ru-RU" sz="1200" b="0" i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endParaRPr lang="ru-RU" sz="1200" b="0" i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endParaRPr lang="ru-RU" sz="1200" b="0" i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endParaRPr lang="ru-RU" sz="1200" b="0" i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endParaRPr lang="ru-RU" sz="1200" b="0" i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endParaRPr lang="ru-RU" sz="1200" b="0" i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endParaRPr lang="ru-RU" sz="1200" b="0" i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endParaRPr lang="ru-RU" sz="1200" b="0" i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endParaRPr lang="ru-RU" sz="1200" b="0" i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endParaRPr lang="ru-RU" sz="1200" b="0" i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2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 снимке запечатлен скол от удара на одном из иллюминаторов модуля МКС «Купол». Диаметр вмятины 7 миллиметров, а </a:t>
                      </a:r>
                      <a:r>
                        <a:rPr lang="ru-RU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2"/>
                        </a:rPr>
                        <a:t>оставил</a:t>
                      </a:r>
                      <a:r>
                        <a:rPr lang="ru-RU" sz="12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ее кусочек краски диаметром в несколько тысячных миллиметра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9224742"/>
                  </a:ext>
                </a:extLst>
              </a:tr>
            </a:tbl>
          </a:graphicData>
        </a:graphic>
      </p:graphicFrame>
      <p:pic>
        <p:nvPicPr>
          <p:cNvPr id="7" name="Рисунок 6" descr="Изображение выглядит как темный, ночное небо&#10;&#10;Автоматически созданное описание">
            <a:extLst>
              <a:ext uri="{FF2B5EF4-FFF2-40B4-BE49-F238E27FC236}">
                <a16:creationId xmlns:a16="http://schemas.microsoft.com/office/drawing/2014/main" id="{17F4AEC2-1F47-4BCF-87D9-EE5ABAAA18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9859" y="2747817"/>
            <a:ext cx="3333948" cy="2433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5107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B372E807-D7F9-DFB7-528A-2EDC488450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1503296"/>
              </p:ext>
            </p:extLst>
          </p:nvPr>
        </p:nvGraphicFramePr>
        <p:xfrm>
          <a:off x="1174101" y="831633"/>
          <a:ext cx="10106609" cy="5222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20786">
                  <a:extLst>
                    <a:ext uri="{9D8B030D-6E8A-4147-A177-3AD203B41FA5}">
                      <a16:colId xmlns:a16="http://schemas.microsoft.com/office/drawing/2014/main" val="4147441804"/>
                    </a:ext>
                  </a:extLst>
                </a:gridCol>
                <a:gridCol w="8885823">
                  <a:extLst>
                    <a:ext uri="{9D8B030D-6E8A-4147-A177-3AD203B41FA5}">
                      <a16:colId xmlns:a16="http://schemas.microsoft.com/office/drawing/2014/main" val="2820845675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ЗАДАНИЕ 2/5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1886771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ХАРАКТЕРИСТИКИ ЗАДАНИЯ: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130905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24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</a:t>
                      </a:r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Содержательная область оценки: физические системы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Компетентностная область оценки: интерпретация данных и использование научных доказательств</a:t>
                      </a:r>
                      <a:r>
                        <a:rPr lang="ru-RU" sz="1800" baseline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для получения выводов</a:t>
                      </a:r>
                      <a:endParaRPr lang="ru-RU" sz="18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Контекст: глобальный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Уровень сложности: средний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Формат ответа: задание с развернутым ответом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  <a:tabLst>
                          <a:tab pos="173038" algn="l"/>
                        </a:tabLst>
                      </a:pPr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Объект оценки: анализировать,</a:t>
                      </a:r>
                      <a:r>
                        <a:rPr lang="ru-RU" sz="1800" baseline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интерпретировать данные и делать соответствующие выводы</a:t>
                      </a:r>
                      <a:endParaRPr lang="ru-RU" sz="18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Максимальный балл: 1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0574825"/>
                  </a:ext>
                </a:extLst>
              </a:tr>
              <a:tr h="367454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СИСТЕМА ОЦЕНИВАНИЯ: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02268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Балл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Содержание критерия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8159765"/>
                  </a:ext>
                </a:extLst>
              </a:tr>
              <a:tr h="416664"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Представлен ответ:</a:t>
                      </a:r>
                      <a:r>
                        <a:rPr lang="ru-RU" sz="1800" baseline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да сможет,  так как даже малые образцы, движущиеся с космической скоростью могут привести к разрушениям.</a:t>
                      </a:r>
                      <a:endParaRPr lang="ru-RU" sz="18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5107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Представлен другой ответ </a:t>
                      </a:r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ответ отсутствует</a:t>
                      </a:r>
                      <a:endParaRPr lang="ru-RU" sz="1800" dirty="0"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8325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040310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2">
            <a:extLst>
              <a:ext uri="{FF2B5EF4-FFF2-40B4-BE49-F238E27FC236}">
                <a16:creationId xmlns:a16="http://schemas.microsoft.com/office/drawing/2014/main" id="{9A9A025C-0D74-40A5-8EC4-0A4A0D1DCB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2885796"/>
              </p:ext>
            </p:extLst>
          </p:nvPr>
        </p:nvGraphicFramePr>
        <p:xfrm>
          <a:off x="942108" y="719666"/>
          <a:ext cx="10483274" cy="55887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41637">
                  <a:extLst>
                    <a:ext uri="{9D8B030D-6E8A-4147-A177-3AD203B41FA5}">
                      <a16:colId xmlns:a16="http://schemas.microsoft.com/office/drawing/2014/main" val="2457610851"/>
                    </a:ext>
                  </a:extLst>
                </a:gridCol>
                <a:gridCol w="5241637">
                  <a:extLst>
                    <a:ext uri="{9D8B030D-6E8A-4147-A177-3AD203B41FA5}">
                      <a16:colId xmlns:a16="http://schemas.microsoft.com/office/drawing/2014/main" val="1049190956"/>
                    </a:ext>
                  </a:extLst>
                </a:gridCol>
              </a:tblGrid>
              <a:tr h="5588770">
                <a:tc>
                  <a:txBody>
                    <a:bodyPr/>
                    <a:lstStyle/>
                    <a:p>
                      <a:r>
                        <a:rPr lang="ru-RU" sz="1600" b="1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Космический мусор.</a:t>
                      </a:r>
                    </a:p>
                    <a:p>
                      <a:endParaRPr lang="ru-RU" sz="1600" b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r>
                        <a:rPr lang="ru-RU" sz="1600" i="1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Задание 3/5</a:t>
                      </a:r>
                    </a:p>
                    <a:p>
                      <a:r>
                        <a:rPr lang="ru-RU" sz="1600" i="1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Прочитайте текст, расположенный справа и ответьте на вопрос.</a:t>
                      </a:r>
                    </a:p>
                    <a:p>
                      <a:endParaRPr lang="ru-RU" sz="1600" i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0" lvl="0" indent="0" algn="just" fontAlgn="base">
                        <a:lnSpc>
                          <a:spcPts val="2045"/>
                        </a:lnSpc>
                        <a:spcAft>
                          <a:spcPts val="1200"/>
                        </a:spcAft>
                        <a:buFont typeface="+mj-lt"/>
                        <a:buNone/>
                      </a:pPr>
                      <a:r>
                        <a:rPr lang="ru-RU" sz="1600" dirty="0">
                          <a:solidFill>
                            <a:srgbClr val="2C2C2C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Почему на высотах около 200 км объекты «живут» от 1 до 4 дней, на 600 км — 25-30 лет, на 1000 км — около 2 тысяч лет?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600" i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endParaRPr lang="ru-RU" sz="1600" i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endParaRPr lang="ru-RU" sz="1600" i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Определить точно, сколько нежелательных объектов летает на орбите, практически невозможно. Обломки постоянно сгорают в атмосфере, фрагментируются, космические аппараты регулярно выходят из строя, увеличивая количество мусора. Кроме того, отслеживать небольшие фрагменты сложно технически. Сегодня на орбите летает тысячи опасных объектов крупного размера и миллионы мелких фрагментов, а их общая масса составляет несколько тысяч тонн. Объекты, попавшие в космос, не остаются там навсегда. На них воздействует космическое излучение, микрометеориты, другие фрагменты. Мусор постепенно теряет высоту и сгорает в плотных слоях атмосферы – каждые 10-11 лет перечень опасных обломков уменьшается на 200-300 пунктов.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92247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52939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B372E807-D7F9-DFB7-528A-2EDC488450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7547070"/>
              </p:ext>
            </p:extLst>
          </p:nvPr>
        </p:nvGraphicFramePr>
        <p:xfrm>
          <a:off x="1174101" y="831633"/>
          <a:ext cx="10106609" cy="58471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20786">
                  <a:extLst>
                    <a:ext uri="{9D8B030D-6E8A-4147-A177-3AD203B41FA5}">
                      <a16:colId xmlns:a16="http://schemas.microsoft.com/office/drawing/2014/main" val="4147441804"/>
                    </a:ext>
                  </a:extLst>
                </a:gridCol>
                <a:gridCol w="8885823">
                  <a:extLst>
                    <a:ext uri="{9D8B030D-6E8A-4147-A177-3AD203B41FA5}">
                      <a16:colId xmlns:a16="http://schemas.microsoft.com/office/drawing/2014/main" val="2820845675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ЗАДАНИЕ 3/5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1886771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ХАРАКТЕРИСТИКИ ЗАДАНИЯ: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130905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Содержательная область оценки: физические системы</a:t>
                      </a:r>
                    </a:p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Компетентностная область оценки: научное объяснение явлений</a:t>
                      </a:r>
                    </a:p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Контекст: глобальный</a:t>
                      </a:r>
                    </a:p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Уровень сложности: средний</a:t>
                      </a:r>
                    </a:p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Формат ответа: задание с развернутым ответом</a:t>
                      </a:r>
                    </a:p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Объект оценки: умение применять соответствующие естественно-научные знания для</a:t>
                      </a:r>
                      <a:r>
                        <a:rPr lang="ru-RU" sz="1800" baseline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объяснений явлений</a:t>
                      </a:r>
                      <a:endParaRPr lang="ru-RU" sz="18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Максимальный балл: 2 балла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0574825"/>
                  </a:ext>
                </a:extLst>
              </a:tr>
              <a:tr h="367454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СИСТЕМА ОЦЕНИВАНИЯ: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02268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Балл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Содержание критерия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8159765"/>
                  </a:ext>
                </a:extLst>
              </a:tr>
              <a:tr h="416664"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Дан ответ: на высоте 200 км на мусор сильнее действует притяжение</a:t>
                      </a:r>
                      <a:r>
                        <a:rPr lang="ru-RU" sz="1800" b="0" i="0" kern="12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Земли. Мусор попадает в верхние плотные слои атмосферы (на высоте 100-150 км),</a:t>
                      </a:r>
                      <a:r>
                        <a:rPr lang="ru-RU" sz="1800" b="0" i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где  на него действует  сила трения,</a:t>
                      </a:r>
                      <a:r>
                        <a:rPr lang="ru-RU" sz="1800" b="0" i="0" kern="12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Кинетическая энергия мусора превращается во  внутреннюю. Мусор сгорает. </a:t>
                      </a:r>
                      <a:endParaRPr lang="ru-RU" sz="1800" dirty="0"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5107942"/>
                  </a:ext>
                </a:extLst>
              </a:tr>
              <a:tr h="416664"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Дан ответ: мусор быстрее теряет высоту и сгорает в верхних</a:t>
                      </a:r>
                      <a:r>
                        <a:rPr lang="ru-RU" sz="1800" baseline="0" dirty="0"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 слоях атмосферы.</a:t>
                      </a:r>
                      <a:endParaRPr lang="ru-RU" sz="1800" dirty="0"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08990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Ответ</a:t>
                      </a:r>
                      <a:r>
                        <a:rPr lang="ru-RU" sz="1800" baseline="0" dirty="0"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 неверный или ответа нет.</a:t>
                      </a:r>
                      <a:endParaRPr lang="ru-RU" sz="1800" dirty="0"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8325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56569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2">
            <a:extLst>
              <a:ext uri="{FF2B5EF4-FFF2-40B4-BE49-F238E27FC236}">
                <a16:creationId xmlns:a16="http://schemas.microsoft.com/office/drawing/2014/main" id="{9A9A025C-0D74-40A5-8EC4-0A4A0D1DCB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2568241"/>
              </p:ext>
            </p:extLst>
          </p:nvPr>
        </p:nvGraphicFramePr>
        <p:xfrm>
          <a:off x="942108" y="719666"/>
          <a:ext cx="10483274" cy="55887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41637">
                  <a:extLst>
                    <a:ext uri="{9D8B030D-6E8A-4147-A177-3AD203B41FA5}">
                      <a16:colId xmlns:a16="http://schemas.microsoft.com/office/drawing/2014/main" val="2457610851"/>
                    </a:ext>
                  </a:extLst>
                </a:gridCol>
                <a:gridCol w="5241637">
                  <a:extLst>
                    <a:ext uri="{9D8B030D-6E8A-4147-A177-3AD203B41FA5}">
                      <a16:colId xmlns:a16="http://schemas.microsoft.com/office/drawing/2014/main" val="1049190956"/>
                    </a:ext>
                  </a:extLst>
                </a:gridCol>
              </a:tblGrid>
              <a:tr h="5588770">
                <a:tc>
                  <a:txBody>
                    <a:bodyPr/>
                    <a:lstStyle/>
                    <a:p>
                      <a:r>
                        <a:rPr lang="ru-RU" sz="1600" b="1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Космический мусор.</a:t>
                      </a:r>
                    </a:p>
                    <a:p>
                      <a:endParaRPr lang="ru-RU" sz="1600" b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r>
                        <a:rPr lang="ru-RU" sz="1600" i="1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Задание 4/5</a:t>
                      </a:r>
                    </a:p>
                    <a:p>
                      <a:r>
                        <a:rPr lang="ru-RU" sz="1600" i="1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Прочитайте текст, расположенный справа и выполните задание.</a:t>
                      </a:r>
                    </a:p>
                    <a:p>
                      <a:endParaRPr lang="ru-RU" sz="1600" i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r>
                        <a:rPr lang="ru-RU" sz="1600" i="0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Оцените риски такого способа уборки космического мусора.</a:t>
                      </a:r>
                    </a:p>
                    <a:p>
                      <a:endParaRPr lang="ru-RU" sz="1600" i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endParaRPr lang="ru-RU" sz="1600" i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endParaRPr lang="ru-RU" sz="1600" i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endParaRPr lang="ru-RU" sz="1600" i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Вольфрамовый веник на орбите.</a:t>
                      </a:r>
                    </a:p>
                    <a:p>
                      <a:endParaRPr lang="ru-RU" sz="1600" b="1" i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6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Идею придумал ученый Гурудас Гангули из США. Он предложил распылить на высоте 1,1 тыс. км облако из частиц вольфрама. По его расчетам, такой тяжелый и плотный металл будет медленно опускаться к Земле, попутно тормозя мелкие фрагменты мусора. Гангули полагает, что пыль не будет вредить работающим аппаратам. Для реализации проекта потребуется 20-25 лет.</a:t>
                      </a:r>
                    </a:p>
                    <a:p>
                      <a:endParaRPr lang="ru-RU" sz="1600" dirty="0"/>
                    </a:p>
                    <a:p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92247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61002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B372E807-D7F9-DFB7-528A-2EDC488450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9306134"/>
              </p:ext>
            </p:extLst>
          </p:nvPr>
        </p:nvGraphicFramePr>
        <p:xfrm>
          <a:off x="1208825" y="393700"/>
          <a:ext cx="10106609" cy="6070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20786">
                  <a:extLst>
                    <a:ext uri="{9D8B030D-6E8A-4147-A177-3AD203B41FA5}">
                      <a16:colId xmlns:a16="http://schemas.microsoft.com/office/drawing/2014/main" val="4147441804"/>
                    </a:ext>
                  </a:extLst>
                </a:gridCol>
                <a:gridCol w="8885823">
                  <a:extLst>
                    <a:ext uri="{9D8B030D-6E8A-4147-A177-3AD203B41FA5}">
                      <a16:colId xmlns:a16="http://schemas.microsoft.com/office/drawing/2014/main" val="2820845675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ЗАДАНИЕ 4/5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1886771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ХАРАКТЕРИСТИКИ ЗАДАНИЯ: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130905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Содержательная область оценки: физические системы</a:t>
                      </a:r>
                    </a:p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Компетентностная область оценки: научное объяснение явлений</a:t>
                      </a:r>
                    </a:p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Контекст: глобальный</a:t>
                      </a:r>
                    </a:p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Уровень сложности: высокий </a:t>
                      </a:r>
                    </a:p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Формат ответа:  задание с развернутым ответом</a:t>
                      </a:r>
                    </a:p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Объект оценки: умение составлять и научно обосновывать  прогнозы о протекании процесса</a:t>
                      </a:r>
                    </a:p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Максимальный балл: 2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0574825"/>
                  </a:ext>
                </a:extLst>
              </a:tr>
              <a:tr h="367454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СИСТЕМА ОЦЕНИВАНИЯ: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02268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Балл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Содержание критерия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8159765"/>
                  </a:ext>
                </a:extLst>
              </a:tr>
              <a:tr h="416664"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Сформулированы две и более гипотезы (например: 1. На реализацию</a:t>
                      </a:r>
                      <a:r>
                        <a:rPr lang="ru-RU" sz="1800" baseline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проекта требуется 25 лет. За это время может накопиться большее количество мусора, для уборки которого вольфрамового облака будет недостаточно. 2. Вольфрамовое облако может упасть на Землю, не сгорев в плотных слоях атмосферы. Тем самым может быть нанесен вред окружающей среде и человеку.</a:t>
                      </a:r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5107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Сформулирована одна гипотеза.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8325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Гипотеза</a:t>
                      </a:r>
                      <a:r>
                        <a:rPr lang="ru-RU" sz="1800" baseline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противоречит естественнонаучным знаниям или  не приведен ни один пример.</a:t>
                      </a:r>
                      <a:endParaRPr lang="ru-RU" sz="18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72591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92248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2">
            <a:extLst>
              <a:ext uri="{FF2B5EF4-FFF2-40B4-BE49-F238E27FC236}">
                <a16:creationId xmlns:a16="http://schemas.microsoft.com/office/drawing/2014/main" id="{9A9A025C-0D74-40A5-8EC4-0A4A0D1DCB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5596886"/>
              </p:ext>
            </p:extLst>
          </p:nvPr>
        </p:nvGraphicFramePr>
        <p:xfrm>
          <a:off x="932873" y="719666"/>
          <a:ext cx="10492509" cy="55887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50872">
                  <a:extLst>
                    <a:ext uri="{9D8B030D-6E8A-4147-A177-3AD203B41FA5}">
                      <a16:colId xmlns:a16="http://schemas.microsoft.com/office/drawing/2014/main" val="2457610851"/>
                    </a:ext>
                  </a:extLst>
                </a:gridCol>
                <a:gridCol w="5241637">
                  <a:extLst>
                    <a:ext uri="{9D8B030D-6E8A-4147-A177-3AD203B41FA5}">
                      <a16:colId xmlns:a16="http://schemas.microsoft.com/office/drawing/2014/main" val="1049190956"/>
                    </a:ext>
                  </a:extLst>
                </a:gridCol>
              </a:tblGrid>
              <a:tr h="5588770">
                <a:tc>
                  <a:txBody>
                    <a:bodyPr/>
                    <a:lstStyle/>
                    <a:p>
                      <a:r>
                        <a:rPr lang="ru-RU" sz="1600" b="1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Космический мусор.</a:t>
                      </a:r>
                    </a:p>
                    <a:p>
                      <a:endParaRPr lang="ru-RU" sz="1600" b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r>
                        <a:rPr lang="ru-RU" sz="1600" i="1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Задание 5/5</a:t>
                      </a:r>
                    </a:p>
                    <a:p>
                      <a:r>
                        <a:rPr lang="ru-RU" sz="1600" i="1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Прочитайте текст, расположенный справа и выполните задание.</a:t>
                      </a:r>
                    </a:p>
                    <a:p>
                      <a:endParaRPr lang="ru-RU" sz="1600" i="0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r>
                        <a:rPr lang="ru-RU" sz="1600" i="0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Выберите из предложенного списка те способы, которые относятся к профилактике.</a:t>
                      </a:r>
                    </a:p>
                    <a:p>
                      <a:endParaRPr lang="ru-RU" sz="1600" i="0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sz="16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снижение веса запускаемых аппаратов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sz="16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усиление защиты запускаемых аппаратов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sz="16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увеличение срока эксплуатации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sz="16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обязательная утилизация КМ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sz="16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повышение маневренности спутников</a:t>
                      </a:r>
                    </a:p>
                    <a:p>
                      <a:r>
                        <a:rPr lang="ru-RU" sz="1600" i="0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 существующие и перспективные пути решения проблемы космического мусора вокруг Земли можно разделить на две большие группы: профилактика и уборка.</a:t>
                      </a:r>
                    </a:p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9224742"/>
                  </a:ext>
                </a:extLst>
              </a:tr>
            </a:tbl>
          </a:graphicData>
        </a:graphic>
      </p:graphicFrame>
      <p:pic>
        <p:nvPicPr>
          <p:cNvPr id="8" name="Рисунок 7" descr="Изображение выглядит как темный&#10;&#10;Автоматически созданное описание">
            <a:extLst>
              <a:ext uri="{FF2B5EF4-FFF2-40B4-BE49-F238E27FC236}">
                <a16:creationId xmlns:a16="http://schemas.microsoft.com/office/drawing/2014/main" id="{8033A32A-FA33-428F-BD4C-4BF53174E5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8830" y="1961140"/>
            <a:ext cx="4697152" cy="2935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9922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B372E807-D7F9-DFB7-528A-2EDC488450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5009525"/>
              </p:ext>
            </p:extLst>
          </p:nvPr>
        </p:nvGraphicFramePr>
        <p:xfrm>
          <a:off x="1174101" y="831633"/>
          <a:ext cx="10106609" cy="5069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20786">
                  <a:extLst>
                    <a:ext uri="{9D8B030D-6E8A-4147-A177-3AD203B41FA5}">
                      <a16:colId xmlns:a16="http://schemas.microsoft.com/office/drawing/2014/main" val="4147441804"/>
                    </a:ext>
                  </a:extLst>
                </a:gridCol>
                <a:gridCol w="8885823">
                  <a:extLst>
                    <a:ext uri="{9D8B030D-6E8A-4147-A177-3AD203B41FA5}">
                      <a16:colId xmlns:a16="http://schemas.microsoft.com/office/drawing/2014/main" val="2820845675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ЗАДАНИЕ 5/5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1886771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ХАРАКТЕРИСТИКИ ЗАДАНИЯ: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130905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ru-RU" sz="24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</a:t>
                      </a:r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Содержательная область оценки: физические системы</a:t>
                      </a:r>
                    </a:p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Компетентностная область оценки: научное объяснение явлений</a:t>
                      </a:r>
                    </a:p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Контекст: глобальный</a:t>
                      </a:r>
                    </a:p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Уровень сложности: высокий </a:t>
                      </a:r>
                    </a:p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Формат ответа:  задание с выбором нескольких ответов</a:t>
                      </a:r>
                    </a:p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Объект оценки: умение применять соответствующие естественно-научные знания для</a:t>
                      </a:r>
                      <a:r>
                        <a:rPr lang="ru-RU" sz="1800" baseline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объяснений явлений</a:t>
                      </a:r>
                      <a:endParaRPr lang="ru-RU" sz="18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• Максимальный балл: 2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0574825"/>
                  </a:ext>
                </a:extLst>
              </a:tr>
              <a:tr h="367454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СИСТЕМА ОЦЕНИВАНИЯ: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02268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Балл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Содержание критерия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815976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Выбраны ответы: 1,3,5. </a:t>
                      </a:r>
                      <a:endParaRPr lang="ru-RU" sz="1800" dirty="0"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5107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Выбраны любые 2 правильных варианта ответа.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8325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Выбран</a:t>
                      </a:r>
                      <a:r>
                        <a:rPr lang="ru-RU" sz="1800" baseline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один любой вариант ответа.</a:t>
                      </a:r>
                      <a:endParaRPr lang="ru-RU" sz="18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09763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14460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DA9DB">
            <a:alpha val="7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11">
            <a:extLst>
              <a:ext uri="{FF2B5EF4-FFF2-40B4-BE49-F238E27FC236}">
                <a16:creationId xmlns:a16="http://schemas.microsoft.com/office/drawing/2014/main" id="{C797D5A3-FB02-4C6D-A28E-65933DBBEC0C}"/>
              </a:ext>
            </a:extLst>
          </p:cNvPr>
          <p:cNvGrpSpPr/>
          <p:nvPr/>
        </p:nvGrpSpPr>
        <p:grpSpPr>
          <a:xfrm>
            <a:off x="904240" y="1991360"/>
            <a:ext cx="10538460" cy="4469062"/>
            <a:chOff x="0" y="2007167"/>
            <a:chExt cx="10693400" cy="4483735"/>
          </a:xfrm>
        </p:grpSpPr>
        <p:sp>
          <p:nvSpPr>
            <p:cNvPr id="3" name="object 12">
              <a:extLst>
                <a:ext uri="{FF2B5EF4-FFF2-40B4-BE49-F238E27FC236}">
                  <a16:creationId xmlns:a16="http://schemas.microsoft.com/office/drawing/2014/main" id="{4EDC887D-C259-4308-B4F4-F371FB61BE15}"/>
                </a:ext>
              </a:extLst>
            </p:cNvPr>
            <p:cNvSpPr/>
            <p:nvPr/>
          </p:nvSpPr>
          <p:spPr>
            <a:xfrm>
              <a:off x="0" y="6064453"/>
              <a:ext cx="10693400" cy="11430"/>
            </a:xfrm>
            <a:custGeom>
              <a:avLst/>
              <a:gdLst/>
              <a:ahLst/>
              <a:cxnLst/>
              <a:rect l="l" t="t" r="r" b="b"/>
              <a:pathLst>
                <a:path w="10693400" h="11429">
                  <a:moveTo>
                    <a:pt x="10693400" y="11163"/>
                  </a:moveTo>
                  <a:lnTo>
                    <a:pt x="0" y="11163"/>
                  </a:lnTo>
                  <a:lnTo>
                    <a:pt x="0" y="0"/>
                  </a:lnTo>
                  <a:lnTo>
                    <a:pt x="10693400" y="0"/>
                  </a:lnTo>
                  <a:lnTo>
                    <a:pt x="10693400" y="11163"/>
                  </a:lnTo>
                  <a:close/>
                </a:path>
              </a:pathLst>
            </a:custGeom>
            <a:solidFill>
              <a:srgbClr val="1B1B1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13">
              <a:extLst>
                <a:ext uri="{FF2B5EF4-FFF2-40B4-BE49-F238E27FC236}">
                  <a16:creationId xmlns:a16="http://schemas.microsoft.com/office/drawing/2014/main" id="{E9CAD53A-8A75-411F-9AFF-52D86EB7E2A7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075284" y="2007167"/>
              <a:ext cx="3012732" cy="4483192"/>
            </a:xfrm>
            <a:prstGeom prst="rect">
              <a:avLst/>
            </a:prstGeom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40212F8F-A872-4B47-A911-A23B1C41AC2A}"/>
              </a:ext>
            </a:extLst>
          </p:cNvPr>
          <p:cNvSpPr txBox="1"/>
          <p:nvPr/>
        </p:nvSpPr>
        <p:spPr>
          <a:xfrm>
            <a:off x="1730676" y="2655960"/>
            <a:ext cx="56871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Cambria" panose="02040503050406030204" pitchFamily="18" charset="0"/>
                <a:ea typeface="Cambria" panose="02040503050406030204" pitchFamily="18" charset="0"/>
              </a:rPr>
              <a:t>ОБОБЩЁННЫЙ АНАЛИЗ ВЫПОЛНЕНИЯ ЗАДАНИЯ №2</a:t>
            </a:r>
          </a:p>
          <a:p>
            <a:r>
              <a:rPr lang="ru-RU" sz="3200" dirty="0">
                <a:latin typeface="Cambria" panose="02040503050406030204" pitchFamily="18" charset="0"/>
                <a:ea typeface="Cambria" panose="02040503050406030204" pitchFamily="18" charset="0"/>
              </a:rPr>
              <a:t>УЧАСТНИКОВ ГРУППЫ №1</a:t>
            </a:r>
          </a:p>
        </p:txBody>
      </p:sp>
      <p:sp>
        <p:nvSpPr>
          <p:cNvPr id="6" name="Пузырек для мыслей: облако 5">
            <a:extLst>
              <a:ext uri="{FF2B5EF4-FFF2-40B4-BE49-F238E27FC236}">
                <a16:creationId xmlns:a16="http://schemas.microsoft.com/office/drawing/2014/main" id="{5557C5F2-3916-4791-BF04-1029A0BF36EB}"/>
              </a:ext>
            </a:extLst>
          </p:cNvPr>
          <p:cNvSpPr/>
          <p:nvPr/>
        </p:nvSpPr>
        <p:spPr>
          <a:xfrm>
            <a:off x="8861425" y="342265"/>
            <a:ext cx="2171700" cy="1533525"/>
          </a:xfrm>
          <a:prstGeom prst="cloudCallou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ХОРОШО, КОГДА МЫ ВМЕСТЕ!</a:t>
            </a:r>
          </a:p>
        </p:txBody>
      </p:sp>
    </p:spTree>
    <p:extLst>
      <p:ext uri="{BB962C8B-B14F-4D97-AF65-F5344CB8AC3E}">
        <p14:creationId xmlns:p14="http://schemas.microsoft.com/office/powerpoint/2010/main" val="20945928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CB7F">
            <a:alpha val="7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5">
            <a:extLst>
              <a:ext uri="{FF2B5EF4-FFF2-40B4-BE49-F238E27FC236}">
                <a16:creationId xmlns:a16="http://schemas.microsoft.com/office/drawing/2014/main" id="{D433BC60-BA7F-4B00-A52E-61A0D9632877}"/>
              </a:ext>
            </a:extLst>
          </p:cNvPr>
          <p:cNvGrpSpPr/>
          <p:nvPr/>
        </p:nvGrpSpPr>
        <p:grpSpPr>
          <a:xfrm>
            <a:off x="934720" y="1737361"/>
            <a:ext cx="10507980" cy="4512488"/>
            <a:chOff x="0" y="2091869"/>
            <a:chExt cx="10693400" cy="4229100"/>
          </a:xfrm>
        </p:grpSpPr>
        <p:sp>
          <p:nvSpPr>
            <p:cNvPr id="3" name="object 6">
              <a:extLst>
                <a:ext uri="{FF2B5EF4-FFF2-40B4-BE49-F238E27FC236}">
                  <a16:creationId xmlns:a16="http://schemas.microsoft.com/office/drawing/2014/main" id="{0F75EAD0-F54D-42D1-87DE-1055CF6A861F}"/>
                </a:ext>
              </a:extLst>
            </p:cNvPr>
            <p:cNvSpPr/>
            <p:nvPr/>
          </p:nvSpPr>
          <p:spPr>
            <a:xfrm>
              <a:off x="0" y="6064453"/>
              <a:ext cx="10693400" cy="11430"/>
            </a:xfrm>
            <a:custGeom>
              <a:avLst/>
              <a:gdLst/>
              <a:ahLst/>
              <a:cxnLst/>
              <a:rect l="l" t="t" r="r" b="b"/>
              <a:pathLst>
                <a:path w="10693400" h="11429">
                  <a:moveTo>
                    <a:pt x="10693400" y="11163"/>
                  </a:moveTo>
                  <a:lnTo>
                    <a:pt x="0" y="11163"/>
                  </a:lnTo>
                  <a:lnTo>
                    <a:pt x="0" y="0"/>
                  </a:lnTo>
                  <a:lnTo>
                    <a:pt x="10693400" y="0"/>
                  </a:lnTo>
                  <a:lnTo>
                    <a:pt x="10693400" y="11163"/>
                  </a:lnTo>
                  <a:close/>
                </a:path>
              </a:pathLst>
            </a:custGeom>
            <a:solidFill>
              <a:srgbClr val="1B1B1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7">
              <a:extLst>
                <a:ext uri="{FF2B5EF4-FFF2-40B4-BE49-F238E27FC236}">
                  <a16:creationId xmlns:a16="http://schemas.microsoft.com/office/drawing/2014/main" id="{AB296016-AE36-4642-BBE0-55FA5A4A65B9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809608" y="2091869"/>
              <a:ext cx="2820494" cy="4229100"/>
            </a:xfrm>
            <a:prstGeom prst="rect">
              <a:avLst/>
            </a:prstGeom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D01C166D-C4D1-45FC-92A6-70F7F521A904}"/>
              </a:ext>
            </a:extLst>
          </p:cNvPr>
          <p:cNvSpPr txBox="1"/>
          <p:nvPr/>
        </p:nvSpPr>
        <p:spPr>
          <a:xfrm>
            <a:off x="1626210" y="2336393"/>
            <a:ext cx="5565428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ЗАДАНИЕ 3 ПРОЕКТА </a:t>
            </a:r>
            <a:r>
              <a:rPr lang="ru-RU" sz="2800" i="0" u="none" strike="noStrike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«ОБРАЗОВАТЕЛЬНЫЙ ЛИФТ: ШНОР-2022» ПО НАПРАВЛЕНИЮ ЕНГ</a:t>
            </a:r>
            <a:endParaRPr lang="ru-RU" sz="2800" i="0" dirty="0"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2400" dirty="0"/>
          </a:p>
        </p:txBody>
      </p:sp>
      <p:sp>
        <p:nvSpPr>
          <p:cNvPr id="7" name="Пузырек для мыслей: облако 6">
            <a:extLst>
              <a:ext uri="{FF2B5EF4-FFF2-40B4-BE49-F238E27FC236}">
                <a16:creationId xmlns:a16="http://schemas.microsoft.com/office/drawing/2014/main" id="{7707745C-59F4-4641-8BF3-81B2F1EE545B}"/>
              </a:ext>
            </a:extLst>
          </p:cNvPr>
          <p:cNvSpPr/>
          <p:nvPr/>
        </p:nvSpPr>
        <p:spPr>
          <a:xfrm>
            <a:off x="9631680" y="428757"/>
            <a:ext cx="1811020" cy="1430524"/>
          </a:xfrm>
          <a:prstGeom prst="cloudCallou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ЗАЧЕМ?</a:t>
            </a:r>
          </a:p>
        </p:txBody>
      </p:sp>
    </p:spTree>
    <p:extLst>
      <p:ext uri="{BB962C8B-B14F-4D97-AF65-F5344CB8AC3E}">
        <p14:creationId xmlns:p14="http://schemas.microsoft.com/office/powerpoint/2010/main" val="32057592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8B4AA38-71F9-4DA4-BF81-F870CFF72271}"/>
              </a:ext>
            </a:extLst>
          </p:cNvPr>
          <p:cNvSpPr txBox="1"/>
          <p:nvPr/>
        </p:nvSpPr>
        <p:spPr>
          <a:xfrm>
            <a:off x="1040909" y="420782"/>
            <a:ext cx="268771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latin typeface="Cambria" panose="02040503050406030204" pitchFamily="18" charset="0"/>
                <a:ea typeface="Cambria" panose="02040503050406030204" pitchFamily="18" charset="0"/>
              </a:rPr>
              <a:t>ЗАДАНИЕ 2</a:t>
            </a:r>
            <a:r>
              <a:rPr lang="ru-RU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.</a:t>
            </a:r>
            <a:endParaRPr lang="ru-RU" dirty="0"/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E1C29004-D81F-4C23-A71A-5B0F9627F841}"/>
              </a:ext>
            </a:extLst>
          </p:cNvPr>
          <p:cNvSpPr/>
          <p:nvPr/>
        </p:nvSpPr>
        <p:spPr>
          <a:xfrm>
            <a:off x="1040909" y="1322798"/>
            <a:ext cx="9958524" cy="2820719"/>
          </a:xfrm>
          <a:prstGeom prst="roundRect">
            <a:avLst/>
          </a:prstGeom>
          <a:solidFill>
            <a:srgbClr val="FFDF79">
              <a:alpha val="70000"/>
            </a:srgbClr>
          </a:solidFill>
          <a:ln>
            <a:solidFill>
              <a:srgbClr val="FFDF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8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28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28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СОЗДАНИЕ КОМПЛЕКСНОГО ЗАДАНИЯ ПО ЕНГ 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Срок выполнения задания: </a:t>
            </a: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20 сентября 2022 года</a:t>
            </a:r>
          </a:p>
          <a:p>
            <a:r>
              <a:rPr lang="ru-RU" sz="28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Подпись файла: </a:t>
            </a: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Фамилия_Название задания</a:t>
            </a:r>
          </a:p>
          <a:p>
            <a:endParaRPr lang="ru-RU" sz="28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24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24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24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24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24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38605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AB4A0780-C521-459B-AF1B-CDD79F76B2A3}"/>
              </a:ext>
            </a:extLst>
          </p:cNvPr>
          <p:cNvSpPr/>
          <p:nvPr/>
        </p:nvSpPr>
        <p:spPr>
          <a:xfrm>
            <a:off x="914400" y="1717960"/>
            <a:ext cx="10040645" cy="4794600"/>
          </a:xfrm>
          <a:prstGeom prst="roundRect">
            <a:avLst/>
          </a:prstGeom>
          <a:solidFill>
            <a:srgbClr val="9ECB7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ru-RU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Документ </a:t>
            </a:r>
            <a:r>
              <a:rPr lang="en-US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Word</a:t>
            </a: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ru-RU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Название документа</a:t>
            </a: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ru-RU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Сведения об авторе</a:t>
            </a:r>
          </a:p>
          <a:p>
            <a:pPr marL="971550" lvl="1" indent="-514350">
              <a:buClr>
                <a:schemeClr val="tx1"/>
              </a:buClr>
              <a:buFont typeface="+mj-lt"/>
              <a:buAutoNum type="alphaLcParenR"/>
            </a:pPr>
            <a:r>
              <a:rPr lang="ru-RU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ФИО</a:t>
            </a:r>
          </a:p>
          <a:p>
            <a:pPr marL="971550" lvl="1" indent="-514350">
              <a:buClr>
                <a:schemeClr val="tx1"/>
              </a:buClr>
              <a:buFont typeface="+mj-lt"/>
              <a:buAutoNum type="alphaLcParenR"/>
            </a:pPr>
            <a:r>
              <a:rPr lang="ru-RU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Предмет</a:t>
            </a:r>
          </a:p>
          <a:p>
            <a:pPr marL="971550" lvl="1" indent="-514350">
              <a:buClr>
                <a:schemeClr val="tx1"/>
              </a:buClr>
              <a:buFont typeface="+mj-lt"/>
              <a:buAutoNum type="alphaLcParenR"/>
            </a:pPr>
            <a:r>
              <a:rPr lang="ru-RU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ОО</a:t>
            </a: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ru-RU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Комплексное задание в формате </a:t>
            </a:r>
            <a:r>
              <a:rPr lang="en-US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PISA</a:t>
            </a:r>
            <a:r>
              <a:rPr lang="ru-RU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с таблицами: Характеристики заданий и система оценивания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41D568A-13D6-46FF-B54D-0AD1757FEDFE}"/>
              </a:ext>
            </a:extLst>
          </p:cNvPr>
          <p:cNvSpPr txBox="1"/>
          <p:nvPr/>
        </p:nvSpPr>
        <p:spPr>
          <a:xfrm>
            <a:off x="914400" y="515775"/>
            <a:ext cx="1024483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latin typeface="Cambria" panose="02040503050406030204" pitchFamily="18" charset="0"/>
                <a:ea typeface="Cambria" panose="02040503050406030204" pitchFamily="18" charset="0"/>
              </a:rPr>
              <a:t>ОБЩИЕ ТРЕБОВАНИЯ К ОФОРМЛЕНИЮ ОТЧЁТА ПО ВЫПОЛНЕНИЮ ЗАДАНИЯ </a:t>
            </a:r>
          </a:p>
        </p:txBody>
      </p:sp>
    </p:spTree>
    <p:extLst>
      <p:ext uri="{BB962C8B-B14F-4D97-AF65-F5344CB8AC3E}">
        <p14:creationId xmlns:p14="http://schemas.microsoft.com/office/powerpoint/2010/main" val="12537378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DA9DB">
            <a:alpha val="7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6">
            <a:extLst>
              <a:ext uri="{FF2B5EF4-FFF2-40B4-BE49-F238E27FC236}">
                <a16:creationId xmlns:a16="http://schemas.microsoft.com/office/drawing/2014/main" id="{F16FCA60-2E8F-4614-AF21-97620456A5EE}"/>
              </a:ext>
            </a:extLst>
          </p:cNvPr>
          <p:cNvGrpSpPr/>
          <p:nvPr/>
        </p:nvGrpSpPr>
        <p:grpSpPr>
          <a:xfrm>
            <a:off x="749300" y="3408883"/>
            <a:ext cx="10693400" cy="3289300"/>
            <a:chOff x="0" y="3349737"/>
            <a:chExt cx="10693400" cy="3289300"/>
          </a:xfrm>
        </p:grpSpPr>
        <p:sp>
          <p:nvSpPr>
            <p:cNvPr id="3" name="object 7">
              <a:extLst>
                <a:ext uri="{FF2B5EF4-FFF2-40B4-BE49-F238E27FC236}">
                  <a16:creationId xmlns:a16="http://schemas.microsoft.com/office/drawing/2014/main" id="{1EF4EAC8-8026-4E54-A70C-91A714F088F3}"/>
                </a:ext>
              </a:extLst>
            </p:cNvPr>
            <p:cNvSpPr/>
            <p:nvPr/>
          </p:nvSpPr>
          <p:spPr>
            <a:xfrm>
              <a:off x="0" y="6064453"/>
              <a:ext cx="10693400" cy="11430"/>
            </a:xfrm>
            <a:custGeom>
              <a:avLst/>
              <a:gdLst/>
              <a:ahLst/>
              <a:cxnLst/>
              <a:rect l="l" t="t" r="r" b="b"/>
              <a:pathLst>
                <a:path w="10693400" h="11429">
                  <a:moveTo>
                    <a:pt x="10693400" y="11163"/>
                  </a:moveTo>
                  <a:lnTo>
                    <a:pt x="0" y="11163"/>
                  </a:lnTo>
                  <a:lnTo>
                    <a:pt x="0" y="0"/>
                  </a:lnTo>
                  <a:lnTo>
                    <a:pt x="10693400" y="0"/>
                  </a:lnTo>
                  <a:lnTo>
                    <a:pt x="10693400" y="11163"/>
                  </a:lnTo>
                  <a:close/>
                </a:path>
              </a:pathLst>
            </a:custGeom>
            <a:solidFill>
              <a:srgbClr val="1B1B1B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4" name="object 8">
              <a:extLst>
                <a:ext uri="{FF2B5EF4-FFF2-40B4-BE49-F238E27FC236}">
                  <a16:creationId xmlns:a16="http://schemas.microsoft.com/office/drawing/2014/main" id="{29ABD2AF-FF9F-4E8D-9A65-D9B6BFF42CCA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93104" y="3349737"/>
              <a:ext cx="3447792" cy="3289300"/>
            </a:xfrm>
            <a:prstGeom prst="rect">
              <a:avLst/>
            </a:prstGeom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6B2E9974-CA45-4F23-8D93-C57C27CB45D1}"/>
              </a:ext>
            </a:extLst>
          </p:cNvPr>
          <p:cNvSpPr txBox="1"/>
          <p:nvPr/>
        </p:nvSpPr>
        <p:spPr>
          <a:xfrm>
            <a:off x="5729928" y="2491565"/>
            <a:ext cx="52730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ИНФОРМАЦИОННЫЕ РЕСУРСЫ ПО ЕСТЕСТВЕННОНАУЧНОЙ ГРАМОТНОСТИ</a:t>
            </a:r>
          </a:p>
        </p:txBody>
      </p:sp>
      <p:sp>
        <p:nvSpPr>
          <p:cNvPr id="8" name="Пузырек для мыслей: облако 7">
            <a:extLst>
              <a:ext uri="{FF2B5EF4-FFF2-40B4-BE49-F238E27FC236}">
                <a16:creationId xmlns:a16="http://schemas.microsoft.com/office/drawing/2014/main" id="{1152409A-B32D-4D1E-B152-B6B3B073BB5E}"/>
              </a:ext>
            </a:extLst>
          </p:cNvPr>
          <p:cNvSpPr/>
          <p:nvPr/>
        </p:nvSpPr>
        <p:spPr>
          <a:xfrm>
            <a:off x="3248026" y="607984"/>
            <a:ext cx="2914650" cy="2124075"/>
          </a:xfrm>
          <a:prstGeom prst="cloudCallou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НУ ХОТЯ БЫ, ЧТО ТО…</a:t>
            </a:r>
          </a:p>
        </p:txBody>
      </p:sp>
    </p:spTree>
    <p:extLst>
      <p:ext uri="{BB962C8B-B14F-4D97-AF65-F5344CB8AC3E}">
        <p14:creationId xmlns:p14="http://schemas.microsoft.com/office/powerpoint/2010/main" val="22512670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A34A342-2924-402E-AA8F-56F0E08BD3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517" y="960439"/>
            <a:ext cx="11050006" cy="544923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2B25A19-2B66-4FFD-AC43-D75F81A26452}"/>
              </a:ext>
            </a:extLst>
          </p:cNvPr>
          <p:cNvSpPr txBox="1"/>
          <p:nvPr/>
        </p:nvSpPr>
        <p:spPr>
          <a:xfrm>
            <a:off x="597629" y="226381"/>
            <a:ext cx="1115640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>
                <a:latin typeface="Cambria" panose="02040503050406030204" pitchFamily="18" charset="0"/>
                <a:ea typeface="Cambria" panose="02040503050406030204" pitchFamily="18" charset="0"/>
                <a:hlinkClick r:id="rId3"/>
              </a:rPr>
              <a:t>Сетевое сообщество педагогов Пермского края (perm.ru)</a:t>
            </a:r>
            <a:endParaRPr lang="ru-RU" sz="2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83ED74B0-FAB5-4D85-9D84-01569D0686EC}"/>
              </a:ext>
            </a:extLst>
          </p:cNvPr>
          <p:cNvSpPr/>
          <p:nvPr/>
        </p:nvSpPr>
        <p:spPr>
          <a:xfrm>
            <a:off x="633140" y="3047260"/>
            <a:ext cx="1944210" cy="760811"/>
          </a:xfrm>
          <a:prstGeom prst="ellipse">
            <a:avLst/>
          </a:prstGeom>
          <a:noFill/>
          <a:ln w="57150">
            <a:solidFill>
              <a:srgbClr val="FFDF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24738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519F1F9-E34B-4F73-ACEE-9E1B33745F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0536" y="1102367"/>
            <a:ext cx="9560623" cy="5390502"/>
          </a:xfrm>
          <a:prstGeom prst="rect">
            <a:avLst/>
          </a:prstGeom>
          <a:ln>
            <a:solidFill>
              <a:srgbClr val="8DA9DB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7413D10-37EF-4D84-8460-CFA58AAEB454}"/>
              </a:ext>
            </a:extLst>
          </p:cNvPr>
          <p:cNvSpPr txBox="1"/>
          <p:nvPr/>
        </p:nvSpPr>
        <p:spPr>
          <a:xfrm>
            <a:off x="1230838" y="365131"/>
            <a:ext cx="895488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latin typeface="Cambria" panose="02040503050406030204" pitchFamily="18" charset="0"/>
                <a:ea typeface="Cambria" panose="020405030504060302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Естественнонаучная грамотность </a:t>
            </a:r>
            <a:r>
              <a:rPr lang="ru-RU" sz="3200" dirty="0">
                <a:solidFill>
                  <a:srgbClr val="990000"/>
                </a:solidFill>
                <a:latin typeface="Cambria" panose="02040503050406030204" pitchFamily="18" charset="0"/>
                <a:ea typeface="Cambria" panose="020405030504060302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</a:t>
            </a:r>
            <a:r>
              <a:rPr lang="en-US" sz="3200" dirty="0">
                <a:solidFill>
                  <a:srgbClr val="990000"/>
                </a:solidFill>
                <a:latin typeface="Cambria" panose="02040503050406030204" pitchFamily="18" charset="0"/>
                <a:ea typeface="Cambria" panose="020405030504060302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instrao.ru)</a:t>
            </a:r>
            <a:endParaRPr lang="ru-RU" sz="3200" dirty="0">
              <a:solidFill>
                <a:srgbClr val="99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B401FD39-4AE6-4D22-BA66-38E1191E6B73}"/>
              </a:ext>
            </a:extLst>
          </p:cNvPr>
          <p:cNvSpPr/>
          <p:nvPr/>
        </p:nvSpPr>
        <p:spPr>
          <a:xfrm>
            <a:off x="1230838" y="3067994"/>
            <a:ext cx="1346512" cy="584775"/>
          </a:xfrm>
          <a:prstGeom prst="ellipse">
            <a:avLst/>
          </a:prstGeom>
          <a:noFill/>
          <a:ln w="57150">
            <a:solidFill>
              <a:srgbClr val="FFDF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9520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3E1919E-EA82-44C8-BD22-BF72B73C828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30" r="1145"/>
          <a:stretch/>
        </p:blipFill>
        <p:spPr>
          <a:xfrm>
            <a:off x="1276030" y="1962809"/>
            <a:ext cx="9401177" cy="393526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D8630F3-0F45-44AF-9D75-15AE64930D50}"/>
              </a:ext>
            </a:extLst>
          </p:cNvPr>
          <p:cNvSpPr txBox="1"/>
          <p:nvPr/>
        </p:nvSpPr>
        <p:spPr>
          <a:xfrm>
            <a:off x="1157795" y="828173"/>
            <a:ext cx="1027684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>
                <a:latin typeface="Bookman Old Style" panose="020506040505050202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Открытый банк заданий для оценки естественнонаучной грамотности </a:t>
            </a:r>
            <a:r>
              <a:rPr lang="ru-RU" sz="2400" dirty="0">
                <a:solidFill>
                  <a:srgbClr val="990000"/>
                </a:solidFill>
                <a:latin typeface="Bookman Old Style" panose="020506040505050202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(fipi.ru)</a:t>
            </a:r>
            <a:endParaRPr lang="ru-RU" sz="2400" dirty="0">
              <a:solidFill>
                <a:srgbClr val="99000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03707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81D18A-CCD2-4B4E-A865-F8FBBD2F17C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4DFE6CE-9955-409E-9D36-9C8D802E02E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object 2">
            <a:extLst>
              <a:ext uri="{FF2B5EF4-FFF2-40B4-BE49-F238E27FC236}">
                <a16:creationId xmlns:a16="http://schemas.microsoft.com/office/drawing/2014/main" id="{275090E5-149F-49CF-B7A4-F5CF568808B5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E1C05E3-8686-4205-B47F-72B74F5C33D2}"/>
              </a:ext>
            </a:extLst>
          </p:cNvPr>
          <p:cNvSpPr/>
          <p:nvPr/>
        </p:nvSpPr>
        <p:spPr>
          <a:xfrm>
            <a:off x="1255253" y="1731640"/>
            <a:ext cx="9580880" cy="3648722"/>
          </a:xfrm>
          <a:prstGeom prst="rect">
            <a:avLst/>
          </a:prstGeom>
          <a:solidFill>
            <a:srgbClr val="FFDF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i="0" u="none" strike="noStrike" kern="1200" cap="none" spc="0" normalizeH="0" baseline="0" noProof="0" dirty="0">
                <a:ln>
                  <a:noFill/>
                </a:ln>
                <a:solidFill>
                  <a:srgbClr val="343A4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СПАСИБО ЗА РАБОТУ, КОЛЛЕГИ!</a:t>
            </a:r>
          </a:p>
        </p:txBody>
      </p:sp>
    </p:spTree>
    <p:extLst>
      <p:ext uri="{BB962C8B-B14F-4D97-AF65-F5344CB8AC3E}">
        <p14:creationId xmlns:p14="http://schemas.microsoft.com/office/powerpoint/2010/main" val="330086903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3678056-F73B-4D54-B384-CEFEB1E1A2A7}"/>
              </a:ext>
            </a:extLst>
          </p:cNvPr>
          <p:cNvSpPr txBox="1"/>
          <p:nvPr/>
        </p:nvSpPr>
        <p:spPr>
          <a:xfrm>
            <a:off x="1932972" y="2483299"/>
            <a:ext cx="8831484" cy="317009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ru-RU" sz="4000" dirty="0">
                <a:latin typeface="Cambria" panose="02040503050406030204" pitchFamily="18" charset="0"/>
                <a:ea typeface="Cambria" panose="02040503050406030204" pitchFamily="18" charset="0"/>
              </a:rPr>
              <a:t>Ссылка на запись вебинара: </a:t>
            </a:r>
            <a:r>
              <a:rPr lang="en-US" sz="4000" dirty="0">
                <a:latin typeface="Cambria" panose="02040503050406030204" pitchFamily="18" charset="0"/>
                <a:ea typeface="Cambria" panose="02040503050406030204" pitchFamily="18" charset="0"/>
                <a:hlinkClick r:id="rId2"/>
              </a:rPr>
              <a:t>https://events.webinar.ru/51207829/11677587/record-new/12080367</a:t>
            </a:r>
            <a:endParaRPr lang="ru-RU" sz="4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4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4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46013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4EF80039-14A7-40B2-A0A8-C5302DFD1D27}"/>
              </a:ext>
            </a:extLst>
          </p:cNvPr>
          <p:cNvSpPr/>
          <p:nvPr/>
        </p:nvSpPr>
        <p:spPr>
          <a:xfrm>
            <a:off x="8229600" y="1548783"/>
            <a:ext cx="3276600" cy="4362450"/>
          </a:xfrm>
          <a:prstGeom prst="roundRect">
            <a:avLst/>
          </a:prstGeom>
          <a:solidFill>
            <a:srgbClr val="8DA9DB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Задание 3</a:t>
            </a:r>
          </a:p>
          <a:p>
            <a:pPr algn="ctr"/>
            <a:r>
              <a:rPr lang="ru-RU" sz="2800" spc="9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Microsoft Sans Serif"/>
              </a:rPr>
              <a:t>Мы создатели контента</a:t>
            </a:r>
          </a:p>
          <a:p>
            <a:pPr algn="ctr"/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Microsoft Sans Serif"/>
              </a:rPr>
              <a:t>(Создание комплексных заданий в формате </a:t>
            </a:r>
            <a:r>
              <a:rPr lang="en-US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Microsoft Sans Serif"/>
              </a:rPr>
              <a:t>PISA</a:t>
            </a: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Microsoft Sans Serif"/>
              </a:rPr>
              <a:t>)</a:t>
            </a: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34877408-6ED7-47C1-9499-691D7EB93ED0}"/>
              </a:ext>
            </a:extLst>
          </p:cNvPr>
          <p:cNvSpPr/>
          <p:nvPr/>
        </p:nvSpPr>
        <p:spPr>
          <a:xfrm>
            <a:off x="4633912" y="1586883"/>
            <a:ext cx="3276600" cy="4324350"/>
          </a:xfrm>
          <a:prstGeom prst="roundRect">
            <a:avLst/>
          </a:prstGeom>
          <a:solidFill>
            <a:srgbClr val="FFDF7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Задание 2</a:t>
            </a:r>
          </a:p>
          <a:p>
            <a:pPr algn="ctr"/>
            <a:r>
              <a:rPr lang="ru-RU" sz="2800" spc="9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Microsoft Sans Serif"/>
              </a:rPr>
              <a:t>Мы эксперты </a:t>
            </a:r>
          </a:p>
          <a:p>
            <a:pPr algn="ctr"/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Microsoft Sans Serif"/>
              </a:rPr>
              <a:t>(создание характеристики заданий и системы оценивания)</a:t>
            </a:r>
          </a:p>
          <a:p>
            <a:pPr marL="12700" marR="5080" algn="ctr">
              <a:spcBef>
                <a:spcPts val="2110"/>
              </a:spcBef>
            </a:pP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8548B453-ABD9-4537-9E98-C0684FBCC919}"/>
              </a:ext>
            </a:extLst>
          </p:cNvPr>
          <p:cNvSpPr/>
          <p:nvPr/>
        </p:nvSpPr>
        <p:spPr>
          <a:xfrm>
            <a:off x="1038224" y="1586883"/>
            <a:ext cx="3276600" cy="4324350"/>
          </a:xfrm>
          <a:prstGeom prst="roundRect">
            <a:avLst/>
          </a:prstGeom>
          <a:solidFill>
            <a:srgbClr val="9ECB7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Задание 1</a:t>
            </a:r>
          </a:p>
          <a:p>
            <a:pPr algn="ctr"/>
            <a:r>
              <a:rPr lang="ru-RU" sz="2800" spc="9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Microsoft Sans Serif"/>
              </a:rPr>
              <a:t>Мы апробаторы </a:t>
            </a:r>
          </a:p>
          <a:p>
            <a:pPr algn="ctr"/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Microsoft Sans Serif"/>
              </a:rPr>
              <a:t>(апробация заданий банка РЭШ)</a:t>
            </a:r>
          </a:p>
          <a:p>
            <a:pPr algn="ctr"/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496A2BD-B535-4AE9-B8C6-8F41F576CCDE}"/>
              </a:ext>
            </a:extLst>
          </p:cNvPr>
          <p:cNvSpPr txBox="1"/>
          <p:nvPr/>
        </p:nvSpPr>
        <p:spPr>
          <a:xfrm>
            <a:off x="3885460" y="361992"/>
            <a:ext cx="4421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Cambria" panose="02040503050406030204" pitchFamily="18" charset="0"/>
                <a:ea typeface="Cambria" panose="02040503050406030204" pitchFamily="18" charset="0"/>
              </a:rPr>
              <a:t>ЗАДАНИЯ ПРОЕКТА</a:t>
            </a:r>
          </a:p>
        </p:txBody>
      </p:sp>
    </p:spTree>
    <p:extLst>
      <p:ext uri="{BB962C8B-B14F-4D97-AF65-F5344CB8AC3E}">
        <p14:creationId xmlns:p14="http://schemas.microsoft.com/office/powerpoint/2010/main" val="1011881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8B4AA38-71F9-4DA4-BF81-F870CFF72271}"/>
              </a:ext>
            </a:extLst>
          </p:cNvPr>
          <p:cNvSpPr txBox="1"/>
          <p:nvPr/>
        </p:nvSpPr>
        <p:spPr>
          <a:xfrm>
            <a:off x="1040909" y="420782"/>
            <a:ext cx="268771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latin typeface="Cambria" panose="02040503050406030204" pitchFamily="18" charset="0"/>
                <a:ea typeface="Cambria" panose="02040503050406030204" pitchFamily="18" charset="0"/>
              </a:rPr>
              <a:t>ЗАДАНИЕ 2</a:t>
            </a:r>
            <a:r>
              <a:rPr lang="ru-RU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.</a:t>
            </a:r>
            <a:endParaRPr lang="ru-RU" dirty="0"/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E1C29004-D81F-4C23-A71A-5B0F9627F841}"/>
              </a:ext>
            </a:extLst>
          </p:cNvPr>
          <p:cNvSpPr/>
          <p:nvPr/>
        </p:nvSpPr>
        <p:spPr>
          <a:xfrm>
            <a:off x="1040909" y="1322798"/>
            <a:ext cx="9958524" cy="2820719"/>
          </a:xfrm>
          <a:prstGeom prst="roundRect">
            <a:avLst/>
          </a:prstGeom>
          <a:solidFill>
            <a:srgbClr val="FFDF79">
              <a:alpha val="70000"/>
            </a:srgbClr>
          </a:solidFill>
          <a:ln>
            <a:solidFill>
              <a:srgbClr val="FFDF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8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28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28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28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28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СОЗДАНИЕ ТАБЛИЦЫ: ХАРАКТЕРИСТИКИ ЗАДАНИЙ И СИСТЕМА ОЦЕНИВАНИЯ К КАЖДОМУ ЗАДАНИЮ КЗ «КОСМИЧЕСКИЙ МУСОР».</a:t>
            </a:r>
          </a:p>
          <a:p>
            <a:r>
              <a:rPr lang="ru-RU" sz="28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Срок выполнения задания: </a:t>
            </a: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20 июня 2022 года</a:t>
            </a:r>
          </a:p>
          <a:p>
            <a:r>
              <a:rPr lang="ru-RU" sz="28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Подпись файла: </a:t>
            </a: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Фамилия_Название задания</a:t>
            </a:r>
          </a:p>
          <a:p>
            <a:endParaRPr lang="ru-RU" sz="28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24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24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24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24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24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90758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AB4A0780-C521-459B-AF1B-CDD79F76B2A3}"/>
              </a:ext>
            </a:extLst>
          </p:cNvPr>
          <p:cNvSpPr/>
          <p:nvPr/>
        </p:nvSpPr>
        <p:spPr>
          <a:xfrm>
            <a:off x="914400" y="1717960"/>
            <a:ext cx="10040645" cy="4340506"/>
          </a:xfrm>
          <a:prstGeom prst="roundRect">
            <a:avLst/>
          </a:prstGeom>
          <a:solidFill>
            <a:srgbClr val="9ECB7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ru-RU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Презентация </a:t>
            </a:r>
            <a:r>
              <a:rPr lang="en-US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PowerPoint</a:t>
            </a: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ru-RU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Название документа</a:t>
            </a: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ru-RU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Сведения об авторе</a:t>
            </a:r>
          </a:p>
          <a:p>
            <a:pPr marL="971550" lvl="1" indent="-514350">
              <a:buClr>
                <a:schemeClr val="tx1"/>
              </a:buClr>
              <a:buFont typeface="+mj-lt"/>
              <a:buAutoNum type="alphaLcParenR"/>
            </a:pPr>
            <a:r>
              <a:rPr lang="ru-RU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ФИО</a:t>
            </a:r>
          </a:p>
          <a:p>
            <a:pPr marL="971550" lvl="1" indent="-514350">
              <a:buClr>
                <a:schemeClr val="tx1"/>
              </a:buClr>
              <a:buFont typeface="+mj-lt"/>
              <a:buAutoNum type="alphaLcParenR"/>
            </a:pPr>
            <a:r>
              <a:rPr lang="ru-RU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Предмет</a:t>
            </a:r>
          </a:p>
          <a:p>
            <a:pPr marL="971550" lvl="1" indent="-514350">
              <a:buClr>
                <a:schemeClr val="tx1"/>
              </a:buClr>
              <a:buFont typeface="+mj-lt"/>
              <a:buAutoNum type="alphaLcParenR"/>
            </a:pPr>
            <a:r>
              <a:rPr lang="ru-RU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ОО</a:t>
            </a: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ru-RU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Слайды с заданиями</a:t>
            </a: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ru-RU" sz="3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Слайды с заполненными таблицами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41D568A-13D6-46FF-B54D-0AD1757FEDFE}"/>
              </a:ext>
            </a:extLst>
          </p:cNvPr>
          <p:cNvSpPr txBox="1"/>
          <p:nvPr/>
        </p:nvSpPr>
        <p:spPr>
          <a:xfrm>
            <a:off x="914400" y="515775"/>
            <a:ext cx="1024483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latin typeface="Cambria" panose="02040503050406030204" pitchFamily="18" charset="0"/>
                <a:ea typeface="Cambria" panose="02040503050406030204" pitchFamily="18" charset="0"/>
              </a:rPr>
              <a:t>ОБЩИЕ ТРЕБОВАНИЯ К ОФОРМЛЕНИЮ ОТЧЁТА ПО ВЫПОЛНЕНИЮ ЗАДАНИЯ </a:t>
            </a:r>
          </a:p>
        </p:txBody>
      </p:sp>
    </p:spTree>
    <p:extLst>
      <p:ext uri="{BB962C8B-B14F-4D97-AF65-F5344CB8AC3E}">
        <p14:creationId xmlns:p14="http://schemas.microsoft.com/office/powerpoint/2010/main" val="36142745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72952A16-7611-EB15-7920-A56228A43003}"/>
              </a:ext>
            </a:extLst>
          </p:cNvPr>
          <p:cNvSpPr/>
          <p:nvPr/>
        </p:nvSpPr>
        <p:spPr>
          <a:xfrm>
            <a:off x="1088020" y="1102859"/>
            <a:ext cx="9923362" cy="2450569"/>
          </a:xfrm>
          <a:prstGeom prst="roundRect">
            <a:avLst/>
          </a:prstGeom>
          <a:solidFill>
            <a:srgbClr val="8DA9DB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112480E-BBF2-CCAB-C4E3-ED6F21409D5E}"/>
              </a:ext>
            </a:extLst>
          </p:cNvPr>
          <p:cNvSpPr txBox="1"/>
          <p:nvPr/>
        </p:nvSpPr>
        <p:spPr>
          <a:xfrm>
            <a:off x="1088020" y="381965"/>
            <a:ext cx="96880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Cambria" panose="02040503050406030204" pitchFamily="18" charset="0"/>
                <a:ea typeface="Cambria" panose="02040503050406030204" pitchFamily="18" charset="0"/>
              </a:rPr>
              <a:t>КРАТКИЕ СВЕДЕНИЯ О ВЫПОЛНЕНИИ ЗАДАНИЯ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BD7359-4BC8-A583-8A91-2AF97FF0C819}"/>
              </a:ext>
            </a:extLst>
          </p:cNvPr>
          <p:cNvSpPr txBox="1"/>
          <p:nvPr/>
        </p:nvSpPr>
        <p:spPr>
          <a:xfrm>
            <a:off x="1180618" y="1388962"/>
            <a:ext cx="983076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Прислали отчёты о выполнении задания 8 человек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6 участников полностью сделали 5 таблиц к КЗ «Космический мусор», 2 участника таблицы заполнили не полностью</a:t>
            </a:r>
          </a:p>
        </p:txBody>
      </p:sp>
    </p:spTree>
    <p:extLst>
      <p:ext uri="{BB962C8B-B14F-4D97-AF65-F5344CB8AC3E}">
        <p14:creationId xmlns:p14="http://schemas.microsoft.com/office/powerpoint/2010/main" val="35403217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CD0C7DB8-8C1D-4312-3C75-36D8D9ADA8B7}"/>
              </a:ext>
            </a:extLst>
          </p:cNvPr>
          <p:cNvSpPr/>
          <p:nvPr/>
        </p:nvSpPr>
        <p:spPr>
          <a:xfrm>
            <a:off x="914400" y="921156"/>
            <a:ext cx="9907930" cy="5015689"/>
          </a:xfrm>
          <a:prstGeom prst="roundRect">
            <a:avLst/>
          </a:prstGeom>
          <a:solidFill>
            <a:srgbClr val="FFDF7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E994AF6-A52C-3582-8360-E6A106811540}"/>
              </a:ext>
            </a:extLst>
          </p:cNvPr>
          <p:cNvSpPr txBox="1"/>
          <p:nvPr/>
        </p:nvSpPr>
        <p:spPr>
          <a:xfrm>
            <a:off x="1111170" y="336382"/>
            <a:ext cx="9120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Cambria" panose="02040503050406030204" pitchFamily="18" charset="0"/>
                <a:ea typeface="Cambria" panose="02040503050406030204" pitchFamily="18" charset="0"/>
              </a:rPr>
              <a:t>ЗАМЕЧАНИЯ ПО АНАЛИТИЧЕСКОМУ ОТЧЁТУ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D1E652-4325-E309-49D0-670765427FAF}"/>
              </a:ext>
            </a:extLst>
          </p:cNvPr>
          <p:cNvSpPr txBox="1"/>
          <p:nvPr/>
        </p:nvSpPr>
        <p:spPr>
          <a:xfrm>
            <a:off x="1375460" y="1164223"/>
            <a:ext cx="9446870" cy="644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Неправильно выбрана содержательная область оценки.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Ошибочный контекст (Например: личностный или местный).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Проблемы с компетентностной областью оценки.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Неправильно выбран уровень сложности (Например: лёгкий).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Ошибочный выбор объекта оценки.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Неправильный формат ответа (Например: доклад).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8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Критерии оценивания.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Дополненный контент исходных заданий.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1000"/>
              </a:spcAft>
              <a:buFont typeface="+mj-lt"/>
              <a:buAutoNum type="arabicPeriod"/>
            </a:pP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ts val="1690"/>
              </a:lnSpc>
              <a:spcAft>
                <a:spcPts val="1000"/>
              </a:spcAft>
              <a:buFont typeface="+mj-lt"/>
              <a:buAutoNum type="arabicPeriod"/>
            </a:pP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2800" i="0" dirty="0">
              <a:solidFill>
                <a:srgbClr val="333333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28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28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47616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F79">
            <a:alpha val="7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10">
            <a:extLst>
              <a:ext uri="{FF2B5EF4-FFF2-40B4-BE49-F238E27FC236}">
                <a16:creationId xmlns:a16="http://schemas.microsoft.com/office/drawing/2014/main" id="{967D0ECF-A0D8-45E0-A1AD-0D6E54179E04}"/>
              </a:ext>
            </a:extLst>
          </p:cNvPr>
          <p:cNvGrpSpPr/>
          <p:nvPr/>
        </p:nvGrpSpPr>
        <p:grpSpPr>
          <a:xfrm>
            <a:off x="861134" y="2655544"/>
            <a:ext cx="10693400" cy="3644900"/>
            <a:chOff x="0" y="2673299"/>
            <a:chExt cx="10693400" cy="3644900"/>
          </a:xfrm>
        </p:grpSpPr>
        <p:sp>
          <p:nvSpPr>
            <p:cNvPr id="3" name="object 11">
              <a:extLst>
                <a:ext uri="{FF2B5EF4-FFF2-40B4-BE49-F238E27FC236}">
                  <a16:creationId xmlns:a16="http://schemas.microsoft.com/office/drawing/2014/main" id="{ED7DA9F4-356C-460A-BC75-F363A9EE1625}"/>
                </a:ext>
              </a:extLst>
            </p:cNvPr>
            <p:cNvSpPr/>
            <p:nvPr/>
          </p:nvSpPr>
          <p:spPr>
            <a:xfrm>
              <a:off x="0" y="6064453"/>
              <a:ext cx="10693400" cy="11430"/>
            </a:xfrm>
            <a:custGeom>
              <a:avLst/>
              <a:gdLst/>
              <a:ahLst/>
              <a:cxnLst/>
              <a:rect l="l" t="t" r="r" b="b"/>
              <a:pathLst>
                <a:path w="10693400" h="11429">
                  <a:moveTo>
                    <a:pt x="10693400" y="11163"/>
                  </a:moveTo>
                  <a:lnTo>
                    <a:pt x="0" y="11163"/>
                  </a:lnTo>
                  <a:lnTo>
                    <a:pt x="0" y="0"/>
                  </a:lnTo>
                  <a:lnTo>
                    <a:pt x="10693400" y="0"/>
                  </a:lnTo>
                  <a:lnTo>
                    <a:pt x="10693400" y="11163"/>
                  </a:lnTo>
                  <a:close/>
                </a:path>
              </a:pathLst>
            </a:custGeom>
            <a:solidFill>
              <a:srgbClr val="1B1B1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12">
              <a:extLst>
                <a:ext uri="{FF2B5EF4-FFF2-40B4-BE49-F238E27FC236}">
                  <a16:creationId xmlns:a16="http://schemas.microsoft.com/office/drawing/2014/main" id="{724F42F4-2CFE-4B58-BF24-C31812D25C98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61161" y="2673299"/>
              <a:ext cx="2010765" cy="3644900"/>
            </a:xfrm>
            <a:prstGeom prst="rect">
              <a:avLst/>
            </a:prstGeom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8ED04B77-BBB6-43FF-A8D8-B3CE7F9C18AB}"/>
              </a:ext>
            </a:extLst>
          </p:cNvPr>
          <p:cNvSpPr txBox="1"/>
          <p:nvPr/>
        </p:nvSpPr>
        <p:spPr>
          <a:xfrm>
            <a:off x="4745777" y="2285407"/>
            <a:ext cx="4939761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ПРИМЕР ВЫПОЛНЕНИЯ ЗАДАНИЯ 2</a:t>
            </a:r>
          </a:p>
          <a:p>
            <a:endParaRPr lang="ru-RU" dirty="0"/>
          </a:p>
        </p:txBody>
      </p:sp>
      <p:sp>
        <p:nvSpPr>
          <p:cNvPr id="6" name="Пузырек для мыслей: облако 5">
            <a:extLst>
              <a:ext uri="{FF2B5EF4-FFF2-40B4-BE49-F238E27FC236}">
                <a16:creationId xmlns:a16="http://schemas.microsoft.com/office/drawing/2014/main" id="{EF16464A-012A-4AA3-9C88-34C4EAFD3757}"/>
              </a:ext>
            </a:extLst>
          </p:cNvPr>
          <p:cNvSpPr/>
          <p:nvPr/>
        </p:nvSpPr>
        <p:spPr>
          <a:xfrm>
            <a:off x="1737360" y="1029377"/>
            <a:ext cx="2448560" cy="1256030"/>
          </a:xfrm>
          <a:prstGeom prst="cloudCallou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ea typeface="Cambria" panose="02040503050406030204" pitchFamily="18" charset="0"/>
              </a:rPr>
              <a:t>ЭТО ИНТЕРЕСНО?</a:t>
            </a:r>
          </a:p>
        </p:txBody>
      </p:sp>
    </p:spTree>
    <p:extLst>
      <p:ext uri="{BB962C8B-B14F-4D97-AF65-F5344CB8AC3E}">
        <p14:creationId xmlns:p14="http://schemas.microsoft.com/office/powerpoint/2010/main" val="17771316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1270222-8255-40C6-9A48-247F43DA29C0}"/>
              </a:ext>
            </a:extLst>
          </p:cNvPr>
          <p:cNvSpPr/>
          <p:nvPr/>
        </p:nvSpPr>
        <p:spPr>
          <a:xfrm>
            <a:off x="1256145" y="554182"/>
            <a:ext cx="9947564" cy="57357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E7473B-F403-4AAD-A74C-13780C4A450B}"/>
              </a:ext>
            </a:extLst>
          </p:cNvPr>
          <p:cNvSpPr txBox="1"/>
          <p:nvPr/>
        </p:nvSpPr>
        <p:spPr>
          <a:xfrm>
            <a:off x="1376217" y="568037"/>
            <a:ext cx="9827491" cy="27392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Космический мусор.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Введение.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Прочитайте введение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Космический мусор.</a:t>
            </a:r>
            <a:endParaRPr kumimoji="0" lang="ru-RU" sz="1800" b="0" i="1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Мусор на орбите – это совокупность нефункционирующих искусственных объектов и их фрагментов на околоземной орбите. С момента запуска первого спутника прошло менее ста лет. Этого времени человечеству хватило, чтобы превратить орбиту планеты в огромную технологическую свалку. Космический мусор стал глобальной проблемой, способной помешать дальнейшему использованию околоземного пространства.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8E8F292-1EC3-4177-95B0-C5FD3B86D2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9419" y="3550753"/>
            <a:ext cx="4459672" cy="2516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11917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8807</TotalTime>
  <Words>1513</Words>
  <Application>Microsoft Office PowerPoint</Application>
  <PresentationFormat>Широкоэкранный</PresentationFormat>
  <Paragraphs>242</Paragraphs>
  <Slides>28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6" baseType="lpstr">
      <vt:lpstr>Arial</vt:lpstr>
      <vt:lpstr>Bookman Old Style</vt:lpstr>
      <vt:lpstr>Calibri</vt:lpstr>
      <vt:lpstr>Calibri Light</vt:lpstr>
      <vt:lpstr>Cambria</vt:lpstr>
      <vt:lpstr>Georgia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Надежда</cp:lastModifiedBy>
  <cp:revision>22</cp:revision>
  <dcterms:created xsi:type="dcterms:W3CDTF">2022-04-18T10:52:30Z</dcterms:created>
  <dcterms:modified xsi:type="dcterms:W3CDTF">2022-06-27T14:18:24Z</dcterms:modified>
</cp:coreProperties>
</file>