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58" r:id="rId4"/>
    <p:sldId id="265" r:id="rId5"/>
    <p:sldId id="292" r:id="rId6"/>
    <p:sldId id="289" r:id="rId7"/>
    <p:sldId id="293" r:id="rId8"/>
    <p:sldId id="290" r:id="rId9"/>
    <p:sldId id="291" r:id="rId10"/>
    <p:sldId id="295" r:id="rId11"/>
    <p:sldId id="270" r:id="rId12"/>
    <p:sldId id="269" r:id="rId13"/>
    <p:sldId id="264" r:id="rId14"/>
    <p:sldId id="282" r:id="rId15"/>
    <p:sldId id="283" r:id="rId16"/>
    <p:sldId id="267" r:id="rId17"/>
    <p:sldId id="284" r:id="rId18"/>
    <p:sldId id="285" r:id="rId19"/>
    <p:sldId id="288" r:id="rId20"/>
    <p:sldId id="268" r:id="rId21"/>
    <p:sldId id="296" r:id="rId22"/>
    <p:sldId id="275" r:id="rId23"/>
    <p:sldId id="280" r:id="rId24"/>
    <p:sldId id="297" r:id="rId25"/>
    <p:sldId id="278" r:id="rId26"/>
    <p:sldId id="281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Светлый стиль 2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31296" autoAdjust="0"/>
    <p:restoredTop sz="94660"/>
  </p:normalViewPr>
  <p:slideViewPr>
    <p:cSldViewPr snapToGrid="0">
      <p:cViewPr varScale="1">
        <p:scale>
          <a:sx n="77" d="100"/>
          <a:sy n="77" d="100"/>
        </p:scale>
        <p:origin x="8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926182-4347-C20C-46B1-538BC4E7E7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E891872-617D-24B9-88B7-1CF1E3EC0B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FE15591-E026-99A3-45A5-2F08CCCFE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874E-615D-493F-A131-F1CD23A511F2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3E8556-8937-29DD-B77E-D98E5878B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2F9328D-4701-B4B0-2D82-D2CB313AD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C14B-AE41-4379-808B-C367C9BD55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058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DD176E-8241-EC6F-46DF-DF75A7EAA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90EFB36-14A9-C820-5739-3226438F1D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A0A3E1F-EF74-A710-221D-C848E23E5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874E-615D-493F-A131-F1CD23A511F2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83F892-9D12-2E51-32F7-290CE890D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BF9185-6316-20AD-7D17-30BDA6F37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C14B-AE41-4379-808B-C367C9BD55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488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0B19314-EA80-5BDD-0863-C4A2B24CFD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1ACE580-9E13-69A5-7B40-9B65E0FC17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82B0FDC-1108-7496-9EA2-5F1787417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874E-615D-493F-A131-F1CD23A511F2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BA4166-02B2-FEC7-0C72-5951B44EA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8BD195-0D5F-23EC-2514-2F32808C4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C14B-AE41-4379-808B-C367C9BD55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454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B0F55D-593F-D42A-3967-DCDB2CD8C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78E33C-8066-D577-4B9B-F274EE419E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753C48-5C38-5A22-8285-FB79871F0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874E-615D-493F-A131-F1CD23A511F2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CB1357-2E82-6D8B-6AD1-042DE4954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273D14-FD29-D219-EA64-FE5A987F6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C14B-AE41-4379-808B-C367C9BD55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1534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CE6508-1EBE-0689-2C31-9A1FC49EE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D9C4FEA-C568-4E6D-8DB3-63B40AA424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47A17-F724-7B87-AA76-A21EF9B8B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874E-615D-493F-A131-F1CD23A511F2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86E552-59DD-2782-EC01-09E6840CE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CA6BC6A-5E4B-F023-DBC3-D94A8F4B3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C14B-AE41-4379-808B-C367C9BD55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621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F71B99-ED03-77CA-18E7-DF77B4746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FDA290-324A-17DC-A93A-F37C5B762B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9F30D33-264F-DF16-7893-B95451809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5E61A93-A14B-4283-9B42-A34529DD1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874E-615D-493F-A131-F1CD23A511F2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D1DD66-2FCF-66E9-E3D7-C8AB577B6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2423A6D-A37A-1CB4-E640-13DE58263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C14B-AE41-4379-808B-C367C9BD55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669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EBF283-9E4A-CA0E-0713-D5D4C5C43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166A690-0A72-4DE4-EE4C-7F79C54CC1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CFBB297-1992-1B79-4F7D-6F7F9B2481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721BF71-804C-E36C-E6EF-FFADCE5DA0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EE67EC9-1CB5-988C-1C6D-CE4FBB33E5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28F600C-49EE-1739-99FA-81544CBB5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874E-615D-493F-A131-F1CD23A511F2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D7512BA-F097-CCD1-E548-2BD27C423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F1D2540-0717-E5C1-5F50-22AEA0827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C14B-AE41-4379-808B-C367C9BD55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29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6C226E-5FA5-22BB-147F-6139C464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C4A4F36-EC42-F01F-DBB8-CF73A2C85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874E-615D-493F-A131-F1CD23A511F2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F2C1550-48B0-612D-9294-C6A211176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1572719-5F7D-E753-62A4-636D0AC2E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C14B-AE41-4379-808B-C367C9BD55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0949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798ACCA-CC01-E80F-4C81-1FA637B82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874E-615D-493F-A131-F1CD23A511F2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D78B3BE-8D66-FC06-CB50-CCEA5C05B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E6C7AC4-F303-911C-D4A6-FE65765BB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C14B-AE41-4379-808B-C367C9BD55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621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119AC4-CB98-DA3A-2108-587B353AD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18CDAA-9FCE-7837-E872-E31A66234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612E0B-C068-49B4-7AA2-3F47113D88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A65CFEA-3FEB-B530-BDAB-99BCF4127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874E-615D-493F-A131-F1CD23A511F2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89AF6A0-5526-4B19-C3B3-68FDC4903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94E4CC9-7869-93FB-C453-138425771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C14B-AE41-4379-808B-C367C9BD55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685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877A57-C82F-59C2-C019-4AC0D7B29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233F132-FC3B-708D-A990-9D3005C342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3ECD670-3DAC-86AA-CFEE-F354763D67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DB80B41-6B14-B6FD-92CE-C883C10F5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874E-615D-493F-A131-F1CD23A511F2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8EFFD9F-3112-0B26-0A74-571656B00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3F7BC9B-329B-5CE3-8E47-83AA8FC1C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C14B-AE41-4379-808B-C367C9BD55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592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91071F-7ACE-81AE-ECFE-E433E69AA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DB957FE-0CD4-E5A4-72F4-CDA8CEFDE0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0981084-5BA1-D4B9-84FF-021848AF65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9874E-615D-493F-A131-F1CD23A511F2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B73827-DE99-FE81-DDB4-DE3B2FE120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CA67AE-8331-EE31-10A7-A711492811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5C14B-AE41-4379-808B-C367C9BD55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030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fincup.ru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jamboard.google.com/d/1o1CqF8nEE2YqB_nfYMyvR27FdO5ofEU7kQm-9UqCgiw/edit?usp=sharing" TargetMode="Externa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events.webinar.ru/51207829/800259386/record-new/1474840880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fingram-history.oc3.ru/" TargetMode="External"/><Relationship Id="rId2" Type="http://schemas.openxmlformats.org/officeDocument/2006/relationships/hyperlink" Target="https://rosuchebnik.ru/metodicheskaja-pomosch/materialy/predmet-finansovaya-gramotnos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ducation.vashifinancy.ru/napravleniya-proekta/obuchenie-v-sisteme-osnovnoj-programmy" TargetMode="External"/><Relationship Id="rId5" Type="http://schemas.openxmlformats.org/officeDocument/2006/relationships/hyperlink" Target="http://&#1083;&#1080;&#1090;&#1092;&#1080;&#1085;.&#1088;&#1092;/" TargetMode="External"/><Relationship Id="rId4" Type="http://schemas.openxmlformats.org/officeDocument/2006/relationships/hyperlink" Target="http://finformatika.ru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11C6379-832C-CED2-4876-95515DBD1B74}"/>
              </a:ext>
            </a:extLst>
          </p:cNvPr>
          <p:cNvSpPr/>
          <p:nvPr/>
        </p:nvSpPr>
        <p:spPr>
          <a:xfrm>
            <a:off x="0" y="0"/>
            <a:ext cx="5335929" cy="685800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550CC6-2E6A-3EF7-5625-46CB1AFB4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5099" y="1635547"/>
            <a:ext cx="8998003" cy="2387600"/>
          </a:xfrm>
        </p:spPr>
        <p:txBody>
          <a:bodyPr>
            <a:noAutofit/>
          </a:bodyPr>
          <a:lstStyle/>
          <a:p>
            <a:pPr algn="r"/>
            <a:r>
              <a:rPr lang="ru-RU" sz="4000" b="0" dirty="0">
                <a:latin typeface="Bookman Old Style" panose="02050604050505020204" pitchFamily="18" charset="0"/>
              </a:rPr>
              <a:t>Вебинар-тренинг для участников сетевой группы по разбору и внедрению заданий для оценки финансовой грамотности обучающихся в образовательный процесс</a:t>
            </a:r>
            <a:endParaRPr lang="ru-RU" sz="4000" b="1" dirty="0">
              <a:latin typeface="Bookman Old Style" panose="020506040505050202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9AAC8F6-7046-624F-0E64-742B761B38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6167" y="4390014"/>
            <a:ext cx="7787736" cy="1655762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Georgia" panose="02040502050405020303" pitchFamily="18" charset="0"/>
              </a:rPr>
              <a:t>Яковлева Надежда Геннадьевна, 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Georgia" panose="02040502050405020303" pitchFamily="18" charset="0"/>
              </a:rPr>
              <a:t>старший преподаватель кафедры общего образования ЦНППМПР ГАУ ДПО «ИРО ПК»</a:t>
            </a:r>
          </a:p>
          <a:p>
            <a:endParaRPr lang="ru-RU" dirty="0">
              <a:latin typeface="Georgia" panose="02040502050405020303" pitchFamily="18" charset="0"/>
            </a:endParaRPr>
          </a:p>
        </p:txBody>
      </p:sp>
      <p:grpSp>
        <p:nvGrpSpPr>
          <p:cNvPr id="9" name="Google Shape;10370;p104">
            <a:extLst>
              <a:ext uri="{FF2B5EF4-FFF2-40B4-BE49-F238E27FC236}">
                <a16:creationId xmlns:a16="http://schemas.microsoft.com/office/drawing/2014/main" id="{DD38A449-EF65-9061-E1B4-F9E20156AD3B}"/>
              </a:ext>
            </a:extLst>
          </p:cNvPr>
          <p:cNvGrpSpPr/>
          <p:nvPr/>
        </p:nvGrpSpPr>
        <p:grpSpPr>
          <a:xfrm>
            <a:off x="609911" y="399151"/>
            <a:ext cx="1371259" cy="1097500"/>
            <a:chOff x="-62516625" y="2297875"/>
            <a:chExt cx="315875" cy="317650"/>
          </a:xfrm>
          <a:solidFill>
            <a:schemeClr val="bg1">
              <a:lumMod val="65000"/>
            </a:schemeClr>
          </a:solidFill>
        </p:grpSpPr>
        <p:sp>
          <p:nvSpPr>
            <p:cNvPr id="10" name="Google Shape;10371;p104">
              <a:extLst>
                <a:ext uri="{FF2B5EF4-FFF2-40B4-BE49-F238E27FC236}">
                  <a16:creationId xmlns:a16="http://schemas.microsoft.com/office/drawing/2014/main" id="{C30D0CF7-FFB6-DF57-F582-758D750D208F}"/>
                </a:ext>
              </a:extLst>
            </p:cNvPr>
            <p:cNvSpPr/>
            <p:nvPr/>
          </p:nvSpPr>
          <p:spPr>
            <a:xfrm>
              <a:off x="-62516625" y="2297875"/>
              <a:ext cx="315875" cy="317650"/>
            </a:xfrm>
            <a:custGeom>
              <a:avLst/>
              <a:gdLst/>
              <a:ahLst/>
              <a:cxnLst/>
              <a:rect l="l" t="t" r="r" b="b"/>
              <a:pathLst>
                <a:path w="12635" h="12706" extrusionOk="0">
                  <a:moveTo>
                    <a:pt x="4632" y="3309"/>
                  </a:moveTo>
                  <a:cubicBezTo>
                    <a:pt x="5388" y="3309"/>
                    <a:pt x="6018" y="3939"/>
                    <a:pt x="6018" y="4695"/>
                  </a:cubicBezTo>
                  <a:cubicBezTo>
                    <a:pt x="6018" y="4916"/>
                    <a:pt x="5924" y="5168"/>
                    <a:pt x="5829" y="5388"/>
                  </a:cubicBezTo>
                  <a:lnTo>
                    <a:pt x="5357" y="5861"/>
                  </a:lnTo>
                  <a:cubicBezTo>
                    <a:pt x="5136" y="5987"/>
                    <a:pt x="4916" y="6081"/>
                    <a:pt x="4632" y="6081"/>
                  </a:cubicBezTo>
                  <a:cubicBezTo>
                    <a:pt x="3876" y="6081"/>
                    <a:pt x="3246" y="5451"/>
                    <a:pt x="3246" y="4695"/>
                  </a:cubicBezTo>
                  <a:cubicBezTo>
                    <a:pt x="3246" y="3939"/>
                    <a:pt x="3876" y="3309"/>
                    <a:pt x="4632" y="3309"/>
                  </a:cubicBezTo>
                  <a:close/>
                  <a:moveTo>
                    <a:pt x="4632" y="820"/>
                  </a:moveTo>
                  <a:cubicBezTo>
                    <a:pt x="6617" y="820"/>
                    <a:pt x="8287" y="2364"/>
                    <a:pt x="8444" y="4285"/>
                  </a:cubicBezTo>
                  <a:lnTo>
                    <a:pt x="8444" y="4412"/>
                  </a:lnTo>
                  <a:cubicBezTo>
                    <a:pt x="7877" y="4412"/>
                    <a:pt x="7310" y="4538"/>
                    <a:pt x="6806" y="4758"/>
                  </a:cubicBezTo>
                  <a:lnTo>
                    <a:pt x="6806" y="4695"/>
                  </a:lnTo>
                  <a:cubicBezTo>
                    <a:pt x="6806" y="3466"/>
                    <a:pt x="5829" y="2490"/>
                    <a:pt x="4601" y="2490"/>
                  </a:cubicBezTo>
                  <a:cubicBezTo>
                    <a:pt x="3372" y="2490"/>
                    <a:pt x="2395" y="3466"/>
                    <a:pt x="2395" y="4695"/>
                  </a:cubicBezTo>
                  <a:cubicBezTo>
                    <a:pt x="2395" y="5924"/>
                    <a:pt x="3372" y="6900"/>
                    <a:pt x="4601" y="6900"/>
                  </a:cubicBezTo>
                  <a:lnTo>
                    <a:pt x="4664" y="6900"/>
                  </a:lnTo>
                  <a:cubicBezTo>
                    <a:pt x="4443" y="7404"/>
                    <a:pt x="4317" y="7972"/>
                    <a:pt x="4317" y="8539"/>
                  </a:cubicBezTo>
                  <a:cubicBezTo>
                    <a:pt x="4317" y="9421"/>
                    <a:pt x="4601" y="10240"/>
                    <a:pt x="5073" y="10902"/>
                  </a:cubicBezTo>
                  <a:lnTo>
                    <a:pt x="4601" y="11532"/>
                  </a:lnTo>
                  <a:lnTo>
                    <a:pt x="1513" y="7026"/>
                  </a:lnTo>
                  <a:cubicBezTo>
                    <a:pt x="1009" y="6333"/>
                    <a:pt x="725" y="5546"/>
                    <a:pt x="725" y="4695"/>
                  </a:cubicBezTo>
                  <a:cubicBezTo>
                    <a:pt x="788" y="2553"/>
                    <a:pt x="2521" y="820"/>
                    <a:pt x="4632" y="820"/>
                  </a:cubicBezTo>
                  <a:close/>
                  <a:moveTo>
                    <a:pt x="8507" y="5231"/>
                  </a:moveTo>
                  <a:cubicBezTo>
                    <a:pt x="10334" y="5231"/>
                    <a:pt x="11815" y="6743"/>
                    <a:pt x="11815" y="8539"/>
                  </a:cubicBezTo>
                  <a:cubicBezTo>
                    <a:pt x="11815" y="10366"/>
                    <a:pt x="10303" y="11847"/>
                    <a:pt x="8507" y="11847"/>
                  </a:cubicBezTo>
                  <a:cubicBezTo>
                    <a:pt x="6680" y="11847"/>
                    <a:pt x="5199" y="10366"/>
                    <a:pt x="5199" y="8539"/>
                  </a:cubicBezTo>
                  <a:cubicBezTo>
                    <a:pt x="5199" y="6743"/>
                    <a:pt x="6680" y="5231"/>
                    <a:pt x="8507" y="5231"/>
                  </a:cubicBezTo>
                  <a:close/>
                  <a:moveTo>
                    <a:pt x="4664" y="1"/>
                  </a:moveTo>
                  <a:cubicBezTo>
                    <a:pt x="2080" y="1"/>
                    <a:pt x="1" y="2080"/>
                    <a:pt x="1" y="4695"/>
                  </a:cubicBezTo>
                  <a:cubicBezTo>
                    <a:pt x="1" y="5703"/>
                    <a:pt x="316" y="6711"/>
                    <a:pt x="946" y="7499"/>
                  </a:cubicBezTo>
                  <a:lnTo>
                    <a:pt x="4317" y="12540"/>
                  </a:lnTo>
                  <a:cubicBezTo>
                    <a:pt x="4396" y="12650"/>
                    <a:pt x="4522" y="12705"/>
                    <a:pt x="4648" y="12705"/>
                  </a:cubicBezTo>
                  <a:cubicBezTo>
                    <a:pt x="4774" y="12705"/>
                    <a:pt x="4900" y="12650"/>
                    <a:pt x="4979" y="12540"/>
                  </a:cubicBezTo>
                  <a:lnTo>
                    <a:pt x="5672" y="11532"/>
                  </a:lnTo>
                  <a:cubicBezTo>
                    <a:pt x="6396" y="12256"/>
                    <a:pt x="7404" y="12697"/>
                    <a:pt x="8507" y="12697"/>
                  </a:cubicBezTo>
                  <a:cubicBezTo>
                    <a:pt x="10776" y="12697"/>
                    <a:pt x="12634" y="10838"/>
                    <a:pt x="12634" y="8539"/>
                  </a:cubicBezTo>
                  <a:cubicBezTo>
                    <a:pt x="12634" y="6554"/>
                    <a:pt x="11217" y="4884"/>
                    <a:pt x="9326" y="4506"/>
                  </a:cubicBezTo>
                  <a:lnTo>
                    <a:pt x="9326" y="4222"/>
                  </a:lnTo>
                  <a:cubicBezTo>
                    <a:pt x="9074" y="1891"/>
                    <a:pt x="7121" y="1"/>
                    <a:pt x="4664" y="1"/>
                  </a:cubicBezTo>
                  <a:close/>
                </a:path>
              </a:pathLst>
            </a:custGeom>
            <a:grpFill/>
            <a:ln w="3175"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0372;p104">
              <a:extLst>
                <a:ext uri="{FF2B5EF4-FFF2-40B4-BE49-F238E27FC236}">
                  <a16:creationId xmlns:a16="http://schemas.microsoft.com/office/drawing/2014/main" id="{43C8E673-1EE8-3CC0-49D4-AD8E1B6AFD65}"/>
                </a:ext>
              </a:extLst>
            </p:cNvPr>
            <p:cNvSpPr/>
            <p:nvPr/>
          </p:nvSpPr>
          <p:spPr>
            <a:xfrm>
              <a:off x="-62335475" y="2438075"/>
              <a:ext cx="62250" cy="145750"/>
            </a:xfrm>
            <a:custGeom>
              <a:avLst/>
              <a:gdLst/>
              <a:ahLst/>
              <a:cxnLst/>
              <a:rect l="l" t="t" r="r" b="b"/>
              <a:pathLst>
                <a:path w="2490" h="5830" extrusionOk="0">
                  <a:moveTo>
                    <a:pt x="1261" y="1"/>
                  </a:moveTo>
                  <a:cubicBezTo>
                    <a:pt x="1009" y="1"/>
                    <a:pt x="820" y="190"/>
                    <a:pt x="820" y="410"/>
                  </a:cubicBezTo>
                  <a:lnTo>
                    <a:pt x="820" y="694"/>
                  </a:lnTo>
                  <a:cubicBezTo>
                    <a:pt x="348" y="851"/>
                    <a:pt x="1" y="1324"/>
                    <a:pt x="1" y="1891"/>
                  </a:cubicBezTo>
                  <a:cubicBezTo>
                    <a:pt x="1" y="2553"/>
                    <a:pt x="537" y="2931"/>
                    <a:pt x="978" y="3246"/>
                  </a:cubicBezTo>
                  <a:cubicBezTo>
                    <a:pt x="1293" y="3498"/>
                    <a:pt x="1639" y="3718"/>
                    <a:pt x="1639" y="3970"/>
                  </a:cubicBezTo>
                  <a:cubicBezTo>
                    <a:pt x="1671" y="4191"/>
                    <a:pt x="1482" y="4411"/>
                    <a:pt x="1261" y="4411"/>
                  </a:cubicBezTo>
                  <a:cubicBezTo>
                    <a:pt x="1009" y="4411"/>
                    <a:pt x="820" y="4191"/>
                    <a:pt x="820" y="3970"/>
                  </a:cubicBezTo>
                  <a:cubicBezTo>
                    <a:pt x="820" y="3718"/>
                    <a:pt x="631" y="3529"/>
                    <a:pt x="411" y="3529"/>
                  </a:cubicBezTo>
                  <a:cubicBezTo>
                    <a:pt x="190" y="3529"/>
                    <a:pt x="1" y="3718"/>
                    <a:pt x="1" y="3970"/>
                  </a:cubicBezTo>
                  <a:cubicBezTo>
                    <a:pt x="1" y="4506"/>
                    <a:pt x="348" y="4947"/>
                    <a:pt x="820" y="5136"/>
                  </a:cubicBezTo>
                  <a:lnTo>
                    <a:pt x="820" y="5420"/>
                  </a:lnTo>
                  <a:cubicBezTo>
                    <a:pt x="820" y="5672"/>
                    <a:pt x="1009" y="5829"/>
                    <a:pt x="1261" y="5829"/>
                  </a:cubicBezTo>
                  <a:cubicBezTo>
                    <a:pt x="1482" y="5829"/>
                    <a:pt x="1639" y="5609"/>
                    <a:pt x="1639" y="5420"/>
                  </a:cubicBezTo>
                  <a:lnTo>
                    <a:pt x="1639" y="5136"/>
                  </a:lnTo>
                  <a:cubicBezTo>
                    <a:pt x="2112" y="4978"/>
                    <a:pt x="2458" y="4506"/>
                    <a:pt x="2458" y="3970"/>
                  </a:cubicBezTo>
                  <a:cubicBezTo>
                    <a:pt x="2458" y="3309"/>
                    <a:pt x="1923" y="2899"/>
                    <a:pt x="1482" y="2584"/>
                  </a:cubicBezTo>
                  <a:cubicBezTo>
                    <a:pt x="1167" y="2364"/>
                    <a:pt x="820" y="2112"/>
                    <a:pt x="820" y="1891"/>
                  </a:cubicBezTo>
                  <a:cubicBezTo>
                    <a:pt x="820" y="1639"/>
                    <a:pt x="1009" y="1450"/>
                    <a:pt x="1261" y="1450"/>
                  </a:cubicBezTo>
                  <a:cubicBezTo>
                    <a:pt x="1482" y="1450"/>
                    <a:pt x="1639" y="1639"/>
                    <a:pt x="1639" y="1891"/>
                  </a:cubicBezTo>
                  <a:cubicBezTo>
                    <a:pt x="1639" y="2112"/>
                    <a:pt x="1860" y="2301"/>
                    <a:pt x="2049" y="2301"/>
                  </a:cubicBezTo>
                  <a:cubicBezTo>
                    <a:pt x="2269" y="2301"/>
                    <a:pt x="2490" y="2112"/>
                    <a:pt x="2490" y="1891"/>
                  </a:cubicBezTo>
                  <a:cubicBezTo>
                    <a:pt x="2490" y="1324"/>
                    <a:pt x="2112" y="883"/>
                    <a:pt x="1639" y="694"/>
                  </a:cubicBezTo>
                  <a:lnTo>
                    <a:pt x="1639" y="410"/>
                  </a:lnTo>
                  <a:cubicBezTo>
                    <a:pt x="1639" y="190"/>
                    <a:pt x="1450" y="1"/>
                    <a:pt x="1261" y="1"/>
                  </a:cubicBezTo>
                  <a:close/>
                </a:path>
              </a:pathLst>
            </a:custGeom>
            <a:grpFill/>
            <a:ln w="3175"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067343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37095F-CC6A-8CF3-AFAF-FDFFC2964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178209" cy="1325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600" b="1" dirty="0">
                <a:latin typeface="Georgia" panose="02040502050405020303" pitchFamily="18" charset="0"/>
              </a:rPr>
              <a:t>Модель внедрения № 4 </a:t>
            </a:r>
            <a:r>
              <a:rPr lang="ru-RU" sz="2600" dirty="0">
                <a:latin typeface="Georgia" panose="02040502050405020303" pitchFamily="18" charset="0"/>
              </a:rPr>
              <a:t>«Обучение финансовой грамотности в рамках дополнительных программ в общеобразовательной организации или организации дополнительного образования детей».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60DE93-410C-BFE3-36A1-7B7174DA6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5812" y="1825625"/>
            <a:ext cx="9987987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ru-RU" dirty="0">
                <a:latin typeface="Georgia" panose="02040502050405020303" pitchFamily="18" charset="0"/>
              </a:rPr>
              <a:t>В систему дополнительного образования могут быть включены программы кружка «Финансовая грамотность». </a:t>
            </a:r>
            <a:endParaRPr lang="en-US" dirty="0">
              <a:latin typeface="Georgia" panose="02040502050405020303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dirty="0">
                <a:latin typeface="Georgia" panose="02040502050405020303" pitchFamily="18" charset="0"/>
              </a:rPr>
              <a:t>В отличие от внеурочной деятельности, в кружках могут обучаться дети из разных классов и дети разного возраста. Так, логично объединять детей начальной школы в одну группу, детей 5-7 классов – в другую, детей 8- 9 классов – в третью и 10-11 класс – в четвертую. На одно занятие рекомендуется отводить 30-90 минут, при этом использовать преимущественно интерактивные формы обучения.</a:t>
            </a:r>
            <a:endParaRPr lang="en-US" dirty="0">
              <a:latin typeface="Georgia" panose="02040502050405020303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dirty="0">
                <a:latin typeface="Georgia" panose="02040502050405020303" pitchFamily="18" charset="0"/>
              </a:rPr>
              <a:t>В образовательной организации также может быть организована кружковая работа в форме чемпионата по финансовой грамотности </a:t>
            </a:r>
            <a:r>
              <a:rPr lang="en-US" dirty="0">
                <a:latin typeface="Georgia" panose="02040502050405020303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https://fincup.ru/</a:t>
            </a:r>
            <a:endParaRPr lang="ru-RU" dirty="0">
              <a:latin typeface="Georgia" panose="02040502050405020303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08F7420B-4033-ABF7-DFCE-444FF1E56290}"/>
              </a:ext>
            </a:extLst>
          </p:cNvPr>
          <p:cNvSpPr/>
          <p:nvPr/>
        </p:nvSpPr>
        <p:spPr>
          <a:xfrm>
            <a:off x="892214" y="1904435"/>
            <a:ext cx="335665" cy="334882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D70B13FB-ECFD-8A26-44EA-021E9FB539EE}"/>
              </a:ext>
            </a:extLst>
          </p:cNvPr>
          <p:cNvSpPr/>
          <p:nvPr/>
        </p:nvSpPr>
        <p:spPr>
          <a:xfrm>
            <a:off x="892213" y="2668642"/>
            <a:ext cx="335665" cy="334882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D8F88E75-F636-9973-4610-16BB57E88C76}"/>
              </a:ext>
            </a:extLst>
          </p:cNvPr>
          <p:cNvSpPr/>
          <p:nvPr/>
        </p:nvSpPr>
        <p:spPr>
          <a:xfrm>
            <a:off x="892213" y="5084909"/>
            <a:ext cx="335665" cy="334882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215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B200CE43-9DD5-A384-1A6A-5B8B8D38CAA3}"/>
              </a:ext>
            </a:extLst>
          </p:cNvPr>
          <p:cNvSpPr/>
          <p:nvPr/>
        </p:nvSpPr>
        <p:spPr>
          <a:xfrm>
            <a:off x="0" y="2123090"/>
            <a:ext cx="12192000" cy="473491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0DCB57F-7E5D-B858-0940-10B8531677AB}"/>
              </a:ext>
            </a:extLst>
          </p:cNvPr>
          <p:cNvSpPr txBox="1"/>
          <p:nvPr/>
        </p:nvSpPr>
        <p:spPr>
          <a:xfrm>
            <a:off x="1376855" y="2628781"/>
            <a:ext cx="9280635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latin typeface="Bookman Old Style" panose="02050604050505020204" pitchFamily="18" charset="0"/>
              </a:rPr>
              <a:t>Рефлексия педагога:</a:t>
            </a:r>
          </a:p>
          <a:p>
            <a:pPr algn="ctr"/>
            <a:r>
              <a:rPr lang="ru-RU" sz="4000" dirty="0">
                <a:latin typeface="Bookman Old Style" panose="02050604050505020204" pitchFamily="18" charset="0"/>
              </a:rPr>
              <a:t>проверяем готовность к работе по формированию и оценке финансовой грамотности.</a:t>
            </a:r>
          </a:p>
          <a:p>
            <a:pPr algn="ctr"/>
            <a:endParaRPr lang="ru-RU" dirty="0"/>
          </a:p>
        </p:txBody>
      </p:sp>
      <p:sp>
        <p:nvSpPr>
          <p:cNvPr id="38" name="Овал 37">
            <a:extLst>
              <a:ext uri="{FF2B5EF4-FFF2-40B4-BE49-F238E27FC236}">
                <a16:creationId xmlns:a16="http://schemas.microsoft.com/office/drawing/2014/main" id="{FD1CA367-5027-3023-8EB0-B531642B2918}"/>
              </a:ext>
            </a:extLst>
          </p:cNvPr>
          <p:cNvSpPr/>
          <p:nvPr/>
        </p:nvSpPr>
        <p:spPr>
          <a:xfrm>
            <a:off x="5583298" y="1077141"/>
            <a:ext cx="867747" cy="793103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1"/>
                </a:solidFill>
                <a:latin typeface="Georgia" panose="02040502050405020303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260807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E43432-392E-BD90-E00D-9D06F2C44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365125"/>
            <a:ext cx="10518776" cy="1325563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</a:rPr>
              <a:t>Структура профессиональных компетенций педагога, обучающего финансовой грамотности</a:t>
            </a:r>
            <a:endParaRPr lang="ru-RU" sz="3200" dirty="0">
              <a:latin typeface="Bookman Old Style" panose="02050604050505020204" pitchFamily="18" charset="0"/>
            </a:endParaRP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0B323047-ACFB-CA34-8757-696A0278C9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solidFill>
            <a:srgbClr val="FFCC66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Georgia" panose="02040502050405020303" pitchFamily="18" charset="0"/>
              </a:rPr>
              <a:t>Знание предмета финансовая грамотность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B8E282A9-A49B-0A3E-69C8-08E3690DEB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03096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sz="2400" dirty="0">
                <a:latin typeface="Georgia" panose="02040502050405020303" pitchFamily="18" charset="0"/>
              </a:rPr>
              <a:t>Знать основы финансовой грамотности.</a:t>
            </a:r>
          </a:p>
          <a:p>
            <a:r>
              <a:rPr lang="ru-RU" sz="2400" dirty="0">
                <a:latin typeface="Georgia" panose="02040502050405020303" pitchFamily="18" charset="0"/>
              </a:rPr>
              <a:t>Иметь ценности финансовой грамотности.</a:t>
            </a:r>
          </a:p>
          <a:p>
            <a:r>
              <a:rPr lang="ru-RU" sz="2400" dirty="0">
                <a:latin typeface="Georgia" panose="02040502050405020303" pitchFamily="18" charset="0"/>
              </a:rPr>
              <a:t>Уметь совершать круг предметных действий по финансовой грамотности.</a:t>
            </a:r>
          </a:p>
          <a:p>
            <a:endParaRPr lang="ru-RU" dirty="0"/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1E6E14F7-C0B7-5B0E-5121-968C34C009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solidFill>
            <a:srgbClr val="FFCC66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Georgia" panose="02040502050405020303" pitchFamily="18" charset="0"/>
              </a:rPr>
              <a:t>Знание методики его преподавания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0" name="Объект 9">
            <a:extLst>
              <a:ext uri="{FF2B5EF4-FFF2-40B4-BE49-F238E27FC236}">
                <a16:creationId xmlns:a16="http://schemas.microsoft.com/office/drawing/2014/main" id="{3FEEFCFE-B3C8-7378-1EB7-8F26A10CC3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0309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ru-RU" sz="2400" dirty="0">
                <a:latin typeface="Georgia" panose="02040502050405020303" pitchFamily="18" charset="0"/>
              </a:rPr>
              <a:t>Владеть методикой обучения финансовой грамотности школьников, в том числе с помощью интерактивных технологий и цифровых образовательных ресурсов.</a:t>
            </a:r>
          </a:p>
        </p:txBody>
      </p:sp>
    </p:spTree>
    <p:extLst>
      <p:ext uri="{BB962C8B-B14F-4D97-AF65-F5344CB8AC3E}">
        <p14:creationId xmlns:p14="http://schemas.microsoft.com/office/powerpoint/2010/main" val="16006794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B200CE43-9DD5-A384-1A6A-5B8B8D38CAA3}"/>
              </a:ext>
            </a:extLst>
          </p:cNvPr>
          <p:cNvSpPr/>
          <p:nvPr/>
        </p:nvSpPr>
        <p:spPr>
          <a:xfrm>
            <a:off x="0" y="2123090"/>
            <a:ext cx="12192000" cy="473491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0DCB57F-7E5D-B858-0940-10B8531677AB}"/>
              </a:ext>
            </a:extLst>
          </p:cNvPr>
          <p:cNvSpPr txBox="1"/>
          <p:nvPr/>
        </p:nvSpPr>
        <p:spPr>
          <a:xfrm>
            <a:off x="1376855" y="2628781"/>
            <a:ext cx="9280635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latin typeface="Bookman Old Style" panose="02050604050505020204" pitchFamily="18" charset="0"/>
              </a:rPr>
              <a:t>Технологии  творческой </a:t>
            </a:r>
          </a:p>
          <a:p>
            <a:pPr algn="ctr"/>
            <a:r>
              <a:rPr lang="ru-RU" sz="4000" dirty="0">
                <a:latin typeface="Bookman Old Style" panose="02050604050505020204" pitchFamily="18" charset="0"/>
              </a:rPr>
              <a:t>мастерской и современных каналов коммуникации при обучении финансовой грамотности.</a:t>
            </a:r>
          </a:p>
          <a:p>
            <a:endParaRPr lang="ru-RU" dirty="0"/>
          </a:p>
        </p:txBody>
      </p:sp>
      <p:sp>
        <p:nvSpPr>
          <p:cNvPr id="38" name="Овал 37">
            <a:extLst>
              <a:ext uri="{FF2B5EF4-FFF2-40B4-BE49-F238E27FC236}">
                <a16:creationId xmlns:a16="http://schemas.microsoft.com/office/drawing/2014/main" id="{FD1CA367-5027-3023-8EB0-B531642B2918}"/>
              </a:ext>
            </a:extLst>
          </p:cNvPr>
          <p:cNvSpPr/>
          <p:nvPr/>
        </p:nvSpPr>
        <p:spPr>
          <a:xfrm>
            <a:off x="5583298" y="1077141"/>
            <a:ext cx="867747" cy="793103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1"/>
                </a:solidFill>
                <a:latin typeface="Georgia" panose="02040502050405020303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992992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Растение">
            <a:extLst>
              <a:ext uri="{FF2B5EF4-FFF2-40B4-BE49-F238E27FC236}">
                <a16:creationId xmlns:a16="http://schemas.microsoft.com/office/drawing/2014/main" id="{A2F91871-4ECB-89B0-ABCD-2A97FA8E7D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503797" y="1201525"/>
            <a:ext cx="5052648" cy="5106677"/>
          </a:xfrm>
          <a:prstGeom prst="rect">
            <a:avLst/>
          </a:prstGeom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B328425-D1B8-8CD7-38F5-8CD89BC50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>
                <a:latin typeface="Bookman Old Style" panose="02050604050505020204" pitchFamily="18" charset="0"/>
              </a:rPr>
              <a:t>Технология творческой мастерской.</a:t>
            </a:r>
            <a:endParaRPr lang="ru-RU" dirty="0">
              <a:latin typeface="Bookman Old Style" panose="02050604050505020204" pitchFamily="18" charset="0"/>
            </a:endParaRP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1FE7DA6-C65D-8A6E-9656-E4A152638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0132" y="1825625"/>
            <a:ext cx="8853667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800" dirty="0">
                <a:latin typeface="Georgia" panose="02040502050405020303" pitchFamily="18" charset="0"/>
              </a:rPr>
              <a:t>Технология творческой мастерской — это образовательная технология, в основе которой лежит принцип того, что для решения какой-то практической или реже теоретической задачи учащимся необходимо создать что-то, используя современные или традиционные формы искусства, СМИ, каналы коммуникации. То есть учебно-практическая, учебно-познавательная или учебно-проектная задачи решаются с помощью создания какого-либо продукта, представленного в художественной или научно-информационной или публицистической форме.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4745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88A2732-FDDD-45EB-CD41-06B10F18E2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4316824"/>
            <a:ext cx="426757" cy="40237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C3B6C68-C459-A70F-EB14-C1F5354F95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3261428"/>
            <a:ext cx="426757" cy="402371"/>
          </a:xfrm>
          <a:prstGeom prst="rect">
            <a:avLst/>
          </a:prstGeom>
        </p:spPr>
      </p:pic>
      <p:sp>
        <p:nvSpPr>
          <p:cNvPr id="5" name="Овал 4">
            <a:extLst>
              <a:ext uri="{FF2B5EF4-FFF2-40B4-BE49-F238E27FC236}">
                <a16:creationId xmlns:a16="http://schemas.microsoft.com/office/drawing/2014/main" id="{C92AFB99-0064-5129-1ABB-D7B0E7C7F9B1}"/>
              </a:ext>
            </a:extLst>
          </p:cNvPr>
          <p:cNvSpPr/>
          <p:nvPr/>
        </p:nvSpPr>
        <p:spPr>
          <a:xfrm>
            <a:off x="838200" y="1825625"/>
            <a:ext cx="421511" cy="405114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9F819404-7C4C-BEA7-3BAE-B4BEF8699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Bookman Old Style" panose="02050604050505020204" pitchFamily="18" charset="0"/>
              </a:rPr>
              <a:t>Достоинства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CB81A1D-1E6B-2FF5-A9A5-A9B8DAD61D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Georgia" panose="02040502050405020303" pitchFamily="18" charset="0"/>
              </a:rPr>
              <a:t>Продуктивность обучения дает высокую степень интериоризации, то есть присвоение знаний в области финансовой грамотности, а самое главное — установок на грамотное финансовое поведение и умений.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Georgia" panose="02040502050405020303" pitchFamily="18" charset="0"/>
              </a:rPr>
              <a:t> Эмоциональное сопровождение создания какого-то продукта, проживание деятельности закрепляет и делает освоенные знания/умения долговечными.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Georgia" panose="02040502050405020303" pitchFamily="18" charset="0"/>
              </a:rPr>
              <a:t>Субъектная позиция и возможность быть самостоятельным пробуждает интерес обучающихся и создают ситуации внутренней мотивации, которая в обучении прямо пропорционально влияет на качество включения ребенка в учебную деятельность и соответственно, на результат. </a:t>
            </a:r>
          </a:p>
        </p:txBody>
      </p:sp>
    </p:spTree>
    <p:extLst>
      <p:ext uri="{BB962C8B-B14F-4D97-AF65-F5344CB8AC3E}">
        <p14:creationId xmlns:p14="http://schemas.microsoft.com/office/powerpoint/2010/main" val="1967395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7C5BD8-0047-13BD-0D25-570E53B21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138" y="196476"/>
            <a:ext cx="10515600" cy="1325563"/>
          </a:xfrm>
        </p:spPr>
        <p:txBody>
          <a:bodyPr>
            <a:normAutofit fontScale="90000"/>
          </a:bodyPr>
          <a:lstStyle/>
          <a:p>
            <a:pPr>
              <a:tabLst>
                <a:tab pos="1073150" algn="l"/>
              </a:tabLst>
            </a:pPr>
            <a:r>
              <a:rPr lang="ru-RU" dirty="0">
                <a:latin typeface="Bookman Old Style" panose="02050604050505020204" pitchFamily="18" charset="0"/>
              </a:rPr>
              <a:t>Современные источники информации и средства коммуникации.</a:t>
            </a:r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002487F0-20F8-D079-EF24-2C01BA5585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2146068"/>
              </p:ext>
            </p:extLst>
          </p:nvPr>
        </p:nvGraphicFramePr>
        <p:xfrm>
          <a:off x="667138" y="1640597"/>
          <a:ext cx="10919121" cy="4846320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444032">
                  <a:extLst>
                    <a:ext uri="{9D8B030D-6E8A-4147-A177-3AD203B41FA5}">
                      <a16:colId xmlns:a16="http://schemas.microsoft.com/office/drawing/2014/main" val="3135758424"/>
                    </a:ext>
                  </a:extLst>
                </a:gridCol>
                <a:gridCol w="3217762">
                  <a:extLst>
                    <a:ext uri="{9D8B030D-6E8A-4147-A177-3AD203B41FA5}">
                      <a16:colId xmlns:a16="http://schemas.microsoft.com/office/drawing/2014/main" val="2795647903"/>
                    </a:ext>
                  </a:extLst>
                </a:gridCol>
                <a:gridCol w="7257327">
                  <a:extLst>
                    <a:ext uri="{9D8B030D-6E8A-4147-A177-3AD203B41FA5}">
                      <a16:colId xmlns:a16="http://schemas.microsoft.com/office/drawing/2014/main" val="1966958479"/>
                    </a:ext>
                  </a:extLst>
                </a:gridCol>
              </a:tblGrid>
              <a:tr h="542898"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latin typeface="Georgia" panose="02040502050405020303" pitchFamily="18" charset="0"/>
                        </a:rPr>
                        <a:t>№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Источники информации и средства коммуникации</a:t>
                      </a:r>
                      <a:endParaRPr lang="ru-RU" dirty="0"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Характеристика</a:t>
                      </a:r>
                    </a:p>
                    <a:p>
                      <a:pPr algn="l"/>
                      <a:endParaRPr lang="ru-RU" dirty="0"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289107"/>
                  </a:ext>
                </a:extLst>
              </a:tr>
              <a:tr h="575586">
                <a:tc>
                  <a:txBody>
                    <a:bodyPr/>
                    <a:lstStyle/>
                    <a:p>
                      <a:r>
                        <a:rPr lang="ru-RU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0" kern="1200" dirty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Социальная сеть</a:t>
                      </a:r>
                      <a:endParaRPr lang="ru-RU" b="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платформа, онлайн-сервис или веб-сайт, предназначенные для построения, отражения  и организации социальных взаимоотношений в интернете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38429"/>
                  </a:ext>
                </a:extLst>
              </a:tr>
              <a:tr h="575586">
                <a:tc>
                  <a:txBody>
                    <a:bodyPr/>
                    <a:lstStyle/>
                    <a:p>
                      <a:pPr algn="l"/>
                      <a:r>
                        <a:rPr lang="ru-RU" b="0" dirty="0">
                          <a:latin typeface="Georgia" panose="02040502050405020303" pitchFamily="18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0" kern="1200" dirty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Веб-портал</a:t>
                      </a:r>
                      <a:endParaRPr lang="ru-RU" b="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0" dirty="0">
                          <a:latin typeface="Georgia" panose="02040502050405020303" pitchFamily="18" charset="0"/>
                        </a:rPr>
                        <a:t>сайт в компьютерной  сети, который предоставляет пользователю различные интерактивные интернет-сервисы, которые работают в рамках этого сайта.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6929743"/>
                  </a:ext>
                </a:extLst>
              </a:tr>
              <a:tr h="575586"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Веб-форум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это разновидность коммуникации среди пользователей в интернете. На интернет-ресурсе такого плана создаются топики (темы) для обсуждения, они же темы для общения.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8502527"/>
                  </a:ext>
                </a:extLst>
              </a:tr>
              <a:tr h="575586"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Чат-бот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виртуальный собеседник, программа, которая создана для </a:t>
                      </a:r>
                    </a:p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имитации поведения человека при общении с одним или </a:t>
                      </a:r>
                    </a:p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несколькими собеседниками.</a:t>
                      </a:r>
                    </a:p>
                    <a:p>
                      <a:endParaRPr lang="ru-RU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8398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80733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id="{44A4DB87-0911-1D67-25F5-8F04DBE93990}"/>
              </a:ext>
            </a:extLst>
          </p:cNvPr>
          <p:cNvSpPr/>
          <p:nvPr/>
        </p:nvSpPr>
        <p:spPr>
          <a:xfrm>
            <a:off x="838200" y="1863743"/>
            <a:ext cx="388716" cy="369606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2984AADB-F199-6B5F-473E-0C3748020CD8}"/>
              </a:ext>
            </a:extLst>
          </p:cNvPr>
          <p:cNvSpPr/>
          <p:nvPr/>
        </p:nvSpPr>
        <p:spPr>
          <a:xfrm>
            <a:off x="838200" y="2275718"/>
            <a:ext cx="388716" cy="369606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04312918-8E16-336A-903E-52CBB83AE4BA}"/>
              </a:ext>
            </a:extLst>
          </p:cNvPr>
          <p:cNvSpPr/>
          <p:nvPr/>
        </p:nvSpPr>
        <p:spPr>
          <a:xfrm>
            <a:off x="842058" y="3032335"/>
            <a:ext cx="388716" cy="369606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E3CDA539-052C-4229-EA99-BF485C2B801B}"/>
              </a:ext>
            </a:extLst>
          </p:cNvPr>
          <p:cNvSpPr/>
          <p:nvPr/>
        </p:nvSpPr>
        <p:spPr>
          <a:xfrm>
            <a:off x="838200" y="4039448"/>
            <a:ext cx="388716" cy="369606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5A0587AF-E8C3-CF37-D84D-F26373BC1205}"/>
              </a:ext>
            </a:extLst>
          </p:cNvPr>
          <p:cNvSpPr/>
          <p:nvPr/>
        </p:nvSpPr>
        <p:spPr>
          <a:xfrm>
            <a:off x="838200" y="4994084"/>
            <a:ext cx="388716" cy="369606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FE7AC8-8740-4FBB-B4A5-2B50D6E60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987" y="365125"/>
            <a:ext cx="11343189" cy="1325563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Bookman Old Style" panose="02050604050505020204" pitchFamily="18" charset="0"/>
              </a:rPr>
              <a:t>Этапы конструирования занятия на основе технологии творческой мастерской: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E0E503-99BF-3C38-C4E7-6E7B007D3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099877" cy="4351338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dirty="0">
                <a:latin typeface="Georgia" panose="02040502050405020303" pitchFamily="18" charset="0"/>
              </a:rPr>
              <a:t>Постановка целей и планируемых результатов занятия.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latin typeface="Georgia" panose="02040502050405020303" pitchFamily="18" charset="0"/>
              </a:rPr>
              <a:t>Определение того, создание какого продукта (форма и содержание) обеспечит достижение поставленных целей.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latin typeface="Georgia" panose="02040502050405020303" pitchFamily="18" charset="0"/>
              </a:rPr>
              <a:t>Придумывание (разработка) практической задачи – замысла занятия, в результате решения которой будет получен этот продукт.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latin typeface="Georgia" panose="02040502050405020303" pitchFamily="18" charset="0"/>
              </a:rPr>
              <a:t> Определение этапов занятия – общей конструкции. Обязательно должен быть этап предъявления (обсуждения) содержания образования.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latin typeface="Georgia" panose="02040502050405020303" pitchFamily="18" charset="0"/>
              </a:rPr>
              <a:t>Проработка каждого этапа (описание деятельности учителя, деятельности учеников, заданий, дидактических средств, подготовка презентаций и др.)</a:t>
            </a:r>
          </a:p>
        </p:txBody>
      </p:sp>
    </p:spTree>
    <p:extLst>
      <p:ext uri="{BB962C8B-B14F-4D97-AF65-F5344CB8AC3E}">
        <p14:creationId xmlns:p14="http://schemas.microsoft.com/office/powerpoint/2010/main" val="6912652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C915D4-5664-1B68-5BFD-5072B2775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Bookman Old Style" panose="02050604050505020204" pitchFamily="18" charset="0"/>
              </a:rPr>
              <a:t>Пример задачи — замысла занятия.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95EC9B-3C43-EE68-E0E0-91849B2AF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7225" y="1570982"/>
            <a:ext cx="9536575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latin typeface="Georgia" panose="02040502050405020303" pitchFamily="18" charset="0"/>
              </a:rPr>
              <a:t>Часть 1: </a:t>
            </a:r>
          </a:p>
          <a:p>
            <a:pPr marL="0" indent="0">
              <a:buNone/>
            </a:pPr>
            <a:r>
              <a:rPr lang="ru-RU" sz="2400" dirty="0">
                <a:latin typeface="Georgia" panose="02040502050405020303" pitchFamily="18" charset="0"/>
              </a:rPr>
              <a:t>Представим, что вчера вечером ваша бабушка пришла к родителям за советом. Она рассказала, что ее подруга Виолетта Владимировна вложила в компанию «Процветай» свою пенсию 14 тыс. рублей и ей пообещали через месяц вернуть 19 тыс. рублей. Причем их общая знакомая уже носила туда деньги и получила их обратно с хорошей прибавкой. К тому же эта компания предлагала не забирать деньги через месяц, а оставить на год, обещая вернуть через год 82 тыс. рублей. Бабушка сняла 30 тыс. рублей своих сбережений и уговаривала маму тоже вложить свои деньги. </a:t>
            </a:r>
          </a:p>
          <a:p>
            <a:pPr marL="0" indent="0">
              <a:buNone/>
            </a:pPr>
            <a:r>
              <a:rPr lang="ru-RU" sz="2400" i="1" dirty="0">
                <a:latin typeface="Georgia" panose="02040502050405020303" pitchFamily="18" charset="0"/>
              </a:rPr>
              <a:t>Как вы посоветуете поступить бабушке и маме? Какие аргументы в подтверждение своей позиции вы приведете? </a:t>
            </a:r>
          </a:p>
        </p:txBody>
      </p:sp>
      <p:pic>
        <p:nvPicPr>
          <p:cNvPr id="7" name="Рисунок 6" descr="Паутина">
            <a:extLst>
              <a:ext uri="{FF2B5EF4-FFF2-40B4-BE49-F238E27FC236}">
                <a16:creationId xmlns:a16="http://schemas.microsoft.com/office/drawing/2014/main" id="{0E559ACE-485B-CE80-8E88-9BAE7675AF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3342" y="1267166"/>
            <a:ext cx="1657049" cy="165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2309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C915D4-5664-1B68-5BFD-5072B2775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Bookman Old Style" panose="02050604050505020204" pitchFamily="18" charset="0"/>
              </a:rPr>
              <a:t>Пример задачи — замысла занятия.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95EC9B-3C43-EE68-E0E0-91849B2AF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7224" y="1570982"/>
            <a:ext cx="9536575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latin typeface="Georgia" panose="02040502050405020303" pitchFamily="18" charset="0"/>
              </a:rPr>
              <a:t>Часть 2: </a:t>
            </a:r>
          </a:p>
          <a:p>
            <a:pPr marL="0" indent="0">
              <a:buNone/>
            </a:pPr>
            <a:r>
              <a:rPr lang="ru-RU" sz="2400" dirty="0">
                <a:latin typeface="Georgia" panose="02040502050405020303" pitchFamily="18" charset="0"/>
              </a:rPr>
              <a:t>В такой ситуации могут оказаться и другие люди, и не только пенсионеры. Давайте им поможем разобраться в проблеме и не стать жертвами мошенников.</a:t>
            </a:r>
          </a:p>
          <a:p>
            <a:pPr marL="0" indent="0">
              <a:buNone/>
            </a:pPr>
            <a:r>
              <a:rPr lang="ru-RU" sz="2400" i="1" dirty="0">
                <a:latin typeface="Georgia" panose="02040502050405020303" pitchFamily="18" charset="0"/>
              </a:rPr>
              <a:t>Подготовьте свое предостережение для людей, находящихся в подобной ситуации. Для разных людей необходимо использовать разные средства донесения информации (выберите их из списка или придумайте свое средства, обоснуйте его эффективность).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533D9A-37D3-83B0-80F5-A50FD759DD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584" y="1238289"/>
            <a:ext cx="1658256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215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78B395F-C6B2-DF25-056C-813D86404052}"/>
              </a:ext>
            </a:extLst>
          </p:cNvPr>
          <p:cNvSpPr txBox="1"/>
          <p:nvPr/>
        </p:nvSpPr>
        <p:spPr>
          <a:xfrm>
            <a:off x="1762246" y="985069"/>
            <a:ext cx="951680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400" dirty="0">
                <a:latin typeface="Georgia" panose="02040502050405020303" pitchFamily="18" charset="0"/>
              </a:rPr>
              <a:t>Знание, полученное человеком в готовом виде, менее ценно для него и поэтому не так долговечно, как продукт собственного мышления</a:t>
            </a:r>
            <a:endParaRPr lang="en-US" sz="4400" dirty="0">
              <a:latin typeface="Georgia" panose="02040502050405020303" pitchFamily="18" charset="0"/>
            </a:endParaRPr>
          </a:p>
          <a:p>
            <a:pPr algn="r"/>
            <a:r>
              <a:rPr lang="ru-RU" sz="4400" dirty="0">
                <a:latin typeface="Georgia" panose="02040502050405020303" pitchFamily="18" charset="0"/>
              </a:rPr>
              <a:t> Сократ.</a:t>
            </a:r>
          </a:p>
        </p:txBody>
      </p:sp>
      <p:pic>
        <p:nvPicPr>
          <p:cNvPr id="9" name="Рисунок 8" descr="Открытые кавычки">
            <a:extLst>
              <a:ext uri="{FF2B5EF4-FFF2-40B4-BE49-F238E27FC236}">
                <a16:creationId xmlns:a16="http://schemas.microsoft.com/office/drawing/2014/main" id="{2D23A531-FB5E-40B2-3840-C59F187EB4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8701" y="703161"/>
            <a:ext cx="914400" cy="914400"/>
          </a:xfrm>
          <a:prstGeom prst="rect">
            <a:avLst/>
          </a:prstGeom>
        </p:spPr>
      </p:pic>
      <p:pic>
        <p:nvPicPr>
          <p:cNvPr id="11" name="Рисунок 10" descr="Закрывающая кавычка">
            <a:extLst>
              <a:ext uri="{FF2B5EF4-FFF2-40B4-BE49-F238E27FC236}">
                <a16:creationId xmlns:a16="http://schemas.microsoft.com/office/drawing/2014/main" id="{3DA1C058-CF48-2EB7-ED02-B91737E0A3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12353" y="352691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6286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CC1EF65C-B5B7-5A92-F588-1B68005A8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Bookman Old Style" panose="02050604050505020204" pitchFamily="18" charset="0"/>
              </a:rPr>
              <a:t>Формы представления контента.</a:t>
            </a:r>
            <a:endParaRPr lang="ru-RU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3F37516-AB48-5774-0566-AF7267157CA2}"/>
              </a:ext>
            </a:extLst>
          </p:cNvPr>
          <p:cNvSpPr txBox="1"/>
          <p:nvPr/>
        </p:nvSpPr>
        <p:spPr>
          <a:xfrm>
            <a:off x="1184988" y="1968759"/>
            <a:ext cx="8378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Bookman Old Style" panose="02050604050505020204" pitchFamily="18" charset="0"/>
              </a:rPr>
              <a:t>  </a:t>
            </a:r>
            <a:endParaRPr lang="ru-RU" dirty="0"/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5FCB650F-21E5-76CC-6AF3-45F6CCCECE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7621929"/>
              </p:ext>
            </p:extLst>
          </p:nvPr>
        </p:nvGraphicFramePr>
        <p:xfrm>
          <a:off x="682907" y="1458410"/>
          <a:ext cx="10670894" cy="5152879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760646">
                  <a:extLst>
                    <a:ext uri="{9D8B030D-6E8A-4147-A177-3AD203B41FA5}">
                      <a16:colId xmlns:a16="http://schemas.microsoft.com/office/drawing/2014/main" val="2009354742"/>
                    </a:ext>
                  </a:extLst>
                </a:gridCol>
                <a:gridCol w="3593826">
                  <a:extLst>
                    <a:ext uri="{9D8B030D-6E8A-4147-A177-3AD203B41FA5}">
                      <a16:colId xmlns:a16="http://schemas.microsoft.com/office/drawing/2014/main" val="3287237022"/>
                    </a:ext>
                  </a:extLst>
                </a:gridCol>
                <a:gridCol w="6316422">
                  <a:extLst>
                    <a:ext uri="{9D8B030D-6E8A-4147-A177-3AD203B41FA5}">
                      <a16:colId xmlns:a16="http://schemas.microsoft.com/office/drawing/2014/main" val="400225159"/>
                    </a:ext>
                  </a:extLst>
                </a:gridCol>
              </a:tblGrid>
              <a:tr h="727023"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№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Форма представления контента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Описание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95228"/>
                  </a:ext>
                </a:extLst>
              </a:tr>
              <a:tr h="712183"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Схема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представление некоторого объекта в общих, главных чертах с помощью условных обозначений.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059829"/>
                  </a:ext>
                </a:extLst>
              </a:tr>
              <a:tr h="898370"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Таблица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особая форма передачи содержания, которую отличает от текста организация слов и чисел в колонки (графы) и горизонтальные строки.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2746168"/>
                  </a:ext>
                </a:extLst>
              </a:tr>
              <a:tr h="1167881"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Плакат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броское, как правило, крупноформатное изображение, сопровожденное кратким текстом, сделанное в агитационных, рекламных, информационных или учебных целях.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84323"/>
                  </a:ext>
                </a:extLst>
              </a:tr>
              <a:tr h="712183"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Текстовые сообщения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короткое  электронное сообщение между двумя или более мобильными устройствами.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8811938"/>
                  </a:ext>
                </a:extLst>
              </a:tr>
              <a:tr h="898370"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Пост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авторская запись, оставленная на стене личного аккаунта или группы, то есть, это короткое сообщение.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82486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03659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CC1EF65C-B5B7-5A92-F588-1B68005A8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Bookman Old Style" panose="02050604050505020204" pitchFamily="18" charset="0"/>
              </a:rPr>
              <a:t>Формы представления контента.</a:t>
            </a:r>
            <a:endParaRPr lang="ru-RU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3F37516-AB48-5774-0566-AF7267157CA2}"/>
              </a:ext>
            </a:extLst>
          </p:cNvPr>
          <p:cNvSpPr txBox="1"/>
          <p:nvPr/>
        </p:nvSpPr>
        <p:spPr>
          <a:xfrm>
            <a:off x="1184988" y="1968759"/>
            <a:ext cx="8378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Bookman Old Style" panose="02050604050505020204" pitchFamily="18" charset="0"/>
              </a:rPr>
              <a:t>  </a:t>
            </a:r>
            <a:endParaRPr lang="ru-RU" dirty="0"/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5FCB650F-21E5-76CC-6AF3-45F6CCCECE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4346262"/>
              </p:ext>
            </p:extLst>
          </p:nvPr>
        </p:nvGraphicFramePr>
        <p:xfrm>
          <a:off x="682907" y="1458410"/>
          <a:ext cx="10670894" cy="4841823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760646">
                  <a:extLst>
                    <a:ext uri="{9D8B030D-6E8A-4147-A177-3AD203B41FA5}">
                      <a16:colId xmlns:a16="http://schemas.microsoft.com/office/drawing/2014/main" val="2009354742"/>
                    </a:ext>
                  </a:extLst>
                </a:gridCol>
                <a:gridCol w="3593826">
                  <a:extLst>
                    <a:ext uri="{9D8B030D-6E8A-4147-A177-3AD203B41FA5}">
                      <a16:colId xmlns:a16="http://schemas.microsoft.com/office/drawing/2014/main" val="3287237022"/>
                    </a:ext>
                  </a:extLst>
                </a:gridCol>
                <a:gridCol w="6316422">
                  <a:extLst>
                    <a:ext uri="{9D8B030D-6E8A-4147-A177-3AD203B41FA5}">
                      <a16:colId xmlns:a16="http://schemas.microsoft.com/office/drawing/2014/main" val="400225159"/>
                    </a:ext>
                  </a:extLst>
                </a:gridCol>
              </a:tblGrid>
              <a:tr h="727023"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№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Форма представления контента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Описание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95228"/>
                  </a:ext>
                </a:extLst>
              </a:tr>
              <a:tr h="712183"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Мем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единица значимой для культуры информации. Мемом является любая идея, символ, манера или образ действия, осознанно или неосознанно передаваемые от человека к человеку посредством речи, письма, видео, ритуалов.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059829"/>
                  </a:ext>
                </a:extLst>
              </a:tr>
              <a:tr h="898370"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Коллаж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технический прием в изобразительном искусстве, </a:t>
                      </a:r>
                    </a:p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заключающийся в создании живописных или графических произведений путем наклеивания на какую-либо основу предметов и материалов, отличающихся от основы по цвету и фактуре.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8248601"/>
                  </a:ext>
                </a:extLst>
              </a:tr>
              <a:tr h="898370"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Граффити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Georgia" panose="02040502050405020303" pitchFamily="18" charset="0"/>
                        </a:rPr>
                        <a:t>изображения или надписи, выцарапанные, написанные или нарисованные краской или чернилами на стенах и других поверхностях.</a:t>
                      </a:r>
                    </a:p>
                    <a:p>
                      <a:endParaRPr lang="ru-RU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3654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4922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B200CE43-9DD5-A384-1A6A-5B8B8D38CAA3}"/>
              </a:ext>
            </a:extLst>
          </p:cNvPr>
          <p:cNvSpPr/>
          <p:nvPr/>
        </p:nvSpPr>
        <p:spPr>
          <a:xfrm>
            <a:off x="0" y="2123090"/>
            <a:ext cx="12192000" cy="473491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0DCB57F-7E5D-B858-0940-10B8531677AB}"/>
              </a:ext>
            </a:extLst>
          </p:cNvPr>
          <p:cNvSpPr txBox="1"/>
          <p:nvPr/>
        </p:nvSpPr>
        <p:spPr>
          <a:xfrm>
            <a:off x="2408629" y="2444115"/>
            <a:ext cx="721708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latin typeface="Bookman Old Style" panose="02050604050505020204" pitchFamily="18" charset="0"/>
              </a:rPr>
              <a:t>Подводим итоги вебинара.</a:t>
            </a:r>
          </a:p>
          <a:p>
            <a:pPr algn="ctr"/>
            <a:endParaRPr lang="ru-RU" dirty="0"/>
          </a:p>
        </p:txBody>
      </p:sp>
      <p:sp>
        <p:nvSpPr>
          <p:cNvPr id="38" name="Овал 37">
            <a:extLst>
              <a:ext uri="{FF2B5EF4-FFF2-40B4-BE49-F238E27FC236}">
                <a16:creationId xmlns:a16="http://schemas.microsoft.com/office/drawing/2014/main" id="{FD1CA367-5027-3023-8EB0-B531642B2918}"/>
              </a:ext>
            </a:extLst>
          </p:cNvPr>
          <p:cNvSpPr/>
          <p:nvPr/>
        </p:nvSpPr>
        <p:spPr>
          <a:xfrm>
            <a:off x="5583298" y="1077141"/>
            <a:ext cx="867747" cy="793103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1"/>
                </a:solidFill>
                <a:latin typeface="Georgia" panose="02040502050405020303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743263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33ED7C-6A0D-D662-3A62-B97298B55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Georgia" panose="02040502050405020303" pitchFamily="18" charset="0"/>
              </a:rPr>
              <a:t>Рефлексия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7B7F55-0CFB-2C8A-76BD-B773709D470C}"/>
              </a:ext>
            </a:extLst>
          </p:cNvPr>
          <p:cNvSpPr txBox="1"/>
          <p:nvPr/>
        </p:nvSpPr>
        <p:spPr>
          <a:xfrm>
            <a:off x="925975" y="1482344"/>
            <a:ext cx="104278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Georgia" panose="02040502050405020303" pitchFamily="18" charset="0"/>
              </a:rPr>
              <a:t>Ссылка на онлайн доску для совместной работы: </a:t>
            </a:r>
          </a:p>
          <a:p>
            <a:r>
              <a:rPr lang="en-US" sz="2400" dirty="0">
                <a:latin typeface="Georgia" panose="02040502050405020303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https://jamboard.google.com/d/1o1CqF8nEE2YqB_nfYMyvR27FdO5ofEU7kQm-9UqCgiw/edit?usp=sharing</a:t>
            </a:r>
            <a:endParaRPr lang="ru-RU" sz="2400" dirty="0">
              <a:latin typeface="Georgia" panose="02040502050405020303" pitchFamily="18" charset="0"/>
            </a:endParaRPr>
          </a:p>
          <a:p>
            <a:endParaRPr lang="ru-RU" sz="2400" b="1" dirty="0">
              <a:solidFill>
                <a:srgbClr val="FFCC66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17937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>
            <a:extLst>
              <a:ext uri="{FF2B5EF4-FFF2-40B4-BE49-F238E27FC236}">
                <a16:creationId xmlns:a16="http://schemas.microsoft.com/office/drawing/2014/main" id="{94C0A5D8-0B92-CC86-A5BB-165F3CE27C8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258" y="381479"/>
            <a:ext cx="10833653" cy="6095042"/>
          </a:xfrm>
        </p:spPr>
      </p:pic>
    </p:spTree>
    <p:extLst>
      <p:ext uri="{BB962C8B-B14F-4D97-AF65-F5344CB8AC3E}">
        <p14:creationId xmlns:p14="http://schemas.microsoft.com/office/powerpoint/2010/main" val="13217182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DA57523-D418-F20A-38F7-EF255F8E6B7D}"/>
              </a:ext>
            </a:extLst>
          </p:cNvPr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E0D9AA-4E12-47FB-F51E-5C17C54399DE}"/>
              </a:ext>
            </a:extLst>
          </p:cNvPr>
          <p:cNvSpPr txBox="1"/>
          <p:nvPr/>
        </p:nvSpPr>
        <p:spPr>
          <a:xfrm>
            <a:off x="1863525" y="2071869"/>
            <a:ext cx="91092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>
                <a:latin typeface="Bookman Old Style" panose="02050604050505020204" pitchFamily="18" charset="0"/>
              </a:rPr>
              <a:t>Спасибо за внимание!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752723-147F-2637-0BDA-93063E8FCE23}"/>
              </a:ext>
            </a:extLst>
          </p:cNvPr>
          <p:cNvSpPr txBox="1"/>
          <p:nvPr/>
        </p:nvSpPr>
        <p:spPr>
          <a:xfrm>
            <a:off x="2048719" y="3429000"/>
            <a:ext cx="84610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0" i="0" dirty="0">
                <a:solidFill>
                  <a:schemeClr val="bg1">
                    <a:lumMod val="50000"/>
                  </a:schemeClr>
                </a:solidFill>
                <a:effectLst/>
                <a:latin typeface="Georgia" panose="02040502050405020303" pitchFamily="18" charset="0"/>
              </a:rPr>
              <a:t>Яковлева Надежда Геннадьевна, старший преподаватель кафедры общего образования </a:t>
            </a:r>
            <a:r>
              <a:rPr lang="ru-RU" b="0" i="0" u="none" strike="noStrike" dirty="0">
                <a:solidFill>
                  <a:schemeClr val="bg1">
                    <a:lumMod val="50000"/>
                  </a:schemeClr>
                </a:solidFill>
                <a:effectLst/>
                <a:latin typeface="Georgia" panose="02040502050405020303" pitchFamily="18" charset="0"/>
              </a:rPr>
              <a:t>ГАУ ДПО "Институт развития образования Пермского края", +79097310180</a:t>
            </a:r>
            <a:endParaRPr lang="ru-RU" dirty="0">
              <a:solidFill>
                <a:schemeClr val="bg1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9048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9D56179-4EB8-BC85-3437-E6CBC3650A3F}"/>
              </a:ext>
            </a:extLst>
          </p:cNvPr>
          <p:cNvSpPr txBox="1"/>
          <p:nvPr/>
        </p:nvSpPr>
        <p:spPr>
          <a:xfrm>
            <a:off x="1689904" y="2136455"/>
            <a:ext cx="902535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Ссылка на запись вебинара: </a:t>
            </a:r>
            <a:r>
              <a:rPr lang="en-US" sz="32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https://events.webinar.ru/51207829/800259386/record-new/1474840880</a:t>
            </a:r>
            <a:endParaRPr lang="ru-RU" sz="32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6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ru-RU" sz="36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850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>
            <a:extLst>
              <a:ext uri="{FF2B5EF4-FFF2-40B4-BE49-F238E27FC236}">
                <a16:creationId xmlns:a16="http://schemas.microsoft.com/office/drawing/2014/main" id="{EE475082-6DA7-C135-86DD-A4E68D679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>
                <a:latin typeface="Bookman Old Style" panose="02050604050505020204" pitchFamily="18" charset="0"/>
              </a:rPr>
              <a:t>План вебинара</a:t>
            </a:r>
            <a:br>
              <a:rPr lang="ru-RU" b="0" dirty="0"/>
            </a:br>
            <a:endParaRPr lang="ru-RU" dirty="0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36C6AF4D-CE34-3ED7-D2EB-BECBF42FCA8A}"/>
              </a:ext>
            </a:extLst>
          </p:cNvPr>
          <p:cNvSpPr/>
          <p:nvPr/>
        </p:nvSpPr>
        <p:spPr>
          <a:xfrm>
            <a:off x="1166327" y="1609529"/>
            <a:ext cx="867747" cy="793103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chemeClr val="tx1"/>
                </a:solidFill>
                <a:latin typeface="Georgia" panose="02040502050405020303" pitchFamily="18" charset="0"/>
              </a:rPr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3BD932-5F6E-9282-5993-BE06BD5E3D14}"/>
              </a:ext>
            </a:extLst>
          </p:cNvPr>
          <p:cNvSpPr txBox="1"/>
          <p:nvPr/>
        </p:nvSpPr>
        <p:spPr>
          <a:xfrm>
            <a:off x="1026368" y="2533261"/>
            <a:ext cx="5223961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Georgia" panose="02040502050405020303" pitchFamily="18" charset="0"/>
              </a:rPr>
              <a:t>Модели внедрения </a:t>
            </a:r>
          </a:p>
          <a:p>
            <a:r>
              <a:rPr lang="ru-RU" dirty="0">
                <a:latin typeface="Georgia" panose="02040502050405020303" pitchFamily="18" charset="0"/>
              </a:rPr>
              <a:t>финансовой грамотности в образовательный процесс.</a:t>
            </a:r>
          </a:p>
          <a:p>
            <a:r>
              <a:rPr lang="ru-RU" sz="2400" b="1" dirty="0">
                <a:latin typeface="Georgia" panose="02040502050405020303" pitchFamily="18" charset="0"/>
              </a:rPr>
              <a:t>  </a:t>
            </a:r>
          </a:p>
          <a:p>
            <a:endParaRPr lang="ru-RU" dirty="0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DE945ABF-B80B-C250-CD75-6B014BD03E98}"/>
              </a:ext>
            </a:extLst>
          </p:cNvPr>
          <p:cNvSpPr/>
          <p:nvPr/>
        </p:nvSpPr>
        <p:spPr>
          <a:xfrm>
            <a:off x="7137918" y="1609528"/>
            <a:ext cx="867747" cy="793103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chemeClr val="tx1"/>
                </a:solidFill>
                <a:latin typeface="Georgia" panose="02040502050405020303" pitchFamily="18" charset="0"/>
              </a:rPr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095F599-0FC4-9D34-2B63-4D0C1CDE0C2E}"/>
              </a:ext>
            </a:extLst>
          </p:cNvPr>
          <p:cNvSpPr txBox="1"/>
          <p:nvPr/>
        </p:nvSpPr>
        <p:spPr>
          <a:xfrm>
            <a:off x="1166327" y="5150498"/>
            <a:ext cx="50840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Georgia" panose="02040502050405020303" pitchFamily="18" charset="0"/>
              </a:rPr>
              <a:t>Технологии  творческой </a:t>
            </a:r>
          </a:p>
          <a:p>
            <a:r>
              <a:rPr lang="ru-RU" dirty="0">
                <a:latin typeface="Georgia" panose="02040502050405020303" pitchFamily="18" charset="0"/>
              </a:rPr>
              <a:t>мастерской и современных каналов коммуникации при обучении финансовой грамотности.</a:t>
            </a:r>
            <a:endParaRPr lang="ru-RU" dirty="0"/>
          </a:p>
          <a:p>
            <a:endParaRPr lang="ru-RU" b="1" dirty="0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C3BEC51C-10B0-3DC2-A1AA-E07651ACBEAA}"/>
              </a:ext>
            </a:extLst>
          </p:cNvPr>
          <p:cNvSpPr/>
          <p:nvPr/>
        </p:nvSpPr>
        <p:spPr>
          <a:xfrm>
            <a:off x="1166326" y="4264091"/>
            <a:ext cx="867747" cy="755778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chemeClr val="tx1"/>
                </a:solidFill>
                <a:latin typeface="Georgia" panose="02040502050405020303" pitchFamily="18" charset="0"/>
              </a:rPr>
              <a:t>3</a:t>
            </a:r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5408D464-B36B-BFD1-086C-B0E989FFA7B0}"/>
              </a:ext>
            </a:extLst>
          </p:cNvPr>
          <p:cNvSpPr/>
          <p:nvPr/>
        </p:nvSpPr>
        <p:spPr>
          <a:xfrm>
            <a:off x="7137918" y="4264091"/>
            <a:ext cx="867747" cy="755778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chemeClr val="tx1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9A6211E-A59C-E37E-EDCD-2AEE0FB9B5F8}"/>
              </a:ext>
            </a:extLst>
          </p:cNvPr>
          <p:cNvSpPr txBox="1"/>
          <p:nvPr/>
        </p:nvSpPr>
        <p:spPr>
          <a:xfrm>
            <a:off x="7137918" y="5150498"/>
            <a:ext cx="38877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Georgia" panose="02040502050405020303" pitchFamily="18" charset="0"/>
              </a:rPr>
              <a:t>Рефлексия</a:t>
            </a:r>
          </a:p>
          <a:p>
            <a:r>
              <a:rPr lang="ru-RU" dirty="0">
                <a:latin typeface="Bookman Old Style" panose="02050604050505020204" pitchFamily="18" charset="0"/>
              </a:rPr>
              <a:t>Подводим итоги вебинара.</a:t>
            </a:r>
          </a:p>
          <a:p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634761-AA6E-CC05-437D-1B6ADDE3FC5B}"/>
              </a:ext>
            </a:extLst>
          </p:cNvPr>
          <p:cNvSpPr txBox="1"/>
          <p:nvPr/>
        </p:nvSpPr>
        <p:spPr>
          <a:xfrm>
            <a:off x="7137918" y="2533261"/>
            <a:ext cx="3657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Georgia" panose="02040502050405020303" pitchFamily="18" charset="0"/>
              </a:rPr>
              <a:t>Рефлексия</a:t>
            </a:r>
            <a:r>
              <a:rPr lang="en-US" sz="2400" b="1" dirty="0">
                <a:latin typeface="Georgia" panose="02040502050405020303" pitchFamily="18" charset="0"/>
              </a:rPr>
              <a:t> </a:t>
            </a:r>
            <a:r>
              <a:rPr lang="ru-RU" sz="2400" b="1" dirty="0">
                <a:latin typeface="Georgia" panose="02040502050405020303" pitchFamily="18" charset="0"/>
              </a:rPr>
              <a:t>педагога:</a:t>
            </a:r>
          </a:p>
          <a:p>
            <a:r>
              <a:rPr lang="ru-RU" dirty="0">
                <a:latin typeface="Georgia" panose="02040502050405020303" pitchFamily="18" charset="0"/>
              </a:rPr>
              <a:t>проверяем готовность к работе по формированию и оценке финансовой грамотности.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3464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B200CE43-9DD5-A384-1A6A-5B8B8D38CAA3}"/>
              </a:ext>
            </a:extLst>
          </p:cNvPr>
          <p:cNvSpPr/>
          <p:nvPr/>
        </p:nvSpPr>
        <p:spPr>
          <a:xfrm>
            <a:off x="0" y="2123090"/>
            <a:ext cx="12192000" cy="473491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Овал 1">
            <a:extLst>
              <a:ext uri="{FF2B5EF4-FFF2-40B4-BE49-F238E27FC236}">
                <a16:creationId xmlns:a16="http://schemas.microsoft.com/office/drawing/2014/main" id="{82A77898-442B-951F-535C-C822A4C45636}"/>
              </a:ext>
            </a:extLst>
          </p:cNvPr>
          <p:cNvSpPr/>
          <p:nvPr/>
        </p:nvSpPr>
        <p:spPr>
          <a:xfrm>
            <a:off x="5709632" y="1119992"/>
            <a:ext cx="867747" cy="793103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1"/>
                </a:solidFill>
                <a:latin typeface="Georgia" panose="02040502050405020303" pitchFamily="18" charset="0"/>
              </a:rPr>
              <a:t>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26B494-A86D-BC2D-AA16-86D8FF0D8FF1}"/>
              </a:ext>
            </a:extLst>
          </p:cNvPr>
          <p:cNvSpPr txBox="1"/>
          <p:nvPr/>
        </p:nvSpPr>
        <p:spPr>
          <a:xfrm>
            <a:off x="956650" y="2537880"/>
            <a:ext cx="1034024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latin typeface="Bookman Old Style" panose="02050604050505020204" pitchFamily="18" charset="0"/>
              </a:rPr>
              <a:t>Модели внедрения финансовой грамотности в работу </a:t>
            </a:r>
          </a:p>
          <a:p>
            <a:pPr algn="ctr"/>
            <a:r>
              <a:rPr lang="ru-RU" sz="4000" dirty="0">
                <a:latin typeface="Bookman Old Style" panose="02050604050505020204" pitchFamily="18" charset="0"/>
              </a:rPr>
              <a:t>педагога.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3781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37095F-CC6A-8CF3-AFAF-FDFFC2964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Bookman Old Style" panose="02050604050505020204" pitchFamily="18" charset="0"/>
              </a:rPr>
              <a:t>Модели внедрения финансовой грамотности.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60DE93-410C-BFE3-36A1-7B7174DA6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>
                <a:latin typeface="Bookman Old Style" panose="02050604050505020204" pitchFamily="18" charset="0"/>
              </a:rPr>
              <a:t>Модель внедрения № 1 </a:t>
            </a:r>
            <a:r>
              <a:rPr lang="ru-RU" dirty="0">
                <a:latin typeface="Bookman Old Style" panose="02050604050505020204" pitchFamily="18" charset="0"/>
              </a:rPr>
              <a:t>«Обучение финансовой грамотности в рамках обязательных предметов школьной программы». </a:t>
            </a:r>
          </a:p>
          <a:p>
            <a:r>
              <a:rPr lang="ru-RU" b="1" dirty="0">
                <a:latin typeface="Georgia" panose="02040502050405020303" pitchFamily="18" charset="0"/>
              </a:rPr>
              <a:t>Модель внедрения № 2 </a:t>
            </a:r>
            <a:r>
              <a:rPr lang="ru-RU" dirty="0">
                <a:latin typeface="Georgia" panose="02040502050405020303" pitchFamily="18" charset="0"/>
              </a:rPr>
              <a:t>«Обучение финансовой грамотности в рамках внеурочной деятельности (факультатива, элективного курса, кружка).</a:t>
            </a:r>
          </a:p>
          <a:p>
            <a:r>
              <a:rPr lang="ru-RU" b="1" dirty="0">
                <a:latin typeface="Georgia" panose="02040502050405020303" pitchFamily="18" charset="0"/>
              </a:rPr>
              <a:t>Модель внедрения № 3 </a:t>
            </a:r>
            <a:r>
              <a:rPr lang="ru-RU" dirty="0">
                <a:latin typeface="Georgia" panose="02040502050405020303" pitchFamily="18" charset="0"/>
              </a:rPr>
              <a:t>«Обучение финансовой грамотности в рамках программы воспитания.</a:t>
            </a:r>
          </a:p>
          <a:p>
            <a:r>
              <a:rPr lang="ru-RU" b="1" dirty="0">
                <a:latin typeface="Georgia" panose="02040502050405020303" pitchFamily="18" charset="0"/>
              </a:rPr>
              <a:t>Модель внедрения № 4. </a:t>
            </a:r>
            <a:r>
              <a:rPr lang="ru-RU" dirty="0">
                <a:latin typeface="Georgia" panose="02040502050405020303" pitchFamily="18" charset="0"/>
              </a:rPr>
              <a:t>«Обучение финансовой грамотности в рамках дополнительных программ в общеобразовательной организации или организации дополнительного образования детей».</a:t>
            </a:r>
          </a:p>
        </p:txBody>
      </p:sp>
    </p:spTree>
    <p:extLst>
      <p:ext uri="{BB962C8B-B14F-4D97-AF65-F5344CB8AC3E}">
        <p14:creationId xmlns:p14="http://schemas.microsoft.com/office/powerpoint/2010/main" val="60057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37095F-CC6A-8CF3-AFAF-FDFFC2964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sz="3600" b="1" dirty="0">
                <a:latin typeface="Bookman Old Style" panose="02050604050505020204" pitchFamily="18" charset="0"/>
              </a:rPr>
            </a:br>
            <a:r>
              <a:rPr lang="ru-RU" sz="3600" b="1" dirty="0">
                <a:latin typeface="Bookman Old Style" panose="02050604050505020204" pitchFamily="18" charset="0"/>
              </a:rPr>
              <a:t>Модель внедрения № 1 </a:t>
            </a:r>
            <a:r>
              <a:rPr lang="ru-RU" sz="3600" dirty="0">
                <a:latin typeface="Bookman Old Style" panose="02050604050505020204" pitchFamily="18" charset="0"/>
              </a:rPr>
              <a:t>«Обучение финансовой грамотности в рамках обязательных предметов школьной программы». </a:t>
            </a:r>
            <a:br>
              <a:rPr lang="ru-RU" dirty="0">
                <a:latin typeface="Bookman Old Style" panose="02050604050505020204" pitchFamily="18" charset="0"/>
              </a:rPr>
            </a:br>
            <a:endParaRPr lang="ru-RU" dirty="0">
              <a:latin typeface="Bookman Old Style" panose="020506040505050202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60DE93-410C-BFE3-36A1-7B7174DA6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5342" y="1825625"/>
            <a:ext cx="10138458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Georgia" panose="02040502050405020303" pitchFamily="18" charset="0"/>
              </a:rPr>
              <a:t>Учителю-предметнику необходимо изучить УМК по финансовой грамотности для соответствующего класса и использовать в своей работе по обучению конкретному предмету материалы, изложенные в Материалах для учащегося; возможно также использование Рабочей тетради. </a:t>
            </a:r>
          </a:p>
          <a:p>
            <a:pPr marL="0" indent="0">
              <a:buNone/>
            </a:pPr>
            <a:r>
              <a:rPr lang="ru-RU" dirty="0">
                <a:latin typeface="Georgia" panose="02040502050405020303" pitchFamily="18" charset="0"/>
              </a:rPr>
              <a:t>Кроме того, рекомендуется использовать Модули по финансовой грамотности, специально разработанные для ряда обязательных предметов (математика, обществознание (плюс экономика и право), ОБЖ, география, английский язык). 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B0F4A094-2AC0-F30D-036A-A84F09C6473A}"/>
              </a:ext>
            </a:extLst>
          </p:cNvPr>
          <p:cNvSpPr/>
          <p:nvPr/>
        </p:nvSpPr>
        <p:spPr>
          <a:xfrm>
            <a:off x="811675" y="1825625"/>
            <a:ext cx="335665" cy="334882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2328C450-817D-3C7F-4BB4-6E0F574F89E7}"/>
              </a:ext>
            </a:extLst>
          </p:cNvPr>
          <p:cNvSpPr/>
          <p:nvPr/>
        </p:nvSpPr>
        <p:spPr>
          <a:xfrm>
            <a:off x="811674" y="4001294"/>
            <a:ext cx="335665" cy="334882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346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37095F-CC6A-8CF3-AFAF-FDFFC2964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sz="3600" b="1" dirty="0">
                <a:latin typeface="Bookman Old Style" panose="02050604050505020204" pitchFamily="18" charset="0"/>
              </a:rPr>
            </a:br>
            <a:r>
              <a:rPr lang="ru-RU" sz="3600" b="1" dirty="0">
                <a:latin typeface="Bookman Old Style" panose="02050604050505020204" pitchFamily="18" charset="0"/>
              </a:rPr>
              <a:t>Модель внедрения № 1 </a:t>
            </a:r>
            <a:r>
              <a:rPr lang="ru-RU" sz="3600" dirty="0">
                <a:latin typeface="Bookman Old Style" panose="02050604050505020204" pitchFamily="18" charset="0"/>
              </a:rPr>
              <a:t>«Обучение финансовой грамотности в рамках обязательных предметов школьной программы». </a:t>
            </a:r>
            <a:br>
              <a:rPr lang="ru-RU" dirty="0">
                <a:latin typeface="Bookman Old Style" panose="02050604050505020204" pitchFamily="18" charset="0"/>
              </a:rPr>
            </a:br>
            <a:endParaRPr lang="ru-RU" dirty="0">
              <a:latin typeface="Bookman Old Style" panose="020506040505050202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60DE93-410C-BFE3-36A1-7B7174DA6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4238" y="1825625"/>
            <a:ext cx="9999562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dirty="0">
                <a:latin typeface="Georgia" panose="02040502050405020303" pitchFamily="18" charset="0"/>
              </a:rPr>
              <a:t>Скачать данные материалы можно с сайта издательства «Росучебник» </a:t>
            </a:r>
            <a:r>
              <a:rPr lang="en-US" dirty="0">
                <a:latin typeface="Georgia" panose="02040502050405020303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https://rosuchebnik.ru/metodicheskaja-pomosch/materialy/predmet-finansovaya-gramotnost/</a:t>
            </a:r>
            <a:endParaRPr lang="ru-RU" dirty="0">
              <a:latin typeface="Georgia" panose="02040502050405020303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dirty="0">
                <a:latin typeface="Georgia" panose="02040502050405020303" pitchFamily="18" charset="0"/>
              </a:rPr>
              <a:t>Для уроков истории 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>
                <a:latin typeface="Georgia" panose="02040502050405020303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https://fingram-history.oc3.ru</a:t>
            </a:r>
            <a:r>
              <a:rPr lang="ru-RU" dirty="0">
                <a:latin typeface="Georgia" panose="02040502050405020303" pitchFamily="18" charset="0"/>
              </a:rPr>
              <a:t>  и информатики </a:t>
            </a:r>
            <a:r>
              <a:rPr lang="en-US" dirty="0">
                <a:latin typeface="Georgia" panose="02040502050405020303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http://finformatika.ru</a:t>
            </a:r>
            <a:r>
              <a:rPr lang="ru-RU" dirty="0">
                <a:latin typeface="Georgia" panose="02040502050405020303" pitchFamily="18" charset="0"/>
              </a:rPr>
              <a:t>  разработаны электронные УММ (учебно-методические материалы).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dirty="0">
                <a:latin typeface="Georgia" panose="02040502050405020303" pitchFamily="18" charset="0"/>
              </a:rPr>
              <a:t>Подготовлены также материалы для уроков литературы «Учимся финансовой грамоте на ошибках и успехах литературных героев» </a:t>
            </a:r>
            <a:r>
              <a:rPr lang="en-US" dirty="0">
                <a:latin typeface="Georgia" panose="02040502050405020303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</a:t>
            </a:r>
            <a:r>
              <a:rPr lang="ru-RU" dirty="0" err="1">
                <a:latin typeface="Georgia" panose="02040502050405020303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литфин.рф</a:t>
            </a:r>
            <a:endParaRPr lang="ru-RU" dirty="0">
              <a:latin typeface="Georgia" panose="02040502050405020303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dirty="0">
                <a:latin typeface="Georgia" panose="02040502050405020303" pitchFamily="18" charset="0"/>
              </a:rPr>
              <a:t> Для предмета «Индивидуальный проект» разработан и апробирован УМК </a:t>
            </a:r>
            <a:r>
              <a:rPr lang="en-US" dirty="0">
                <a:latin typeface="Georgia" panose="02040502050405020303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http://education.vashifinancy.ru/napravleniya-proekta/obuchenie-v-sisteme-osnovnoj-programmy</a:t>
            </a:r>
            <a:endParaRPr lang="en-US" dirty="0">
              <a:latin typeface="Georgia" panose="02040502050405020303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dirty="0">
                <a:latin typeface="Georgia" panose="02040502050405020303" pitchFamily="18" charset="0"/>
              </a:rPr>
              <a:t> 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ABF5EF3-A550-B2D6-8458-90221D7654AB}"/>
              </a:ext>
            </a:extLst>
          </p:cNvPr>
          <p:cNvSpPr/>
          <p:nvPr/>
        </p:nvSpPr>
        <p:spPr>
          <a:xfrm>
            <a:off x="838199" y="1904427"/>
            <a:ext cx="335665" cy="334882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2D546E1B-3850-609D-6C07-52367A71B2F7}"/>
              </a:ext>
            </a:extLst>
          </p:cNvPr>
          <p:cNvSpPr/>
          <p:nvPr/>
        </p:nvSpPr>
        <p:spPr>
          <a:xfrm>
            <a:off x="841090" y="2941025"/>
            <a:ext cx="335665" cy="334882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2622A5DE-D691-BE49-C730-7BFEB024B062}"/>
              </a:ext>
            </a:extLst>
          </p:cNvPr>
          <p:cNvSpPr/>
          <p:nvPr/>
        </p:nvSpPr>
        <p:spPr>
          <a:xfrm>
            <a:off x="838199" y="3938235"/>
            <a:ext cx="335665" cy="334882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BC2535CB-7056-CC4D-B15A-D5660DEF4634}"/>
              </a:ext>
            </a:extLst>
          </p:cNvPr>
          <p:cNvSpPr/>
          <p:nvPr/>
        </p:nvSpPr>
        <p:spPr>
          <a:xfrm>
            <a:off x="842744" y="4639951"/>
            <a:ext cx="335665" cy="334882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367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37095F-CC6A-8CF3-AFAF-FDFFC2964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dirty="0">
                <a:latin typeface="Georgia" panose="02040502050405020303" pitchFamily="18" charset="0"/>
              </a:rPr>
              <a:t>Модель внедрения № 2 </a:t>
            </a:r>
            <a:r>
              <a:rPr lang="ru-RU" sz="3200" dirty="0">
                <a:latin typeface="Georgia" panose="02040502050405020303" pitchFamily="18" charset="0"/>
              </a:rPr>
              <a:t>«Обучение финансовой грамотности в рамках внеурочной деятельности.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60DE93-410C-BFE3-36A1-7B7174DA6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0066" y="1825625"/>
            <a:ext cx="10103734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latin typeface="Georgia" panose="02040502050405020303" pitchFamily="18" charset="0"/>
              </a:rPr>
              <a:t>В соответствии с ФГОС начального, основного и среднего общего образования образовательная программа общеобразовательной организации содержит две части. </a:t>
            </a:r>
          </a:p>
          <a:p>
            <a:pPr marL="0" indent="0">
              <a:buNone/>
            </a:pPr>
            <a:r>
              <a:rPr lang="ru-RU" dirty="0">
                <a:latin typeface="Georgia" panose="02040502050405020303" pitchFamily="18" charset="0"/>
              </a:rPr>
              <a:t>В рамках второй части (часть основной образовательной программы, формируемой участниками образовательных отношений) есть возможность включать во внеурочную деятельность курсы финансовой грамотности, а в 10-11 классах – элективные и факультативные курсы.</a:t>
            </a:r>
          </a:p>
          <a:p>
            <a:pPr marL="0" indent="0">
              <a:buNone/>
            </a:pPr>
            <a:r>
              <a:rPr lang="ru-RU" dirty="0">
                <a:latin typeface="Georgia" panose="02040502050405020303" pitchFamily="18" charset="0"/>
              </a:rPr>
              <a:t>Рекомендуется включать курсы «Финансовая грамотность» во внеурочную деятельность с использованием УМК в возможных вариантах: 1. 2-4 классы: 16 ч. по программе, представленной в УМК, 5-9 : 34 часа по программе, представленной в УМК </a:t>
            </a:r>
          </a:p>
          <a:p>
            <a:pPr marL="0" indent="0">
              <a:buNone/>
            </a:pP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AEE7E0DA-9387-CC5B-480D-6F675D01E7E2}"/>
              </a:ext>
            </a:extLst>
          </p:cNvPr>
          <p:cNvSpPr/>
          <p:nvPr/>
        </p:nvSpPr>
        <p:spPr>
          <a:xfrm>
            <a:off x="811675" y="1825625"/>
            <a:ext cx="335665" cy="334882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748E15F5-C200-4421-C116-B72CF31FDDCC}"/>
              </a:ext>
            </a:extLst>
          </p:cNvPr>
          <p:cNvSpPr/>
          <p:nvPr/>
        </p:nvSpPr>
        <p:spPr>
          <a:xfrm>
            <a:off x="800100" y="2926677"/>
            <a:ext cx="335665" cy="334882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BB2F2358-EFC9-7E69-F186-B4D1A6820227}"/>
              </a:ext>
            </a:extLst>
          </p:cNvPr>
          <p:cNvSpPr/>
          <p:nvPr/>
        </p:nvSpPr>
        <p:spPr>
          <a:xfrm>
            <a:off x="795759" y="4611076"/>
            <a:ext cx="335665" cy="334882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773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37095F-CC6A-8CF3-AFAF-FDFFC2964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>
                <a:latin typeface="Georgia" panose="02040502050405020303" pitchFamily="18" charset="0"/>
              </a:rPr>
              <a:t>Модель внедрения № 3 </a:t>
            </a:r>
            <a:r>
              <a:rPr lang="ru-RU" sz="3200" dirty="0">
                <a:latin typeface="Georgia" panose="02040502050405020303" pitchFamily="18" charset="0"/>
              </a:rPr>
              <a:t>«Обучение финансовой грамотности в рамках программы воспитания.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60DE93-410C-BFE3-36A1-7B7174DA6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5812" y="1825625"/>
            <a:ext cx="9987987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ru-RU" dirty="0">
                <a:latin typeface="Georgia" panose="02040502050405020303" pitchFamily="18" charset="0"/>
              </a:rPr>
              <a:t>В рамках классных мероприятий классного руководителя.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dirty="0">
                <a:latin typeface="Georgia" panose="02040502050405020303" pitchFamily="18" charset="0"/>
              </a:rPr>
              <a:t>В рамках образовательных событий общеобразовательной организации (игры, квесты, ярмарки, соревнования по финансовой грамотности как разовые или периодические мероприятия).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dirty="0">
                <a:latin typeface="Georgia" panose="02040502050405020303" pitchFamily="18" charset="0"/>
              </a:rPr>
              <a:t>Образовательная организация может использовать просветительские материалы, методики и вспомогательные образовательные ресурсы, созданные в рамках проекта Минфина России (материалы и сценарии для проведения мероприятий можно найти на сайтах: </a:t>
            </a:r>
            <a:r>
              <a:rPr lang="ru-RU" dirty="0" err="1">
                <a:latin typeface="Georgia" panose="02040502050405020303" pitchFamily="18" charset="0"/>
              </a:rPr>
              <a:t>вашифинансы.рф</a:t>
            </a:r>
            <a:r>
              <a:rPr lang="ru-RU" dirty="0">
                <a:latin typeface="Georgia" panose="02040502050405020303" pitchFamily="18" charset="0"/>
              </a:rPr>
              <a:t>; </a:t>
            </a:r>
            <a:r>
              <a:rPr lang="ru-RU" dirty="0" err="1">
                <a:latin typeface="Georgia" panose="02040502050405020303" pitchFamily="18" charset="0"/>
              </a:rPr>
              <a:t>ХочуМогуЗнаю.рф</a:t>
            </a:r>
            <a:r>
              <a:rPr lang="ru-RU" dirty="0">
                <a:latin typeface="Georgia" panose="02040502050405020303" pitchFamily="18" charset="0"/>
              </a:rPr>
              <a:t>; </a:t>
            </a:r>
            <a:r>
              <a:rPr lang="ru-RU" dirty="0" err="1">
                <a:latin typeface="Georgia" panose="02040502050405020303" pitchFamily="18" charset="0"/>
              </a:rPr>
              <a:t>финлагерь.рф</a:t>
            </a:r>
            <a:r>
              <a:rPr lang="ru-RU" dirty="0">
                <a:latin typeface="Georgia" panose="02040502050405020303" pitchFamily="18" charset="0"/>
              </a:rPr>
              <a:t>). 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08F7420B-4033-ABF7-DFCE-444FF1E56290}"/>
              </a:ext>
            </a:extLst>
          </p:cNvPr>
          <p:cNvSpPr/>
          <p:nvPr/>
        </p:nvSpPr>
        <p:spPr>
          <a:xfrm>
            <a:off x="892214" y="1904435"/>
            <a:ext cx="335665" cy="334882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D70B13FB-ECFD-8A26-44EA-021E9FB539EE}"/>
              </a:ext>
            </a:extLst>
          </p:cNvPr>
          <p:cNvSpPr/>
          <p:nvPr/>
        </p:nvSpPr>
        <p:spPr>
          <a:xfrm>
            <a:off x="892214" y="2343668"/>
            <a:ext cx="335665" cy="334882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D8F88E75-F636-9973-4610-16BB57E88C76}"/>
              </a:ext>
            </a:extLst>
          </p:cNvPr>
          <p:cNvSpPr/>
          <p:nvPr/>
        </p:nvSpPr>
        <p:spPr>
          <a:xfrm>
            <a:off x="898964" y="3846418"/>
            <a:ext cx="335665" cy="334882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0972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2172</TotalTime>
  <Words>1617</Words>
  <Application>Microsoft Office PowerPoint</Application>
  <PresentationFormat>Широкоэкранный</PresentationFormat>
  <Paragraphs>143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2" baseType="lpstr">
      <vt:lpstr>Arial</vt:lpstr>
      <vt:lpstr>Bookman Old Style</vt:lpstr>
      <vt:lpstr>Calibri</vt:lpstr>
      <vt:lpstr>Calibri Light</vt:lpstr>
      <vt:lpstr>Georgia</vt:lpstr>
      <vt:lpstr>Тема Office</vt:lpstr>
      <vt:lpstr>Вебинар-тренинг для участников сетевой группы по разбору и внедрению заданий для оценки финансовой грамотности обучающихся в образовательный процесс</vt:lpstr>
      <vt:lpstr>Презентация PowerPoint</vt:lpstr>
      <vt:lpstr>План вебинара </vt:lpstr>
      <vt:lpstr>Презентация PowerPoint</vt:lpstr>
      <vt:lpstr>Модели внедрения финансовой грамотности.</vt:lpstr>
      <vt:lpstr> Модель внедрения № 1 «Обучение финансовой грамотности в рамках обязательных предметов школьной программы».  </vt:lpstr>
      <vt:lpstr> Модель внедрения № 1 «Обучение финансовой грамотности в рамках обязательных предметов школьной программы».  </vt:lpstr>
      <vt:lpstr>Модель внедрения № 2 «Обучение финансовой грамотности в рамках внеурочной деятельности.</vt:lpstr>
      <vt:lpstr>Модель внедрения № 3 «Обучение финансовой грамотности в рамках программы воспитания.</vt:lpstr>
      <vt:lpstr>Модель внедрения № 4 «Обучение финансовой грамотности в рамках дополнительных программ в общеобразовательной организации или организации дополнительного образования детей». </vt:lpstr>
      <vt:lpstr>Презентация PowerPoint</vt:lpstr>
      <vt:lpstr>Структура профессиональных компетенций педагога, обучающего финансовой грамотности</vt:lpstr>
      <vt:lpstr>Презентация PowerPoint</vt:lpstr>
      <vt:lpstr>Технология творческой мастерской.</vt:lpstr>
      <vt:lpstr>Достоинства</vt:lpstr>
      <vt:lpstr>Современные источники информации и средства коммуникации.</vt:lpstr>
      <vt:lpstr>Этапы конструирования занятия на основе технологии творческой мастерской:</vt:lpstr>
      <vt:lpstr>Пример задачи — замысла занятия.</vt:lpstr>
      <vt:lpstr>Пример задачи — замысла занятия.</vt:lpstr>
      <vt:lpstr>Формы представления контента.</vt:lpstr>
      <vt:lpstr>Формы представления контента.</vt:lpstr>
      <vt:lpstr>Презентация PowerPoint</vt:lpstr>
      <vt:lpstr>Рефлексия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Вебинар-практикум для педагогов СГ  по работе с банками заданий для оценки финансовой грамотности.</dc:title>
  <dc:creator>Надежда</dc:creator>
  <cp:lastModifiedBy>Надежда</cp:lastModifiedBy>
  <cp:revision>12</cp:revision>
  <dcterms:created xsi:type="dcterms:W3CDTF">2023-01-25T13:46:13Z</dcterms:created>
  <dcterms:modified xsi:type="dcterms:W3CDTF">2023-03-02T14:54:56Z</dcterms:modified>
</cp:coreProperties>
</file>