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5"/>
  </p:notesMasterIdLst>
  <p:sldIdLst>
    <p:sldId id="277" r:id="rId2"/>
    <p:sldId id="259" r:id="rId3"/>
    <p:sldId id="256" r:id="rId4"/>
    <p:sldId id="278" r:id="rId5"/>
    <p:sldId id="279" r:id="rId6"/>
    <p:sldId id="280" r:id="rId7"/>
    <p:sldId id="281" r:id="rId8"/>
    <p:sldId id="261" r:id="rId9"/>
    <p:sldId id="283" r:id="rId10"/>
    <p:sldId id="295" r:id="rId11"/>
    <p:sldId id="296" r:id="rId12"/>
    <p:sldId id="263" r:id="rId13"/>
    <p:sldId id="264" r:id="rId14"/>
    <p:sldId id="288" r:id="rId15"/>
    <p:sldId id="291" r:id="rId16"/>
    <p:sldId id="292" r:id="rId17"/>
    <p:sldId id="293" r:id="rId18"/>
    <p:sldId id="286" r:id="rId19"/>
    <p:sldId id="297" r:id="rId20"/>
    <p:sldId id="290" r:id="rId21"/>
    <p:sldId id="294" r:id="rId22"/>
    <p:sldId id="266" r:id="rId23"/>
    <p:sldId id="26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46A"/>
    <a:srgbClr val="0124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0FE7C-763F-4FF1-9448-1FE63D9ED52B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48B57-9067-4FE7-97ED-3F890384D6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30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F4E-1C3C-4A9C-B73E-579F132BBE0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9076DD8-7964-454D-B452-6EEE4C4E3C7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76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61" Type="http://schemas.openxmlformats.org/officeDocument/2006/relationships/image" Target="../media/image71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jpe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80.png"/><Relationship Id="rId21" Type="http://schemas.openxmlformats.org/officeDocument/2006/relationships/image" Target="../media/image97.png"/><Relationship Id="rId34" Type="http://schemas.openxmlformats.org/officeDocument/2006/relationships/image" Target="../media/image110.png"/><Relationship Id="rId7" Type="http://schemas.openxmlformats.org/officeDocument/2006/relationships/image" Target="../media/image84.png"/><Relationship Id="rId12" Type="http://schemas.openxmlformats.org/officeDocument/2006/relationships/image" Target="../media/image30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2" Type="http://schemas.openxmlformats.org/officeDocument/2006/relationships/image" Target="../media/image79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0.png"/><Relationship Id="rId32" Type="http://schemas.openxmlformats.org/officeDocument/2006/relationships/image" Target="../media/image108.png"/><Relationship Id="rId37" Type="http://schemas.openxmlformats.org/officeDocument/2006/relationships/image" Target="../media/image113.jpe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36" Type="http://schemas.openxmlformats.org/officeDocument/2006/relationships/image" Target="../media/image112.png"/><Relationship Id="rId10" Type="http://schemas.openxmlformats.org/officeDocument/2006/relationships/image" Target="../media/image87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63" y="604434"/>
            <a:ext cx="11241437" cy="14413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Молодежное педагогическое событие в стиле 4К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Идеи, которые меняют мир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474" y="2270235"/>
            <a:ext cx="8375497" cy="4304302"/>
          </a:xfrm>
        </p:spPr>
        <p:txBody>
          <a:bodyPr/>
          <a:lstStyle/>
          <a:p>
            <a:r>
              <a:rPr lang="ru-RU" sz="2600" b="1" dirty="0" smtClean="0"/>
              <a:t>быстро, комфортно, экономно получим большой объем актуальной информации </a:t>
            </a:r>
          </a:p>
          <a:p>
            <a:r>
              <a:rPr lang="ru-RU" sz="2600" b="1" dirty="0" smtClean="0"/>
              <a:t>обменяемся опытом, поэкспериментируем</a:t>
            </a:r>
          </a:p>
          <a:p>
            <a:r>
              <a:rPr lang="ru-RU" sz="2600" b="1" dirty="0" smtClean="0"/>
              <a:t>найдем новые смыслы в профессии и ценностные аспекты деятельности</a:t>
            </a:r>
          </a:p>
          <a:p>
            <a:r>
              <a:rPr lang="ru-RU" sz="2600" b="1" dirty="0" smtClean="0"/>
              <a:t>поищем новые ресурсы для подзарядки «личных аккумуляторов»</a:t>
            </a:r>
          </a:p>
          <a:p>
            <a:r>
              <a:rPr lang="ru-RU" sz="2600" b="1" dirty="0" smtClean="0"/>
              <a:t>«</a:t>
            </a:r>
            <a:r>
              <a:rPr lang="ru-RU" sz="2600" b="1" dirty="0" err="1" smtClean="0"/>
              <a:t>наштурмим</a:t>
            </a:r>
            <a:r>
              <a:rPr lang="ru-RU" sz="2600" b="1" dirty="0" smtClean="0"/>
              <a:t>» свежих идей</a:t>
            </a:r>
          </a:p>
          <a:p>
            <a:endParaRPr lang="ru-RU" dirty="0"/>
          </a:p>
        </p:txBody>
      </p:sp>
      <p:pic>
        <p:nvPicPr>
          <p:cNvPr id="1026" name="Picture 2" descr="C:\Users\Андрей\Desktop\УГ 2024\TuziLN0At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4097" y="2244339"/>
            <a:ext cx="3099838" cy="4384302"/>
          </a:xfrm>
          <a:prstGeom prst="rect">
            <a:avLst/>
          </a:prstGeom>
          <a:noFill/>
        </p:spPr>
      </p:pic>
      <p:pic>
        <p:nvPicPr>
          <p:cNvPr id="6" name="Picture 2" descr="https://prikubanskieogni.ru/wp-content/uploads/God_semi_tsvet2x-e17054924216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692"/>
            <a:ext cx="1643074" cy="1286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1445"/>
            <a:ext cx="10972800" cy="11600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Ассоциация общественно-активных школы г. Перми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каждая из 6 команд сформировала чек-лист (пример ниже). На первом этапе сборки текста подобрали подходящие смыслы (в таблице выделено разным цветом) 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937981"/>
          <a:ext cx="10972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95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действие – ЧТО ДЕЛАТЬ?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качество – КАКАЯ?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образ  - ЧТО?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745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Созидать</a:t>
                      </a:r>
                    </a:p>
                    <a:p>
                      <a:r>
                        <a:rPr lang="ru-RU" sz="2400" dirty="0" smtClean="0"/>
                        <a:t>Вдохновлять</a:t>
                      </a:r>
                    </a:p>
                    <a:p>
                      <a:r>
                        <a:rPr lang="ru-RU" sz="2400" dirty="0" smtClean="0"/>
                        <a:t>Помогать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Реализовывать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Поддерживать</a:t>
                      </a:r>
                    </a:p>
                    <a:p>
                      <a:r>
                        <a:rPr lang="ru-RU" sz="2400" dirty="0" smtClean="0"/>
                        <a:t>Лидировать</a:t>
                      </a:r>
                    </a:p>
                    <a:p>
                      <a:r>
                        <a:rPr lang="ru-RU" sz="2400" dirty="0" smtClean="0"/>
                        <a:t>Творить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1"/>
                          </a:solidFill>
                        </a:rPr>
                        <a:t>Исследовать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4"/>
                          </a:solidFill>
                        </a:rPr>
                        <a:t>Развивать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Объединять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Сотрудничать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Креативное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Единое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Уникальное</a:t>
                      </a:r>
                    </a:p>
                    <a:p>
                      <a:r>
                        <a:rPr lang="ru-RU" sz="2400" dirty="0" smtClean="0"/>
                        <a:t>Ответственное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r>
                        <a:rPr lang="ru-RU" sz="2400" baseline="0" dirty="0" smtClean="0"/>
                        <a:t>Активное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chemeClr val="accent4"/>
                          </a:solidFill>
                        </a:rPr>
                        <a:t>Добровольное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</a:rPr>
                        <a:t>Пермское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chemeClr val="accent1"/>
                          </a:solidFill>
                        </a:rPr>
                        <a:t>Современное</a:t>
                      </a:r>
                    </a:p>
                    <a:p>
                      <a:r>
                        <a:rPr lang="ru-RU" sz="2400" baseline="0" dirty="0" smtClean="0"/>
                        <a:t>Безопасное</a:t>
                      </a:r>
                    </a:p>
                    <a:p>
                      <a:r>
                        <a:rPr lang="ru-RU" sz="2400" baseline="0" dirty="0" smtClean="0"/>
                        <a:t>Солнечное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FF00"/>
                          </a:solidFill>
                        </a:rPr>
                        <a:t>Социальное 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Дружба</a:t>
                      </a:r>
                    </a:p>
                    <a:p>
                      <a:r>
                        <a:rPr lang="ru-RU" sz="2400" dirty="0" smtClean="0"/>
                        <a:t>Активность</a:t>
                      </a:r>
                    </a:p>
                    <a:p>
                      <a:r>
                        <a:rPr lang="ru-RU" sz="2400" dirty="0" smtClean="0"/>
                        <a:t>Опыт</a:t>
                      </a:r>
                    </a:p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Сообщество</a:t>
                      </a:r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400" dirty="0" smtClean="0"/>
                        <a:t>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Интерес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1"/>
                          </a:solidFill>
                        </a:rPr>
                        <a:t>Профессионализм</a:t>
                      </a:r>
                    </a:p>
                    <a:p>
                      <a:r>
                        <a:rPr lang="ru-RU" sz="2400" dirty="0" smtClean="0"/>
                        <a:t>Творчество </a:t>
                      </a:r>
                    </a:p>
                    <a:p>
                      <a:r>
                        <a:rPr lang="ru-RU" sz="2400" dirty="0" smtClean="0"/>
                        <a:t>Результат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4"/>
                          </a:solidFill>
                        </a:rPr>
                        <a:t>Партнерство</a:t>
                      </a:r>
                    </a:p>
                    <a:p>
                      <a:r>
                        <a:rPr lang="ru-RU" sz="2400" dirty="0" smtClean="0"/>
                        <a:t>Обучение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Событие/проект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23331"/>
            <a:ext cx="10972800" cy="887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Новые смыслы и ценностные ориентации деятельности Ассоциации «Общественно-активные школы г. Перми»</a:t>
            </a:r>
            <a:br>
              <a:rPr lang="ru-RU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 глазами молодых педагогов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73959"/>
            <a:ext cx="11582400" cy="5100578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Ассоциация «Общественно-активные школы г. Перми» - это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- профессиональное объединение педагогов-созидателей, которые создают новые смыслы и трансформируют </a:t>
            </a:r>
            <a:r>
              <a:rPr lang="ru-RU" sz="1800" dirty="0" err="1" smtClean="0"/>
              <a:t>креативные</a:t>
            </a:r>
            <a:r>
              <a:rPr lang="ru-RU" sz="1800" dirty="0" smtClean="0"/>
              <a:t> идеи в яркие события и проекты;</a:t>
            </a:r>
          </a:p>
          <a:p>
            <a:pPr>
              <a:buFontTx/>
              <a:buChar char="-"/>
            </a:pPr>
            <a:r>
              <a:rPr lang="ru-RU" sz="1800" dirty="0" smtClean="0"/>
              <a:t>современное, активное, творческое сотрудничество профессионалов отрасли образования г. Перми.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Участвуя в событиях Ассоциации «Общественно-активные школы» молодые педагоги: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- активно взаимодействуют, сотрудничают и помогают друг другу;</a:t>
            </a:r>
          </a:p>
          <a:p>
            <a:pPr>
              <a:buNone/>
            </a:pPr>
            <a:r>
              <a:rPr lang="ru-RU" sz="1800" dirty="0" smtClean="0"/>
              <a:t>- развивают идеи социального партнерства;</a:t>
            </a:r>
          </a:p>
          <a:p>
            <a:pPr>
              <a:buNone/>
            </a:pPr>
            <a:r>
              <a:rPr lang="ru-RU" sz="1800" dirty="0" smtClean="0"/>
              <a:t>- в творческом единстве формируют имидж молодежного движения в образовании;</a:t>
            </a:r>
          </a:p>
          <a:p>
            <a:pPr>
              <a:buNone/>
            </a:pPr>
            <a:r>
              <a:rPr lang="ru-RU" sz="1800" dirty="0" smtClean="0"/>
              <a:t>- эффективно развиваются, обмениваются информацией и результативным опытом;</a:t>
            </a:r>
          </a:p>
          <a:p>
            <a:pPr>
              <a:buNone/>
            </a:pPr>
            <a:r>
              <a:rPr lang="ru-RU" sz="1800" dirty="0" smtClean="0"/>
              <a:t>- в сетевой </a:t>
            </a:r>
            <a:r>
              <a:rPr lang="ru-RU" sz="1800" dirty="0" err="1" smtClean="0"/>
              <a:t>креативной</a:t>
            </a:r>
            <a:r>
              <a:rPr lang="ru-RU" sz="1800" dirty="0" smtClean="0"/>
              <a:t> команде создают яркую школьную жизнь.</a:t>
            </a:r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Ценности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Сотрудничество! Творчество! Активность!</a:t>
            </a:r>
          </a:p>
          <a:p>
            <a:pPr algn="ctr">
              <a:buNone/>
            </a:pPr>
            <a:r>
              <a:rPr lang="ru-RU" sz="1800" b="1" dirty="0" smtClean="0"/>
              <a:t>Девиз 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Твори активно, сотрудничай результативно</a:t>
            </a:r>
            <a:r>
              <a:rPr lang="ru-RU" sz="1600" dirty="0" smtClean="0"/>
              <a:t>!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3866"/>
            <a:ext cx="10972800" cy="9868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Мировое кафе: </a:t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креативные идеи, смелые решения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50" y="1964602"/>
            <a:ext cx="6627137" cy="4591827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ru-RU" sz="2400" b="1" dirty="0" smtClean="0"/>
              <a:t>Образуйте группы вокруг стола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Определите «хозяина» стола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На листе </a:t>
            </a:r>
            <a:r>
              <a:rPr lang="ru-RU" sz="2400" b="1" dirty="0" err="1" smtClean="0"/>
              <a:t>флип-чарта</a:t>
            </a:r>
            <a:r>
              <a:rPr lang="ru-RU" sz="2400" b="1" dirty="0" smtClean="0"/>
              <a:t> выпишите новое качество проектов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В течение 10 минут заполните матрицу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По часовой стрелке переходим от стола к столу, дополняя и усиливая матрицу за 3 минуты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Оформляем решение/идеи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Представляем командное решение</a:t>
            </a:r>
          </a:p>
          <a:p>
            <a:pPr marL="624078" indent="-514350">
              <a:buAutoNum type="arabicPeriod"/>
            </a:pPr>
            <a:endParaRPr lang="ru-RU" sz="2400" b="1" dirty="0" smtClean="0"/>
          </a:p>
          <a:p>
            <a:pPr marL="624078" indent="-514350">
              <a:buAutoNum type="arabicPeriod"/>
            </a:pPr>
            <a:endParaRPr lang="ru-RU" b="1" dirty="0" smtClean="0"/>
          </a:p>
          <a:p>
            <a:pPr marL="624078" indent="-514350">
              <a:buAutoNum type="arabicPeriod"/>
            </a:pPr>
            <a:endParaRPr lang="ru-RU" dirty="0"/>
          </a:p>
        </p:txBody>
      </p:sp>
      <p:grpSp>
        <p:nvGrpSpPr>
          <p:cNvPr id="4" name="object 2"/>
          <p:cNvGrpSpPr/>
          <p:nvPr/>
        </p:nvGrpSpPr>
        <p:grpSpPr>
          <a:xfrm>
            <a:off x="7016436" y="2399168"/>
            <a:ext cx="4914521" cy="3720974"/>
            <a:chOff x="116611" y="1849672"/>
            <a:chExt cx="6248399" cy="3600727"/>
          </a:xfrm>
        </p:grpSpPr>
        <p:sp>
          <p:nvSpPr>
            <p:cNvPr id="5" name="object 3"/>
            <p:cNvSpPr/>
            <p:nvPr/>
          </p:nvSpPr>
          <p:spPr>
            <a:xfrm>
              <a:off x="656388" y="1923609"/>
              <a:ext cx="5349240" cy="3526790"/>
            </a:xfrm>
            <a:custGeom>
              <a:avLst/>
              <a:gdLst/>
              <a:ahLst/>
              <a:cxnLst/>
              <a:rect l="l" t="t" r="r" b="b"/>
              <a:pathLst>
                <a:path w="5349240" h="3526790">
                  <a:moveTo>
                    <a:pt x="5349240" y="0"/>
                  </a:moveTo>
                  <a:lnTo>
                    <a:pt x="0" y="0"/>
                  </a:lnTo>
                  <a:lnTo>
                    <a:pt x="0" y="3526534"/>
                  </a:lnTo>
                  <a:lnTo>
                    <a:pt x="5349240" y="3526534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611" y="1849672"/>
              <a:ext cx="6248399" cy="34375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3866"/>
            <a:ext cx="10972800" cy="7242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 чего начать?  Сформировать видение на листе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флип-чарта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за 10 мин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47731"/>
            <a:ext cx="5646345" cy="492680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6114641"/>
              </p:ext>
            </p:extLst>
          </p:nvPr>
        </p:nvGraphicFramePr>
        <p:xfrm>
          <a:off x="706169" y="1639615"/>
          <a:ext cx="11000278" cy="510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9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2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641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Организатор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476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Какой образ складывается (что?)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161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Какие</a:t>
                      </a:r>
                      <a:r>
                        <a:rPr lang="ru-RU" sz="2400" b="1" baseline="0" dirty="0" smtClean="0"/>
                        <a:t> действия хотелось бы совершать (что делать?)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476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Какое качество по</a:t>
                      </a:r>
                      <a:r>
                        <a:rPr lang="ru-RU" sz="2400" b="1" baseline="0" dirty="0" smtClean="0"/>
                        <a:t> итогу получилось (какой?)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72510"/>
            <a:ext cx="10972800" cy="91440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Доработка. Моя проектная идея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76097"/>
            <a:ext cx="10972800" cy="469843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-Для кого? Кто принимает участие? </a:t>
            </a:r>
            <a:r>
              <a:rPr lang="ru-RU" dirty="0" smtClean="0">
                <a:latin typeface="Georgia" pitchFamily="18" charset="0"/>
              </a:rPr>
              <a:t>Например, 6-7, 9,10-11 классы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-Кто  организатор?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- Какие социальные/сетевые партнеры помогают?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-Формат совместной работы. </a:t>
            </a:r>
            <a:r>
              <a:rPr lang="ru-RU" dirty="0" smtClean="0">
                <a:latin typeface="Georgia" pitchFamily="18" charset="0"/>
              </a:rPr>
              <a:t>Например, форум, фестиваль, игра, профильный лагерь, творческая/ ремесленная мастерская, чемпионат..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-</a:t>
            </a:r>
            <a:r>
              <a:rPr lang="ru-RU" b="1" dirty="0" smtClean="0">
                <a:latin typeface="Georgia" pitchFamily="18" charset="0"/>
              </a:rPr>
              <a:t>Яркое название </a:t>
            </a:r>
            <a:r>
              <a:rPr lang="ru-RU" dirty="0" smtClean="0">
                <a:latin typeface="Georgia" pitchFamily="18" charset="0"/>
              </a:rPr>
              <a:t>(притягивает как магнит)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-Для чего? Что хотим получаем в результате? </a:t>
            </a:r>
            <a:r>
              <a:rPr lang="ru-RU" dirty="0" smtClean="0">
                <a:latin typeface="Georgia" pitchFamily="18" charset="0"/>
              </a:rPr>
              <a:t>Например, познакомиться, узнать, исследовать, обобщить, попробовать, изготовить, представить, встретиться, общаться, отдыхать..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-Как поймем, что практика проходит успешно? </a:t>
            </a:r>
            <a:r>
              <a:rPr lang="ru-RU" dirty="0" smtClean="0">
                <a:latin typeface="Georgia" pitchFamily="18" charset="0"/>
              </a:rPr>
              <a:t>Например, участников ?, партнеров ?, мастер-классов ? продуктов?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- Почему вы получаете много положительных отзывов по итогам?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459" y="2762246"/>
            <a:ext cx="4667283" cy="23390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Какое значимое событие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сияет рубиновой звездой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объединяет школу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 объединяет Пермский край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привлекает внимание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  создает новые смыслы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" y="0"/>
            <a:ext cx="12191237" cy="6857997"/>
            <a:chOff x="762" y="0"/>
            <a:chExt cx="12191237" cy="6857997"/>
          </a:xfrm>
        </p:grpSpPr>
        <p:sp>
          <p:nvSpPr>
            <p:cNvPr id="3" name="object 3"/>
            <p:cNvSpPr/>
            <p:nvPr/>
          </p:nvSpPr>
          <p:spPr>
            <a:xfrm>
              <a:off x="762" y="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899" y="5524500"/>
              <a:ext cx="6832600" cy="1080770"/>
            </a:xfrm>
            <a:custGeom>
              <a:avLst/>
              <a:gdLst/>
              <a:ahLst/>
              <a:cxnLst/>
              <a:rect l="l" t="t" r="r" b="b"/>
              <a:pathLst>
                <a:path w="6832600" h="1080770">
                  <a:moveTo>
                    <a:pt x="6652006" y="0"/>
                  </a:moveTo>
                  <a:lnTo>
                    <a:pt x="180086" y="0"/>
                  </a:lnTo>
                  <a:lnTo>
                    <a:pt x="132213" y="6433"/>
                  </a:lnTo>
                  <a:lnTo>
                    <a:pt x="89195" y="24588"/>
                  </a:lnTo>
                  <a:lnTo>
                    <a:pt x="52747" y="52747"/>
                  </a:lnTo>
                  <a:lnTo>
                    <a:pt x="24588" y="89195"/>
                  </a:lnTo>
                  <a:lnTo>
                    <a:pt x="6433" y="132213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33" y="948302"/>
                  </a:lnTo>
                  <a:lnTo>
                    <a:pt x="24588" y="991320"/>
                  </a:lnTo>
                  <a:lnTo>
                    <a:pt x="52747" y="1027768"/>
                  </a:lnTo>
                  <a:lnTo>
                    <a:pt x="89195" y="1055927"/>
                  </a:lnTo>
                  <a:lnTo>
                    <a:pt x="132213" y="1074082"/>
                  </a:lnTo>
                  <a:lnTo>
                    <a:pt x="180086" y="1080516"/>
                  </a:lnTo>
                  <a:lnTo>
                    <a:pt x="6652006" y="1080516"/>
                  </a:lnTo>
                  <a:lnTo>
                    <a:pt x="6699873" y="1074082"/>
                  </a:lnTo>
                  <a:lnTo>
                    <a:pt x="6742890" y="1055927"/>
                  </a:lnTo>
                  <a:lnTo>
                    <a:pt x="6779339" y="1027768"/>
                  </a:lnTo>
                  <a:lnTo>
                    <a:pt x="6807501" y="991320"/>
                  </a:lnTo>
                  <a:lnTo>
                    <a:pt x="6825657" y="948302"/>
                  </a:lnTo>
                  <a:lnTo>
                    <a:pt x="6832092" y="900430"/>
                  </a:lnTo>
                  <a:lnTo>
                    <a:pt x="6832092" y="180086"/>
                  </a:lnTo>
                  <a:lnTo>
                    <a:pt x="6825657" y="132213"/>
                  </a:lnTo>
                  <a:lnTo>
                    <a:pt x="6807501" y="89195"/>
                  </a:lnTo>
                  <a:lnTo>
                    <a:pt x="6779339" y="52747"/>
                  </a:lnTo>
                  <a:lnTo>
                    <a:pt x="6742890" y="24588"/>
                  </a:lnTo>
                  <a:lnTo>
                    <a:pt x="6699873" y="6433"/>
                  </a:lnTo>
                  <a:lnTo>
                    <a:pt x="6652006" y="0"/>
                  </a:lnTo>
                  <a:close/>
                </a:path>
              </a:pathLst>
            </a:custGeom>
            <a:solidFill>
              <a:srgbClr val="FFFFFF">
                <a:alpha val="5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0675" y="6342888"/>
              <a:ext cx="249174" cy="1950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8660" y="2848355"/>
              <a:ext cx="6847840" cy="2418715"/>
            </a:xfrm>
            <a:custGeom>
              <a:avLst/>
              <a:gdLst/>
              <a:ahLst/>
              <a:cxnLst/>
              <a:rect l="l" t="t" r="r" b="b"/>
              <a:pathLst>
                <a:path w="6847840" h="2418715">
                  <a:moveTo>
                    <a:pt x="6847332" y="1518158"/>
                  </a:moveTo>
                  <a:lnTo>
                    <a:pt x="6840893" y="1470291"/>
                  </a:lnTo>
                  <a:lnTo>
                    <a:pt x="6822732" y="1427276"/>
                  </a:lnTo>
                  <a:lnTo>
                    <a:pt x="6794576" y="1390827"/>
                  </a:lnTo>
                  <a:lnTo>
                    <a:pt x="6758127" y="1362671"/>
                  </a:lnTo>
                  <a:lnTo>
                    <a:pt x="6715112" y="1344510"/>
                  </a:lnTo>
                  <a:lnTo>
                    <a:pt x="6667246" y="1338072"/>
                  </a:lnTo>
                  <a:lnTo>
                    <a:pt x="195326" y="1338072"/>
                  </a:lnTo>
                  <a:lnTo>
                    <a:pt x="147447" y="1344510"/>
                  </a:lnTo>
                  <a:lnTo>
                    <a:pt x="104432" y="1362671"/>
                  </a:lnTo>
                  <a:lnTo>
                    <a:pt x="67983" y="1390827"/>
                  </a:lnTo>
                  <a:lnTo>
                    <a:pt x="39827" y="1427276"/>
                  </a:lnTo>
                  <a:lnTo>
                    <a:pt x="21666" y="1470291"/>
                  </a:lnTo>
                  <a:lnTo>
                    <a:pt x="15240" y="1518158"/>
                  </a:lnTo>
                  <a:lnTo>
                    <a:pt x="15240" y="2238502"/>
                  </a:lnTo>
                  <a:lnTo>
                    <a:pt x="21666" y="2286381"/>
                  </a:lnTo>
                  <a:lnTo>
                    <a:pt x="39827" y="2329396"/>
                  </a:lnTo>
                  <a:lnTo>
                    <a:pt x="67983" y="2365845"/>
                  </a:lnTo>
                  <a:lnTo>
                    <a:pt x="104432" y="2394000"/>
                  </a:lnTo>
                  <a:lnTo>
                    <a:pt x="147447" y="2412161"/>
                  </a:lnTo>
                  <a:lnTo>
                    <a:pt x="195326" y="2418588"/>
                  </a:lnTo>
                  <a:lnTo>
                    <a:pt x="6667246" y="2418588"/>
                  </a:lnTo>
                  <a:lnTo>
                    <a:pt x="6715112" y="2412161"/>
                  </a:lnTo>
                  <a:lnTo>
                    <a:pt x="6758127" y="2394000"/>
                  </a:lnTo>
                  <a:lnTo>
                    <a:pt x="6794576" y="2365845"/>
                  </a:lnTo>
                  <a:lnTo>
                    <a:pt x="6822732" y="2329396"/>
                  </a:lnTo>
                  <a:lnTo>
                    <a:pt x="6840893" y="2286381"/>
                  </a:lnTo>
                  <a:lnTo>
                    <a:pt x="6847332" y="2238502"/>
                  </a:lnTo>
                  <a:lnTo>
                    <a:pt x="6847332" y="1518158"/>
                  </a:lnTo>
                  <a:close/>
                </a:path>
                <a:path w="6847840" h="2418715">
                  <a:moveTo>
                    <a:pt x="6847332" y="180086"/>
                  </a:moveTo>
                  <a:lnTo>
                    <a:pt x="6840893" y="132219"/>
                  </a:lnTo>
                  <a:lnTo>
                    <a:pt x="6822732" y="89204"/>
                  </a:lnTo>
                  <a:lnTo>
                    <a:pt x="6794576" y="52755"/>
                  </a:lnTo>
                  <a:lnTo>
                    <a:pt x="6758127" y="24599"/>
                  </a:lnTo>
                  <a:lnTo>
                    <a:pt x="6715112" y="6438"/>
                  </a:lnTo>
                  <a:lnTo>
                    <a:pt x="6667246" y="0"/>
                  </a:lnTo>
                  <a:lnTo>
                    <a:pt x="180086" y="0"/>
                  </a:lnTo>
                  <a:lnTo>
                    <a:pt x="132207" y="6438"/>
                  </a:lnTo>
                  <a:lnTo>
                    <a:pt x="89192" y="24599"/>
                  </a:lnTo>
                  <a:lnTo>
                    <a:pt x="52743" y="52755"/>
                  </a:lnTo>
                  <a:lnTo>
                    <a:pt x="24587" y="89204"/>
                  </a:lnTo>
                  <a:lnTo>
                    <a:pt x="6426" y="132219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26" y="948309"/>
                  </a:lnTo>
                  <a:lnTo>
                    <a:pt x="24587" y="991323"/>
                  </a:lnTo>
                  <a:lnTo>
                    <a:pt x="52743" y="1027772"/>
                  </a:lnTo>
                  <a:lnTo>
                    <a:pt x="89192" y="1055928"/>
                  </a:lnTo>
                  <a:lnTo>
                    <a:pt x="132207" y="1074089"/>
                  </a:lnTo>
                  <a:lnTo>
                    <a:pt x="180086" y="1080516"/>
                  </a:lnTo>
                  <a:lnTo>
                    <a:pt x="6667246" y="1080516"/>
                  </a:lnTo>
                  <a:lnTo>
                    <a:pt x="6715112" y="1074089"/>
                  </a:lnTo>
                  <a:lnTo>
                    <a:pt x="6758127" y="1055928"/>
                  </a:lnTo>
                  <a:lnTo>
                    <a:pt x="6794576" y="1027772"/>
                  </a:lnTo>
                  <a:lnTo>
                    <a:pt x="6822732" y="991323"/>
                  </a:lnTo>
                  <a:lnTo>
                    <a:pt x="6840893" y="948309"/>
                  </a:lnTo>
                  <a:lnTo>
                    <a:pt x="6847332" y="900430"/>
                  </a:lnTo>
                  <a:lnTo>
                    <a:pt x="6847332" y="180086"/>
                  </a:lnTo>
                  <a:close/>
                </a:path>
              </a:pathLst>
            </a:custGeom>
            <a:solidFill>
              <a:srgbClr val="FFFFFF">
                <a:alpha val="5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901" y="4326001"/>
              <a:ext cx="1990801" cy="2485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809" y="4672076"/>
              <a:ext cx="836129" cy="1328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186" y="4672076"/>
              <a:ext cx="854710" cy="1630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809" y="4950967"/>
              <a:ext cx="1192491" cy="1791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5541" y="4347083"/>
              <a:ext cx="1206881" cy="190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0732" y="4347083"/>
              <a:ext cx="1012824" cy="190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83426" y="4347083"/>
              <a:ext cx="615187" cy="190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6450" y="4347083"/>
              <a:ext cx="208025" cy="1905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5541" y="4529963"/>
              <a:ext cx="712355" cy="190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26100" y="4529963"/>
              <a:ext cx="588518" cy="190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73217" y="4529963"/>
              <a:ext cx="1051064" cy="190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80962" y="4529963"/>
              <a:ext cx="535838" cy="1905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55541" y="4712842"/>
              <a:ext cx="1278509" cy="1905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8456" y="4712842"/>
              <a:ext cx="208025" cy="190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27141" y="4712842"/>
              <a:ext cx="549008" cy="1905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5541" y="4895722"/>
              <a:ext cx="1454912" cy="1905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5541" y="3030601"/>
              <a:ext cx="588517" cy="190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9985" y="3030601"/>
              <a:ext cx="1812416" cy="1905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0105" y="3030601"/>
              <a:ext cx="143255" cy="1905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5541" y="3213480"/>
              <a:ext cx="1751711" cy="1905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55541" y="3396360"/>
              <a:ext cx="1523238" cy="190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94196" y="3396360"/>
              <a:ext cx="739292" cy="1905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7546" y="3008122"/>
              <a:ext cx="1767077" cy="2273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14954" y="3056508"/>
              <a:ext cx="412750" cy="1318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1809" y="3335146"/>
              <a:ext cx="881087" cy="1791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43226" y="3274567"/>
              <a:ext cx="1621789" cy="2236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7603" y="685800"/>
              <a:ext cx="3906520" cy="6019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27804" y="685800"/>
              <a:ext cx="2611501" cy="6019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78065" y="685800"/>
              <a:ext cx="806957" cy="6019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7603" y="1193241"/>
              <a:ext cx="4212209" cy="6022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7603" y="2014092"/>
              <a:ext cx="1139190" cy="2240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75789" y="2014092"/>
              <a:ext cx="1078991" cy="2240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99917" y="2014092"/>
              <a:ext cx="585317" cy="22402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38143" y="2014092"/>
              <a:ext cx="1081404" cy="22402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71416" y="2014092"/>
              <a:ext cx="258317" cy="2240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43627" y="2014092"/>
              <a:ext cx="143255" cy="2240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15256" y="2014092"/>
              <a:ext cx="242315" cy="2240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911851" y="2014092"/>
              <a:ext cx="1285366" cy="22402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41974" y="2014092"/>
              <a:ext cx="1032446" cy="2240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7603" y="2227452"/>
              <a:ext cx="636524" cy="2240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68297" y="2227452"/>
              <a:ext cx="203453" cy="2240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03933" y="2227452"/>
              <a:ext cx="736739" cy="22402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48586" y="2227452"/>
              <a:ext cx="116586" cy="2240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26310" y="2227452"/>
              <a:ext cx="583387" cy="2240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747517" y="2227452"/>
              <a:ext cx="1080985" cy="2240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73424" y="2227452"/>
              <a:ext cx="674039" cy="2240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99787" y="2227452"/>
              <a:ext cx="561441" cy="2240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04231" y="2227452"/>
              <a:ext cx="850391" cy="2240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660136" y="2227452"/>
              <a:ext cx="116586" cy="2240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738113" y="2227452"/>
              <a:ext cx="1024280" cy="22402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04329" y="2227452"/>
              <a:ext cx="203453" cy="2240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87603" y="2440508"/>
              <a:ext cx="780097" cy="22433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29970" y="326136"/>
              <a:ext cx="226313" cy="19507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80846" y="326136"/>
              <a:ext cx="131063" cy="19507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46378" y="326136"/>
              <a:ext cx="386080" cy="1950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66901" y="5683554"/>
              <a:ext cx="2810713" cy="22725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53160" y="5943358"/>
              <a:ext cx="2512034" cy="24634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61809" y="6289446"/>
              <a:ext cx="1258277" cy="1328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455541" y="5685739"/>
              <a:ext cx="1200277" cy="19050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606161" y="5685739"/>
              <a:ext cx="1541398" cy="1905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455541" y="5868619"/>
              <a:ext cx="1948941" cy="19049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455541" y="6051499"/>
              <a:ext cx="3071114" cy="19050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455541" y="6234074"/>
              <a:ext cx="972312" cy="19080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07807" y="0"/>
              <a:ext cx="4584192" cy="685799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751953" y="6059728"/>
              <a:ext cx="933754" cy="20604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600820" y="6059728"/>
              <a:ext cx="323494" cy="20604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51953" y="6258458"/>
              <a:ext cx="179831" cy="20574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841868" y="6258458"/>
              <a:ext cx="4170679" cy="2057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762" y="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  <a:path h="1905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603" y="684276"/>
              <a:ext cx="2347087" cy="6080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4010" y="684276"/>
              <a:ext cx="1907539" cy="6080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3043" y="684276"/>
              <a:ext cx="1677416" cy="608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677" y="684276"/>
              <a:ext cx="393191" cy="6080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3621" y="684276"/>
              <a:ext cx="2531745" cy="6080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603" y="1196289"/>
              <a:ext cx="6715633" cy="6083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603" y="1977517"/>
              <a:ext cx="10242042" cy="2331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603" y="2222880"/>
              <a:ext cx="4816475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8187" y="3668217"/>
              <a:ext cx="911961" cy="1908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7294" y="3668217"/>
              <a:ext cx="407669" cy="1908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3429" y="3668217"/>
              <a:ext cx="143256" cy="1908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15058" y="3668217"/>
              <a:ext cx="1830705" cy="1908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4438" y="3851783"/>
              <a:ext cx="3174873" cy="190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326" y="4034663"/>
              <a:ext cx="3310763" cy="190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0866" y="4217542"/>
              <a:ext cx="2559050" cy="1905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2839" y="2987929"/>
              <a:ext cx="2556586" cy="2167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98192" y="3326003"/>
              <a:ext cx="2003424" cy="1953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44306" y="3668217"/>
              <a:ext cx="1278890" cy="1908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37853" y="3668217"/>
              <a:ext cx="360045" cy="1908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25889" y="3668217"/>
              <a:ext cx="143255" cy="1908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97516" y="3668217"/>
              <a:ext cx="421385" cy="1908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58704" y="3668217"/>
              <a:ext cx="1147902" cy="1908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44306" y="3851783"/>
              <a:ext cx="3107181" cy="1905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44306" y="4034663"/>
              <a:ext cx="401954" cy="190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65870" y="4034663"/>
              <a:ext cx="730123" cy="1905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04680" y="4034663"/>
              <a:ext cx="937107" cy="1905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902316" y="4034663"/>
              <a:ext cx="201168" cy="1905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036428" y="4034663"/>
              <a:ext cx="1265466" cy="1905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44306" y="4217542"/>
              <a:ext cx="1357249" cy="1905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55990" y="2984626"/>
              <a:ext cx="1758950" cy="25628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56879" y="3326003"/>
              <a:ext cx="2003425" cy="1953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16529" y="6330924"/>
              <a:ext cx="1983358" cy="2892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41294" y="6065443"/>
              <a:ext cx="2575814" cy="2166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55080" y="6068263"/>
              <a:ext cx="3070605" cy="1905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55080" y="6251143"/>
              <a:ext cx="2901823" cy="1905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55080" y="6434023"/>
              <a:ext cx="2116454" cy="1905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58639" y="2680716"/>
              <a:ext cx="3230880" cy="32308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5572"/>
            <a:ext cx="10972800" cy="10405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Представление проектной идеи команды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477" y="1981410"/>
            <a:ext cx="7225862" cy="4325112"/>
          </a:xfrm>
        </p:spPr>
        <p:txBody>
          <a:bodyPr>
            <a:normAutofit fontScale="850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Жил-был _____________________________________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(кто будет пользоваться вашим продуктом).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однажды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_______________________________________________________________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(его боль)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продолжалось до тех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пор____________________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(ваше решение)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тех пор пошло все по-другому _____________________________________________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ценность, которую получил этот пользователь)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122" y="1999655"/>
            <a:ext cx="4251435" cy="39597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72510"/>
            <a:ext cx="10972800" cy="97746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Креативные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идеи, смелые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54924"/>
            <a:ext cx="10972800" cy="4619612"/>
          </a:xfrm>
        </p:spPr>
        <p:txBody>
          <a:bodyPr/>
          <a:lstStyle/>
          <a:p>
            <a:r>
              <a:rPr lang="ru-RU" dirty="0" smtClean="0"/>
              <a:t>Бал «Вихри вне времени. В гостях у Толстого»</a:t>
            </a:r>
          </a:p>
          <a:p>
            <a:r>
              <a:rPr lang="ru-RU" dirty="0" err="1" smtClean="0"/>
              <a:t>Квест</a:t>
            </a:r>
            <a:r>
              <a:rPr lang="ru-RU" dirty="0" smtClean="0"/>
              <a:t> «4 колеса»</a:t>
            </a:r>
          </a:p>
          <a:p>
            <a:r>
              <a:rPr lang="ru-RU" dirty="0" err="1" smtClean="0"/>
              <a:t>Квартирник</a:t>
            </a:r>
            <a:r>
              <a:rPr lang="ru-RU" dirty="0" smtClean="0"/>
              <a:t> «На диванчике»</a:t>
            </a:r>
          </a:p>
          <a:p>
            <a:r>
              <a:rPr lang="ru-RU" dirty="0" smtClean="0"/>
              <a:t>Благотворительная ярмарка «</a:t>
            </a:r>
            <a:r>
              <a:rPr lang="en-US" dirty="0" smtClean="0"/>
              <a:t>#</a:t>
            </a:r>
            <a:r>
              <a:rPr lang="ru-RU" dirty="0" err="1" smtClean="0"/>
              <a:t>ТвориДобро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 Возрождаем дворовые игры вместе! </a:t>
            </a:r>
          </a:p>
          <a:p>
            <a:r>
              <a:rPr lang="ru-RU" dirty="0" smtClean="0"/>
              <a:t>Уроки на колесах с проектом </a:t>
            </a:r>
            <a:r>
              <a:rPr lang="en-US" dirty="0" smtClean="0"/>
              <a:t>#</a:t>
            </a:r>
            <a:r>
              <a:rPr lang="ru-RU" dirty="0" err="1" smtClean="0"/>
              <a:t>ДетиЕдутКдетям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Пусть все получится!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9897"/>
            <a:ext cx="12192001" cy="7749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</a:br>
            <a:r>
              <a:rPr lang="ru-RU" sz="4400" b="1" dirty="0" smtClean="0">
                <a:solidFill>
                  <a:srgbClr val="02546A"/>
                </a:solidFill>
                <a:latin typeface="+mn-lt"/>
              </a:rPr>
              <a:t>Настрой на работу! </a:t>
            </a:r>
            <a:r>
              <a:rPr lang="ru-RU" sz="4400" b="1" dirty="0" smtClean="0">
                <a:solidFill>
                  <a:srgbClr val="02546A"/>
                </a:solidFill>
                <a:latin typeface="Georgia" pitchFamily="18" charset="0"/>
              </a:rPr>
              <a:t/>
            </a:r>
            <a:br>
              <a:rPr lang="ru-RU" sz="4400" b="1" dirty="0" smtClean="0">
                <a:solidFill>
                  <a:srgbClr val="02546A"/>
                </a:solidFill>
                <a:latin typeface="Georgia" pitchFamily="18" charset="0"/>
              </a:rPr>
            </a:b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solidFill>
                  <a:srgbClr val="02546A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2546A"/>
                </a:solidFill>
                <a:latin typeface="+mn-lt"/>
              </a:rPr>
            </a:br>
            <a:endParaRPr lang="ru-RU" sz="3100" b="1" dirty="0">
              <a:solidFill>
                <a:srgbClr val="02546A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52786"/>
            <a:ext cx="11326238" cy="462175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Принимай решения быстро </a:t>
            </a:r>
          </a:p>
          <a:p>
            <a:pPr marL="0" indent="0">
              <a:buNone/>
            </a:pPr>
            <a:r>
              <a:rPr lang="ru-RU" dirty="0" smtClean="0"/>
              <a:t>Я буду задавать вам вопросы, на которые надо отвечать быстро, но не словом, а с помощью перемещения по аудитории.</a:t>
            </a:r>
          </a:p>
          <a:p>
            <a:pPr marL="0" indent="0">
              <a:buNone/>
            </a:pPr>
            <a:r>
              <a:rPr lang="ru-RU" dirty="0" smtClean="0"/>
              <a:t> Например, вы – автомобиль:</a:t>
            </a:r>
          </a:p>
          <a:p>
            <a:pPr marL="0" indent="0">
              <a:buNone/>
            </a:pPr>
            <a:r>
              <a:rPr lang="ru-RU" dirty="0" smtClean="0"/>
              <a:t>А) экономный «</a:t>
            </a:r>
            <a:r>
              <a:rPr lang="ru-RU" dirty="0" err="1" smtClean="0"/>
              <a:t>фольксваген</a:t>
            </a:r>
            <a:r>
              <a:rPr lang="ru-RU" dirty="0" smtClean="0"/>
              <a:t>» - справа</a:t>
            </a:r>
          </a:p>
          <a:p>
            <a:pPr marL="0" indent="0">
              <a:buNone/>
            </a:pPr>
            <a:r>
              <a:rPr lang="ru-RU" dirty="0" smtClean="0"/>
              <a:t>Б) шикарный «роллс-ройс» – по центру</a:t>
            </a:r>
          </a:p>
          <a:p>
            <a:pPr marL="0" indent="0">
              <a:buNone/>
            </a:pPr>
            <a:r>
              <a:rPr lang="ru-RU" dirty="0" smtClean="0"/>
              <a:t>В)</a:t>
            </a:r>
            <a:r>
              <a:rPr lang="ru-RU" dirty="0" err="1" smtClean="0"/>
              <a:t>высокопроходимый</a:t>
            </a:r>
            <a:r>
              <a:rPr lang="ru-RU" dirty="0" smtClean="0"/>
              <a:t> джип – слева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8" name="Picture 4" descr="https://gas-kvas.com/uploads/posts/2023-01/1673459136_gas-kvas-com-p-detskii-risunok-mashinka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8388" y="3657600"/>
            <a:ext cx="3920512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622" y="802953"/>
            <a:ext cx="11239579" cy="574516"/>
          </a:xfrm>
        </p:spPr>
        <p:txBody>
          <a:bodyPr lIns="121917" tIns="60958" rIns="121917" bIns="60958">
            <a:no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Проектная идея  </a:t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Обратная связь от 1 до 10 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749972"/>
            <a:ext cx="11811040" cy="4701452"/>
          </a:xfrm>
        </p:spPr>
        <p:txBody>
          <a:bodyPr lIns="121917" tIns="60958" rIns="121917" bIns="60958">
            <a:normAutofit fontScale="92500" lnSpcReduction="10000"/>
          </a:bodyPr>
          <a:lstStyle/>
          <a:p>
            <a:pPr marL="852678" indent="-742950">
              <a:buFont typeface="+mj-lt"/>
              <a:buAutoNum type="arabicPeriod"/>
            </a:pPr>
            <a:r>
              <a:rPr lang="ru-RU" sz="3700" b="1" i="1" dirty="0" smtClean="0"/>
              <a:t>Развивает…</a:t>
            </a:r>
          </a:p>
          <a:p>
            <a:pPr marL="852678" indent="-742950">
              <a:buFont typeface="+mj-lt"/>
              <a:buAutoNum type="arabicPeriod"/>
            </a:pPr>
            <a:r>
              <a:rPr lang="ru-RU" sz="3700" b="1" i="1" dirty="0" err="1" smtClean="0"/>
              <a:t>Улыбает</a:t>
            </a:r>
            <a:r>
              <a:rPr lang="ru-RU" sz="3700" b="1" i="1" dirty="0" smtClean="0"/>
              <a:t> …</a:t>
            </a:r>
          </a:p>
          <a:p>
            <a:pPr marL="852678" indent="-742950">
              <a:buFont typeface="+mj-lt"/>
              <a:buAutoNum type="arabicPeriod"/>
            </a:pPr>
            <a:r>
              <a:rPr lang="ru-RU" sz="3700" b="1" i="1" dirty="0" smtClean="0"/>
              <a:t>Вдохновляет …</a:t>
            </a:r>
          </a:p>
          <a:p>
            <a:pPr marL="852678" indent="-742950">
              <a:buFont typeface="+mj-lt"/>
              <a:buAutoNum type="arabicPeriod"/>
            </a:pPr>
            <a:r>
              <a:rPr lang="ru-RU" sz="3700" b="1" i="1" dirty="0" smtClean="0"/>
              <a:t>Помогает…</a:t>
            </a:r>
          </a:p>
          <a:p>
            <a:pPr marL="852678" indent="-742950">
              <a:buFont typeface="+mj-lt"/>
              <a:buAutoNum type="arabicPeriod"/>
            </a:pPr>
            <a:r>
              <a:rPr lang="ru-RU" sz="3700" b="1" i="1" dirty="0" smtClean="0"/>
              <a:t>Настраивает…</a:t>
            </a:r>
          </a:p>
          <a:p>
            <a:pPr marL="852678" indent="-742950">
              <a:buFont typeface="+mj-lt"/>
              <a:buAutoNum type="arabicPeriod"/>
            </a:pPr>
            <a:r>
              <a:rPr lang="ru-RU" sz="3700" b="1" i="1" dirty="0" smtClean="0"/>
              <a:t>Двигает…</a:t>
            </a:r>
          </a:p>
          <a:p>
            <a:pPr marL="852678" indent="-742950">
              <a:buFont typeface="+mj-lt"/>
              <a:buAutoNum type="arabicPeriod"/>
            </a:pPr>
            <a:r>
              <a:rPr lang="ru-RU" sz="3700" b="1" i="1" dirty="0" smtClean="0"/>
              <a:t>Заставляет…</a:t>
            </a:r>
          </a:p>
          <a:p>
            <a:pPr marL="852678" indent="-742950">
              <a:buFont typeface="+mj-lt"/>
              <a:buAutoNum type="arabicPeriod"/>
            </a:pPr>
            <a:r>
              <a:rPr lang="ru-RU" sz="3700" b="1" i="1" dirty="0" smtClean="0"/>
              <a:t>Дает…</a:t>
            </a:r>
          </a:p>
          <a:p>
            <a:pPr marL="852678" indent="-742950">
              <a:buFont typeface="+mj-lt"/>
              <a:buAutoNum type="arabicPeriod"/>
            </a:pPr>
            <a:r>
              <a:rPr lang="ru-RU" sz="3700" b="1" i="1" dirty="0" smtClean="0"/>
              <a:t>Открывает…</a:t>
            </a:r>
          </a:p>
          <a:p>
            <a:endParaRPr lang="ru-RU" sz="3200" b="1" i="1" dirty="0" smtClean="0"/>
          </a:p>
          <a:p>
            <a:pPr>
              <a:buFont typeface="Wingdings" pitchFamily="2" charset="2"/>
              <a:buChar char="Ø"/>
            </a:pPr>
            <a:endParaRPr lang="ru-RU" sz="2700" b="1" i="1" dirty="0" smtClean="0"/>
          </a:p>
        </p:txBody>
      </p:sp>
      <p:pic>
        <p:nvPicPr>
          <p:cNvPr id="9218" name="Picture 2" descr="https://74foto.ru/800/600/https/blog.bart.sk/wp-content/uploads/2017/11/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230" y="2277443"/>
            <a:ext cx="3810027" cy="3810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806" b="5225"/>
          <a:stretch/>
        </p:blipFill>
        <p:spPr>
          <a:xfrm>
            <a:off x="-44600" y="154459"/>
            <a:ext cx="12192000" cy="6549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8183" y="271848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74076" y="2718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34329" y="2884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25763" y="288496"/>
            <a:ext cx="2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84756" y="3482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807469" y="348222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80518" y="25125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74076" y="25125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34329" y="2578444"/>
            <a:ext cx="139249" cy="46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93673" y="25125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634255" y="251254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668761" y="251254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25027" y="475323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13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26251" y="475323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14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86504" y="475323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46757" y="473658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634254" y="473658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667263" y="475323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5764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50605"/>
            <a:ext cx="11203172" cy="106325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eorgia" pitchFamily="18" charset="0"/>
              </a:rPr>
              <a:t>Подводим итоги: продолжите фразу </a:t>
            </a:r>
            <a:endParaRPr lang="ru-RU" sz="4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74" y="2249424"/>
            <a:ext cx="11231526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5400" b="1" dirty="0" smtClean="0"/>
              <a:t>Лучшая награда за хорошо выполненную работу – это…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0" y="730459"/>
            <a:ext cx="10972800" cy="45719"/>
          </a:xfrm>
        </p:spPr>
        <p:txBody>
          <a:bodyPr>
            <a:normAutofit fontScale="90000"/>
          </a:bodyPr>
          <a:lstStyle/>
          <a:p>
            <a:pPr algn="ctr"/>
            <a:endParaRPr lang="ru-RU" sz="5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23015"/>
            <a:ext cx="10972800" cy="5851522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4400" b="1" dirty="0" smtClean="0"/>
              <a:t>Лучшая награда за хорошо выполненную работу – это….    </a:t>
            </a:r>
          </a:p>
          <a:p>
            <a:pPr marL="109728" indent="0" algn="ctr">
              <a:buNone/>
            </a:pPr>
            <a:r>
              <a:rPr lang="ru-RU" sz="4400" b="1" dirty="0" smtClean="0"/>
              <a:t>еще немного работы!</a:t>
            </a:r>
          </a:p>
          <a:p>
            <a:pPr algn="ctr"/>
            <a:endParaRPr lang="ru-RU" sz="4400" b="1" dirty="0"/>
          </a:p>
          <a:p>
            <a:pPr algn="ctr"/>
            <a:endParaRPr lang="ru-RU" sz="4400" b="1" dirty="0" smtClean="0"/>
          </a:p>
          <a:p>
            <a:pPr marL="109728" indent="0" algn="ctr">
              <a:buNone/>
            </a:pPr>
            <a:endParaRPr lang="ru-RU" sz="4400" b="1" dirty="0" smtClean="0"/>
          </a:p>
          <a:p>
            <a:pPr marL="109728" indent="0" algn="ctr">
              <a:buNone/>
            </a:pPr>
            <a:endParaRPr lang="ru-RU" sz="4400" b="1" dirty="0" smtClean="0">
              <a:solidFill>
                <a:srgbClr val="02546A"/>
              </a:solidFill>
            </a:endParaRPr>
          </a:p>
          <a:p>
            <a:pPr marL="109728" indent="0" algn="ctr">
              <a:buNone/>
            </a:pPr>
            <a:r>
              <a:rPr lang="ru-RU" sz="4400" b="1" dirty="0" smtClean="0">
                <a:solidFill>
                  <a:srgbClr val="02546A"/>
                </a:solidFill>
              </a:rPr>
              <a:t>До встречи на стажировке!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83" y="3232297"/>
            <a:ext cx="2377085" cy="2190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697118"/>
            <a:ext cx="10972800" cy="1041148"/>
          </a:xfrm>
        </p:spPr>
        <p:txBody>
          <a:bodyPr/>
          <a:lstStyle/>
          <a:p>
            <a: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  <a:t>Игра-упражнение «Кто я»</a:t>
            </a:r>
            <a:endParaRPr lang="ru-RU" b="1" dirty="0">
              <a:solidFill>
                <a:srgbClr val="02546A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656784"/>
            <a:ext cx="10972800" cy="491775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/>
              <a:t>     Вы </a:t>
            </a:r>
          </a:p>
          <a:p>
            <a:pPr marL="514350" indent="-514350"/>
            <a:r>
              <a:rPr lang="ru-RU" sz="3600" b="1" dirty="0" smtClean="0"/>
              <a:t>косуля </a:t>
            </a:r>
          </a:p>
          <a:p>
            <a:pPr marL="514350" indent="-514350"/>
            <a:r>
              <a:rPr lang="ru-RU" sz="3600" b="1" dirty="0" smtClean="0"/>
              <a:t>слон</a:t>
            </a:r>
          </a:p>
          <a:p>
            <a:pPr marL="514350" indent="-514350"/>
            <a:r>
              <a:rPr lang="ru-RU" sz="3600" b="1" dirty="0" smtClean="0"/>
              <a:t>гепард</a:t>
            </a:r>
            <a:endParaRPr lang="ru-RU" sz="3600" b="1" dirty="0"/>
          </a:p>
        </p:txBody>
      </p:sp>
      <p:sp>
        <p:nvSpPr>
          <p:cNvPr id="20486" name="AutoShape 6" descr="https://static.vecteezy.com/system/resources/previews/000/604/981/original/vector-group-of-wild-anim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static.vecteezy.com/system/resources/previews/000/604/981/original/vector-group-of-wild-anim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s://avatars.mds.yandex.net/i?id=5f904d4318431a3e79d93ae0e9803733037801bf-1215388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680" y="1813374"/>
            <a:ext cx="5440006" cy="4125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12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908"/>
            <a:ext cx="10972800" cy="1038387"/>
          </a:xfrm>
        </p:spPr>
        <p:txBody>
          <a:bodyPr/>
          <a:lstStyle/>
          <a:p>
            <a: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  <a:t>Игра-упражнение «Кто 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90793"/>
            <a:ext cx="10972800" cy="468374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Вы </a:t>
            </a:r>
          </a:p>
          <a:p>
            <a:r>
              <a:rPr lang="ru-RU" sz="3600" b="1" dirty="0" smtClean="0"/>
              <a:t> романтическое платье</a:t>
            </a:r>
          </a:p>
          <a:p>
            <a:r>
              <a:rPr lang="ru-RU" sz="3600" b="1" dirty="0" smtClean="0"/>
              <a:t>классический костюм</a:t>
            </a:r>
          </a:p>
          <a:p>
            <a:r>
              <a:rPr lang="ru-RU" sz="3600" b="1" dirty="0" smtClean="0"/>
              <a:t>спортивный костюм</a:t>
            </a:r>
          </a:p>
          <a:p>
            <a:endParaRPr lang="ru-RU" dirty="0"/>
          </a:p>
        </p:txBody>
      </p:sp>
      <p:pic>
        <p:nvPicPr>
          <p:cNvPr id="37890" name="Picture 2" descr="https://catherineasquithgallery.com/uploads/posts/2021-02/1614532038_7-p-odezhda-na-belom-fone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075" y="2337272"/>
            <a:ext cx="4283242" cy="325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1410"/>
            <a:ext cx="10972800" cy="1115878"/>
          </a:xfrm>
        </p:spPr>
        <p:txBody>
          <a:bodyPr/>
          <a:lstStyle/>
          <a:p>
            <a: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  <a:t>Игра-упражнение «Кто 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Вы </a:t>
            </a:r>
          </a:p>
          <a:p>
            <a:r>
              <a:rPr lang="ru-RU" sz="3600" b="1" dirty="0" smtClean="0"/>
              <a:t>цветные карандаши</a:t>
            </a:r>
          </a:p>
          <a:p>
            <a:r>
              <a:rPr lang="ru-RU" sz="3600" b="1" dirty="0" smtClean="0"/>
              <a:t>золотая авторучка</a:t>
            </a:r>
          </a:p>
          <a:p>
            <a:r>
              <a:rPr lang="ru-RU" sz="3600" b="1" dirty="0" smtClean="0"/>
              <a:t>простой карандаш</a:t>
            </a:r>
          </a:p>
          <a:p>
            <a:endParaRPr lang="ru-RU" dirty="0"/>
          </a:p>
        </p:txBody>
      </p:sp>
      <p:pic>
        <p:nvPicPr>
          <p:cNvPr id="36866" name="Picture 2" descr="https://w7.pngwing.com/pngs/617/535/png-transparent-assorted-pens-paper-colored-pencil-stationery-pen-pencil-pens-materi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311" y="1926048"/>
            <a:ext cx="4441167" cy="444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45397"/>
            <a:ext cx="10972800" cy="1264403"/>
          </a:xfrm>
        </p:spPr>
        <p:txBody>
          <a:bodyPr/>
          <a:lstStyle/>
          <a:p>
            <a: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  <a:t>Игра-упражнение «Кто 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Вы – табличка с надписью </a:t>
            </a:r>
          </a:p>
          <a:p>
            <a:r>
              <a:rPr lang="ru-RU" b="1" dirty="0" smtClean="0"/>
              <a:t>«Открыто»</a:t>
            </a:r>
          </a:p>
          <a:p>
            <a:r>
              <a:rPr lang="ru-RU" b="1" dirty="0" smtClean="0"/>
              <a:t> «Вход воспрещен»</a:t>
            </a:r>
          </a:p>
          <a:p>
            <a:r>
              <a:rPr lang="ru-RU" b="1" dirty="0" smtClean="0"/>
              <a:t> «Скоро вернусь»</a:t>
            </a:r>
          </a:p>
          <a:p>
            <a:endParaRPr lang="ru-RU" dirty="0"/>
          </a:p>
        </p:txBody>
      </p:sp>
      <p:pic>
        <p:nvPicPr>
          <p:cNvPr id="35842" name="Picture 2" descr="https://na-dache.pro/uploads/posts/2021-11/1638245102_2-na-dache-pro-p-devushka-ok-fot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63523"/>
            <a:ext cx="5186855" cy="340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7715"/>
            <a:ext cx="11658600" cy="16619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61496"/>
                </a:solidFill>
                <a:latin typeface="+mn-lt"/>
              </a:rPr>
              <a:t>Командообразование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ФОРМИРУЕМ КОМАНДЫ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11658600" cy="6155531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/>
              <a:t>1. Образуйте школьные команды. Сколько команд?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Проблемный вопрос: как сформировать 6 команд?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Какой подход используем? </a:t>
            </a:r>
          </a:p>
          <a:p>
            <a:pPr marL="514350" indent="-514350">
              <a:buNone/>
            </a:pPr>
            <a:r>
              <a:rPr lang="ru-RU" b="1" dirty="0" smtClean="0"/>
              <a:t>2. Определение лидеров  - шаг вперед из круга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/>
              <a:t>Вы – победитель конкурсных педагогических движений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/>
              <a:t>Вы – субъект наставничества и ваша роль подтверждена в нормативном акте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/>
              <a:t>Присвоена квалификационная категория «педагог-наставник»</a:t>
            </a:r>
          </a:p>
          <a:p>
            <a:pPr marL="514350" indent="-514350">
              <a:buNone/>
            </a:pPr>
            <a:r>
              <a:rPr lang="ru-RU" b="1" dirty="0" smtClean="0"/>
              <a:t>3. Формируем команды , в которые бы вошли участники от каждой организации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10" y="671115"/>
            <a:ext cx="10972800" cy="778597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Знакомимся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086" y="1430448"/>
            <a:ext cx="7230128" cy="51440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Задания командам </a:t>
            </a:r>
            <a:r>
              <a:rPr lang="ru-RU" dirty="0" smtClean="0"/>
              <a:t> </a:t>
            </a:r>
          </a:p>
          <a:p>
            <a:pPr marL="624078" indent="-514350">
              <a:buFont typeface="Georgia"/>
              <a:buAutoNum type="arabicPeriod"/>
            </a:pPr>
            <a:r>
              <a:rPr lang="ru-RU" b="1" dirty="0" smtClean="0"/>
              <a:t>Самое уникальное хобби среди всех участников команды</a:t>
            </a:r>
          </a:p>
          <a:p>
            <a:pPr marL="624078" indent="-514350">
              <a:buFont typeface="Georgia"/>
              <a:buAutoNum type="arabicPeriod"/>
            </a:pPr>
            <a:r>
              <a:rPr lang="ru-RU" b="1" dirty="0" smtClean="0"/>
              <a:t>Самая значимая профессиональная победа в команде (среди нас…. Кто это?)</a:t>
            </a:r>
          </a:p>
          <a:p>
            <a:pPr marL="624078" indent="-514350">
              <a:buFont typeface="Georgia"/>
              <a:buAutoNum type="arabicPeriod"/>
            </a:pPr>
            <a:r>
              <a:rPr lang="ru-RU" b="1" dirty="0" smtClean="0"/>
              <a:t>Максимальное количество «портфелей» у одного участника в 2024 году</a:t>
            </a:r>
          </a:p>
          <a:p>
            <a:pPr marL="624078" indent="-514350">
              <a:buFont typeface="Georgia"/>
              <a:buAutoNum type="arabicPeriod"/>
            </a:pPr>
            <a:r>
              <a:rPr lang="ru-RU" b="1" dirty="0" smtClean="0"/>
              <a:t>Какая ваша команда? (качество)</a:t>
            </a:r>
          </a:p>
          <a:p>
            <a:pPr marL="624078" indent="-514350">
              <a:buFont typeface="Georgia"/>
              <a:buAutoNum type="arabicPeriod"/>
            </a:pPr>
            <a:r>
              <a:rPr lang="ru-RU" b="1" dirty="0" smtClean="0"/>
              <a:t>Кто вы как команда? (существительное)</a:t>
            </a:r>
          </a:p>
          <a:p>
            <a:pPr marL="624078" indent="-514350">
              <a:buFont typeface="Georgia"/>
              <a:buAutoNum type="arabicPeriod"/>
            </a:pPr>
            <a:endParaRPr lang="ru-RU" b="1" dirty="0" smtClean="0"/>
          </a:p>
          <a:p>
            <a:pPr marL="624078" indent="-514350">
              <a:buFont typeface="Georgia"/>
              <a:buAutoNum type="arabicPeriod"/>
            </a:pPr>
            <a:endParaRPr lang="ru-RU" b="1" dirty="0" smtClean="0"/>
          </a:p>
          <a:p>
            <a:pPr marL="624078" indent="-514350">
              <a:buFont typeface="Georgia"/>
              <a:buAutoNum type="arabicPeriod"/>
            </a:pPr>
            <a:endParaRPr lang="ru-RU" b="1" dirty="0" smtClean="0"/>
          </a:p>
          <a:p>
            <a:pPr marL="624078" indent="-514350">
              <a:buFont typeface="Georgia"/>
              <a:buAutoNum type="arabicPeriod"/>
            </a:pPr>
            <a:endParaRPr lang="ru-RU" b="1" dirty="0" smtClean="0"/>
          </a:p>
          <a:p>
            <a:pPr marL="624078" indent="-514350">
              <a:buAutoNum type="arabicPeriod"/>
            </a:pPr>
            <a:endParaRPr lang="ru-RU" dirty="0"/>
          </a:p>
        </p:txBody>
      </p:sp>
      <p:pic>
        <p:nvPicPr>
          <p:cNvPr id="18436" name="Picture 4" descr="https://kartinkof.club/uploads/posts/2022-04/1650001804_25-kartinkof-club-p-komanda-kartinki-prikolni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4939" y="1612115"/>
            <a:ext cx="4657061" cy="436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693683"/>
            <a:ext cx="10857991" cy="677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61496"/>
                </a:solidFill>
                <a:latin typeface="+mn-lt"/>
              </a:rPr>
              <a:t> </a:t>
            </a:r>
            <a:br>
              <a:rPr lang="ru-RU" sz="4000" b="1" dirty="0" smtClean="0">
                <a:solidFill>
                  <a:srgbClr val="061496"/>
                </a:solidFill>
                <a:latin typeface="+mn-lt"/>
              </a:rPr>
            </a:br>
            <a:r>
              <a:rPr lang="ru-RU" sz="4000" b="1" dirty="0" err="1" smtClean="0">
                <a:solidFill>
                  <a:srgbClr val="061496"/>
                </a:solidFill>
                <a:latin typeface="+mn-lt"/>
              </a:rPr>
              <a:t>Смыслообразование</a:t>
            </a:r>
            <a:r>
              <a:rPr lang="ru-RU" sz="4000" b="1" dirty="0" smtClean="0">
                <a:solidFill>
                  <a:srgbClr val="061496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61496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61496"/>
                </a:solidFill>
                <a:latin typeface="+mn-lt"/>
              </a:rPr>
              <a:t>Ассоциация о</a:t>
            </a:r>
            <a:r>
              <a:rPr lang="ru-RU" b="1" dirty="0" smtClean="0">
                <a:solidFill>
                  <a:srgbClr val="061496"/>
                </a:solidFill>
                <a:latin typeface="+mn-lt"/>
              </a:rPr>
              <a:t>бщественно-активных школы г. Перми </a:t>
            </a:r>
            <a:endParaRPr lang="ru-RU" sz="40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9" y="2396359"/>
            <a:ext cx="11627069" cy="379948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600" b="1" dirty="0" smtClean="0"/>
              <a:t>1. В  группе на листе бумаги вы пишите не менее 10 слов</a:t>
            </a:r>
          </a:p>
          <a:p>
            <a:pPr marL="514350" indent="-514350">
              <a:buNone/>
            </a:pPr>
            <a:r>
              <a:rPr lang="ru-RU" sz="2600" b="1" dirty="0" smtClean="0"/>
              <a:t>    Определите образ  - ЧТО?</a:t>
            </a:r>
          </a:p>
          <a:p>
            <a:pPr marL="514350" indent="-514350">
              <a:buNone/>
            </a:pPr>
            <a:r>
              <a:rPr lang="ru-RU" sz="2600" b="1" dirty="0" smtClean="0"/>
              <a:t>    Определите качество – КАКОЕ?</a:t>
            </a:r>
          </a:p>
          <a:p>
            <a:pPr marL="514350" indent="-514350">
              <a:buNone/>
            </a:pPr>
            <a:r>
              <a:rPr lang="ru-RU" sz="2600" b="1" dirty="0" smtClean="0"/>
              <a:t>    Определите действие – ЧТО ДЕЛАТЬ?</a:t>
            </a:r>
          </a:p>
          <a:p>
            <a:pPr marL="514350" indent="-514350">
              <a:buNone/>
            </a:pPr>
            <a:r>
              <a:rPr lang="ru-RU" sz="2600" b="1" dirty="0" smtClean="0"/>
              <a:t>2. Представьте всем участникам наработки</a:t>
            </a:r>
          </a:p>
          <a:p>
            <a:pPr marL="514350" indent="-514350">
              <a:buNone/>
            </a:pPr>
            <a:r>
              <a:rPr lang="ru-RU" sz="2600" b="1" dirty="0" smtClean="0"/>
              <a:t>3. Найдите буквальные повторения слов</a:t>
            </a:r>
          </a:p>
          <a:p>
            <a:pPr marL="514350" indent="-514350">
              <a:buNone/>
            </a:pPr>
            <a:r>
              <a:rPr lang="ru-RU" sz="2600" b="1" dirty="0" smtClean="0"/>
              <a:t>4. Совместно определите ключевые смыслы</a:t>
            </a:r>
          </a:p>
          <a:p>
            <a:pPr marL="514350" indent="-514350">
              <a:buNone/>
            </a:pPr>
            <a:r>
              <a:rPr lang="ru-RU" sz="2600" b="1" dirty="0" smtClean="0"/>
              <a:t>5. Пробуем составить предложения по схеме: качество-образ-действие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874</TotalTime>
  <Words>905</Words>
  <Application>Microsoft Office PowerPoint</Application>
  <PresentationFormat>Произвольный</PresentationFormat>
  <Paragraphs>207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Молодежное педагогическое событие в стиле 4К  Идеи, которые меняют мир</vt:lpstr>
      <vt:lpstr> Настрой на работу!    </vt:lpstr>
      <vt:lpstr>Игра-упражнение «Кто я»</vt:lpstr>
      <vt:lpstr>Игра-упражнение «Кто я»</vt:lpstr>
      <vt:lpstr>Игра-упражнение «Кто я»</vt:lpstr>
      <vt:lpstr>Игра-упражнение «Кто я»</vt:lpstr>
      <vt:lpstr>Командообразование ФОРМИРУЕМ КОМАНДЫ   </vt:lpstr>
      <vt:lpstr>Знакомимся </vt:lpstr>
      <vt:lpstr>  Смыслообразование Ассоциация общественно-активных школы г. Перми </vt:lpstr>
      <vt:lpstr>Ассоциация общественно-активных школы г. Перми  каждая из 6 команд сформировала чек-лист (пример ниже). На первом этапе сборки текста подобрали подходящие смыслы (в таблице выделено разным цветом)  </vt:lpstr>
      <vt:lpstr>Новые смыслы и ценностные ориентации деятельности Ассоциации «Общественно-активные школы г. Перми»  глазами молодых педагогов </vt:lpstr>
      <vt:lpstr>Мировое кафе:  креативные идеи, смелые решения</vt:lpstr>
      <vt:lpstr>С чего начать?  Сформировать видение на листе флип-чарта за 10 мин</vt:lpstr>
      <vt:lpstr>Доработка. Моя проектная идея</vt:lpstr>
      <vt:lpstr>Слайд 15</vt:lpstr>
      <vt:lpstr>Слайд 16</vt:lpstr>
      <vt:lpstr>Слайд 17</vt:lpstr>
      <vt:lpstr>Представление проектной идеи команды</vt:lpstr>
      <vt:lpstr>Креативные идеи, смелые решения</vt:lpstr>
      <vt:lpstr>Проектная идея   Обратная связь от 1 до 10  </vt:lpstr>
      <vt:lpstr>Слайд 21</vt:lpstr>
      <vt:lpstr>Подводим итоги: продолжите фразу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Игра-упражнение «Или-или»</dc:title>
  <dc:creator>VMDurmacheva</dc:creator>
  <cp:lastModifiedBy>Пользователь Windows</cp:lastModifiedBy>
  <cp:revision>88</cp:revision>
  <dcterms:created xsi:type="dcterms:W3CDTF">2024-02-05T09:58:17Z</dcterms:created>
  <dcterms:modified xsi:type="dcterms:W3CDTF">2024-03-31T17:30:23Z</dcterms:modified>
</cp:coreProperties>
</file>