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6" r:id="rId3"/>
    <p:sldId id="258" r:id="rId4"/>
    <p:sldId id="290" r:id="rId5"/>
    <p:sldId id="293" r:id="rId6"/>
    <p:sldId id="295" r:id="rId7"/>
    <p:sldId id="292" r:id="rId8"/>
    <p:sldId id="272" r:id="rId9"/>
    <p:sldId id="267" r:id="rId10"/>
    <p:sldId id="283" r:id="rId11"/>
    <p:sldId id="274" r:id="rId12"/>
    <p:sldId id="278" r:id="rId13"/>
    <p:sldId id="264" r:id="rId14"/>
    <p:sldId id="291" r:id="rId15"/>
    <p:sldId id="261" r:id="rId16"/>
    <p:sldId id="262" r:id="rId17"/>
    <p:sldId id="275" r:id="rId18"/>
    <p:sldId id="279" r:id="rId19"/>
    <p:sldId id="281" r:id="rId20"/>
    <p:sldId id="288" r:id="rId21"/>
    <p:sldId id="287" r:id="rId22"/>
    <p:sldId id="280" r:id="rId2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03A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56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6;&#1088;&#1077;&#1081;\Desktop\&#1041;&#1042;&#1041;-&#1073;&#1080;&#1083;&#1077;&#1090;%20&#1074;%20&#1073;&#1091;&#1076;&#1091;&#1097;&#1077;&#1077;\2024\&#1090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6;&#1088;&#1077;&#1081;\Desktop\&#1041;&#1042;&#1041;-&#1073;&#1080;&#1083;&#1077;&#1090;%20&#1074;%20&#1073;&#1091;&#1076;&#1091;&#1097;&#1077;&#1077;\2024\&#1090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7055467773813924E-2"/>
          <c:y val="6.894960389016605E-2"/>
          <c:w val="0.80226082561471224"/>
          <c:h val="0.81761561154585394"/>
        </c:manualLayout>
      </c:layout>
      <c:barChart>
        <c:barDir val="col"/>
        <c:grouping val="clustered"/>
        <c:ser>
          <c:idx val="0"/>
          <c:order val="0"/>
          <c:tx>
            <c:strRef>
              <c:f>Лист1!$H$68</c:f>
              <c:strCache>
                <c:ptCount val="1"/>
                <c:pt idx="0">
                  <c:v>всего ОО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Лист1!$G$69:$G$74</c:f>
              <c:strCache>
                <c:ptCount val="6"/>
                <c:pt idx="0">
                  <c:v>Березники </c:v>
                </c:pt>
                <c:pt idx="1">
                  <c:v>Добрянка</c:v>
                </c:pt>
                <c:pt idx="2">
                  <c:v>Пермский МО</c:v>
                </c:pt>
                <c:pt idx="3">
                  <c:v>Пермь </c:v>
                </c:pt>
                <c:pt idx="4">
                  <c:v>Чайковский</c:v>
                </c:pt>
                <c:pt idx="5">
                  <c:v>Чусовой </c:v>
                </c:pt>
              </c:strCache>
            </c:strRef>
          </c:cat>
          <c:val>
            <c:numRef>
              <c:f>Лист1!$H$69:$H$74</c:f>
              <c:numCache>
                <c:formatCode>General</c:formatCode>
                <c:ptCount val="6"/>
                <c:pt idx="0">
                  <c:v>19</c:v>
                </c:pt>
                <c:pt idx="1">
                  <c:v>10</c:v>
                </c:pt>
                <c:pt idx="2">
                  <c:v>16</c:v>
                </c:pt>
                <c:pt idx="3">
                  <c:v>102</c:v>
                </c:pt>
                <c:pt idx="4">
                  <c:v>13</c:v>
                </c:pt>
                <c:pt idx="5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Лист1!$I$68</c:f>
              <c:strCache>
                <c:ptCount val="1"/>
                <c:pt idx="0">
                  <c:v>БВБ-2023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Лист1!$G$69:$G$74</c:f>
              <c:strCache>
                <c:ptCount val="6"/>
                <c:pt idx="0">
                  <c:v>Березники </c:v>
                </c:pt>
                <c:pt idx="1">
                  <c:v>Добрянка</c:v>
                </c:pt>
                <c:pt idx="2">
                  <c:v>Пермский МО</c:v>
                </c:pt>
                <c:pt idx="3">
                  <c:v>Пермь </c:v>
                </c:pt>
                <c:pt idx="4">
                  <c:v>Чайковский</c:v>
                </c:pt>
                <c:pt idx="5">
                  <c:v>Чусовой </c:v>
                </c:pt>
              </c:strCache>
            </c:strRef>
          </c:cat>
          <c:val>
            <c:numRef>
              <c:f>Лист1!$I$69:$I$74</c:f>
              <c:numCache>
                <c:formatCode>General</c:formatCode>
                <c:ptCount val="6"/>
                <c:pt idx="0">
                  <c:v>19</c:v>
                </c:pt>
                <c:pt idx="1">
                  <c:v>9</c:v>
                </c:pt>
                <c:pt idx="2">
                  <c:v>16</c:v>
                </c:pt>
                <c:pt idx="3">
                  <c:v>75</c:v>
                </c:pt>
                <c:pt idx="4">
                  <c:v>12</c:v>
                </c:pt>
                <c:pt idx="5">
                  <c:v>13</c:v>
                </c:pt>
              </c:numCache>
            </c:numRef>
          </c:val>
        </c:ser>
        <c:axId val="171410176"/>
        <c:axId val="171411712"/>
      </c:barChart>
      <c:catAx>
        <c:axId val="171410176"/>
        <c:scaling>
          <c:orientation val="minMax"/>
        </c:scaling>
        <c:axPos val="b"/>
        <c:tickLblPos val="nextTo"/>
        <c:crossAx val="171411712"/>
        <c:crosses val="autoZero"/>
        <c:auto val="1"/>
        <c:lblAlgn val="ctr"/>
        <c:lblOffset val="100"/>
      </c:catAx>
      <c:valAx>
        <c:axId val="171411712"/>
        <c:scaling>
          <c:orientation val="minMax"/>
        </c:scaling>
        <c:axPos val="l"/>
        <c:majorGridlines/>
        <c:numFmt formatCode="General" sourceLinked="1"/>
        <c:tickLblPos val="nextTo"/>
        <c:crossAx val="1714101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Лист1!$H$85</c:f>
              <c:strCache>
                <c:ptCount val="1"/>
                <c:pt idx="0">
                  <c:v>всего 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Лист1!$G$86:$G$91</c:f>
              <c:strCache>
                <c:ptCount val="6"/>
                <c:pt idx="0">
                  <c:v>Березники </c:v>
                </c:pt>
                <c:pt idx="1">
                  <c:v>Добрянка</c:v>
                </c:pt>
                <c:pt idx="2">
                  <c:v>Пермский МО</c:v>
                </c:pt>
                <c:pt idx="3">
                  <c:v>Пермь </c:v>
                </c:pt>
                <c:pt idx="4">
                  <c:v>Чайковский</c:v>
                </c:pt>
                <c:pt idx="5">
                  <c:v>Чусовой </c:v>
                </c:pt>
              </c:strCache>
            </c:strRef>
          </c:cat>
          <c:val>
            <c:numRef>
              <c:f>Лист1!$H$86:$H$91</c:f>
              <c:numCache>
                <c:formatCode>General</c:formatCode>
                <c:ptCount val="6"/>
                <c:pt idx="0">
                  <c:v>31</c:v>
                </c:pt>
                <c:pt idx="1">
                  <c:v>27</c:v>
                </c:pt>
                <c:pt idx="2">
                  <c:v>58</c:v>
                </c:pt>
                <c:pt idx="3">
                  <c:v>362</c:v>
                </c:pt>
                <c:pt idx="4">
                  <c:v>114</c:v>
                </c:pt>
                <c:pt idx="5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Лист1!$I$85</c:f>
              <c:strCache>
                <c:ptCount val="1"/>
                <c:pt idx="0">
                  <c:v>активных навигаторов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Лист1!$G$86:$G$91</c:f>
              <c:strCache>
                <c:ptCount val="6"/>
                <c:pt idx="0">
                  <c:v>Березники </c:v>
                </c:pt>
                <c:pt idx="1">
                  <c:v>Добрянка</c:v>
                </c:pt>
                <c:pt idx="2">
                  <c:v>Пермский МО</c:v>
                </c:pt>
                <c:pt idx="3">
                  <c:v>Пермь </c:v>
                </c:pt>
                <c:pt idx="4">
                  <c:v>Чайковский</c:v>
                </c:pt>
                <c:pt idx="5">
                  <c:v>Чусовой </c:v>
                </c:pt>
              </c:strCache>
            </c:strRef>
          </c:cat>
          <c:val>
            <c:numRef>
              <c:f>Лист1!$I$86:$I$91</c:f>
              <c:numCache>
                <c:formatCode>General</c:formatCode>
                <c:ptCount val="6"/>
                <c:pt idx="0">
                  <c:v>26</c:v>
                </c:pt>
                <c:pt idx="1">
                  <c:v>13</c:v>
                </c:pt>
                <c:pt idx="2">
                  <c:v>49</c:v>
                </c:pt>
                <c:pt idx="3">
                  <c:v>289</c:v>
                </c:pt>
                <c:pt idx="4">
                  <c:v>33</c:v>
                </c:pt>
                <c:pt idx="5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Лист1!$J$85</c:f>
              <c:strCache>
                <c:ptCount val="1"/>
                <c:pt idx="0">
                  <c:v>обучение 2023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Лист1!$G$86:$G$91</c:f>
              <c:strCache>
                <c:ptCount val="6"/>
                <c:pt idx="0">
                  <c:v>Березники </c:v>
                </c:pt>
                <c:pt idx="1">
                  <c:v>Добрянка</c:v>
                </c:pt>
                <c:pt idx="2">
                  <c:v>Пермский МО</c:v>
                </c:pt>
                <c:pt idx="3">
                  <c:v>Пермь </c:v>
                </c:pt>
                <c:pt idx="4">
                  <c:v>Чайковский</c:v>
                </c:pt>
                <c:pt idx="5">
                  <c:v>Чусовой </c:v>
                </c:pt>
              </c:strCache>
            </c:strRef>
          </c:cat>
          <c:val>
            <c:numRef>
              <c:f>Лист1!$J$86:$J$91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20</c:v>
                </c:pt>
                <c:pt idx="3">
                  <c:v>89</c:v>
                </c:pt>
                <c:pt idx="4">
                  <c:v>22</c:v>
                </c:pt>
                <c:pt idx="5">
                  <c:v>11</c:v>
                </c:pt>
              </c:numCache>
            </c:numRef>
          </c:val>
        </c:ser>
        <c:axId val="117061504"/>
        <c:axId val="117063040"/>
      </c:barChart>
      <c:catAx>
        <c:axId val="117061504"/>
        <c:scaling>
          <c:orientation val="minMax"/>
        </c:scaling>
        <c:axPos val="b"/>
        <c:tickLblPos val="nextTo"/>
        <c:crossAx val="117063040"/>
        <c:crosses val="autoZero"/>
        <c:auto val="1"/>
        <c:lblAlgn val="ctr"/>
        <c:lblOffset val="100"/>
      </c:catAx>
      <c:valAx>
        <c:axId val="117063040"/>
        <c:scaling>
          <c:orientation val="minMax"/>
        </c:scaling>
        <c:axPos val="l"/>
        <c:majorGridlines/>
        <c:numFmt formatCode="General" sourceLinked="1"/>
        <c:tickLblPos val="nextTo"/>
        <c:crossAx val="117061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Лист1!$C$36</c:f>
              <c:strCache>
                <c:ptCount val="1"/>
                <c:pt idx="0">
                  <c:v>Ученики 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Лист1!$B$37:$B$42</c:f>
              <c:strCache>
                <c:ptCount val="6"/>
                <c:pt idx="0">
                  <c:v>Березники </c:v>
                </c:pt>
                <c:pt idx="1">
                  <c:v>Добрянка</c:v>
                </c:pt>
                <c:pt idx="2">
                  <c:v>Пермский МО</c:v>
                </c:pt>
                <c:pt idx="3">
                  <c:v>Пермь </c:v>
                </c:pt>
                <c:pt idx="4">
                  <c:v>Чайковский</c:v>
                </c:pt>
                <c:pt idx="5">
                  <c:v>Чусовой </c:v>
                </c:pt>
              </c:strCache>
            </c:strRef>
          </c:cat>
          <c:val>
            <c:numRef>
              <c:f>Лист1!$C$37:$C$42</c:f>
              <c:numCache>
                <c:formatCode>General</c:formatCode>
                <c:ptCount val="6"/>
                <c:pt idx="0">
                  <c:v>1285</c:v>
                </c:pt>
                <c:pt idx="1">
                  <c:v>984</c:v>
                </c:pt>
                <c:pt idx="2">
                  <c:v>1995</c:v>
                </c:pt>
                <c:pt idx="3">
                  <c:v>13643</c:v>
                </c:pt>
                <c:pt idx="4">
                  <c:v>2173</c:v>
                </c:pt>
                <c:pt idx="5">
                  <c:v>651</c:v>
                </c:pt>
              </c:numCache>
            </c:numRef>
          </c:val>
        </c:ser>
        <c:ser>
          <c:idx val="1"/>
          <c:order val="1"/>
          <c:tx>
            <c:strRef>
              <c:f>Лист1!$D$36</c:f>
              <c:strCache>
                <c:ptCount val="1"/>
                <c:pt idx="0">
                  <c:v>профуроки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Лист1!$B$37:$B$42</c:f>
              <c:strCache>
                <c:ptCount val="6"/>
                <c:pt idx="0">
                  <c:v>Березники </c:v>
                </c:pt>
                <c:pt idx="1">
                  <c:v>Добрянка</c:v>
                </c:pt>
                <c:pt idx="2">
                  <c:v>Пермский МО</c:v>
                </c:pt>
                <c:pt idx="3">
                  <c:v>Пермь </c:v>
                </c:pt>
                <c:pt idx="4">
                  <c:v>Чайковский</c:v>
                </c:pt>
                <c:pt idx="5">
                  <c:v>Чусовой </c:v>
                </c:pt>
              </c:strCache>
            </c:strRef>
          </c:cat>
          <c:val>
            <c:numRef>
              <c:f>Лист1!$D$37:$D$42</c:f>
              <c:numCache>
                <c:formatCode>General</c:formatCode>
                <c:ptCount val="6"/>
                <c:pt idx="0">
                  <c:v>508</c:v>
                </c:pt>
                <c:pt idx="1">
                  <c:v>458</c:v>
                </c:pt>
                <c:pt idx="2">
                  <c:v>741</c:v>
                </c:pt>
                <c:pt idx="3">
                  <c:v>5940</c:v>
                </c:pt>
                <c:pt idx="4">
                  <c:v>802</c:v>
                </c:pt>
                <c:pt idx="5">
                  <c:v>375</c:v>
                </c:pt>
              </c:numCache>
            </c:numRef>
          </c:val>
        </c:ser>
        <c:ser>
          <c:idx val="2"/>
          <c:order val="2"/>
          <c:tx>
            <c:strRef>
              <c:f>Лист1!$E$36</c:f>
              <c:strCache>
                <c:ptCount val="1"/>
                <c:pt idx="0">
                  <c:v>2 диагности+мероприятия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Лист1!$B$37:$B$42</c:f>
              <c:strCache>
                <c:ptCount val="6"/>
                <c:pt idx="0">
                  <c:v>Березники </c:v>
                </c:pt>
                <c:pt idx="1">
                  <c:v>Добрянка</c:v>
                </c:pt>
                <c:pt idx="2">
                  <c:v>Пермский МО</c:v>
                </c:pt>
                <c:pt idx="3">
                  <c:v>Пермь </c:v>
                </c:pt>
                <c:pt idx="4">
                  <c:v>Чайковский</c:v>
                </c:pt>
                <c:pt idx="5">
                  <c:v>Чусовой </c:v>
                </c:pt>
              </c:strCache>
            </c:strRef>
          </c:cat>
          <c:val>
            <c:numRef>
              <c:f>Лист1!$E$37:$E$42</c:f>
              <c:numCache>
                <c:formatCode>General</c:formatCode>
                <c:ptCount val="6"/>
                <c:pt idx="0">
                  <c:v>20</c:v>
                </c:pt>
                <c:pt idx="1">
                  <c:v>65</c:v>
                </c:pt>
                <c:pt idx="2">
                  <c:v>0</c:v>
                </c:pt>
                <c:pt idx="3">
                  <c:v>1103</c:v>
                </c:pt>
                <c:pt idx="4">
                  <c:v>42</c:v>
                </c:pt>
                <c:pt idx="5">
                  <c:v>0</c:v>
                </c:pt>
              </c:numCache>
            </c:numRef>
          </c:val>
        </c:ser>
        <c:axId val="116563328"/>
        <c:axId val="116565120"/>
      </c:barChart>
      <c:catAx>
        <c:axId val="116563328"/>
        <c:scaling>
          <c:orientation val="minMax"/>
        </c:scaling>
        <c:axPos val="b"/>
        <c:tickLblPos val="nextTo"/>
        <c:crossAx val="116565120"/>
        <c:crosses val="autoZero"/>
        <c:auto val="1"/>
        <c:lblAlgn val="ctr"/>
        <c:lblOffset val="100"/>
      </c:catAx>
      <c:valAx>
        <c:axId val="116565120"/>
        <c:scaling>
          <c:orientation val="minMax"/>
        </c:scaling>
        <c:axPos val="l"/>
        <c:majorGridlines/>
        <c:numFmt formatCode="General" sourceLinked="1"/>
        <c:tickLblPos val="nextTo"/>
        <c:crossAx val="116563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22702"/>
            <a:ext cx="2562860" cy="7736205"/>
          </a:xfrm>
          <a:custGeom>
            <a:avLst/>
            <a:gdLst/>
            <a:ahLst/>
            <a:cxnLst/>
            <a:rect l="l" t="t" r="r" b="b"/>
            <a:pathLst>
              <a:path w="2562860" h="7736205">
                <a:moveTo>
                  <a:pt x="0" y="0"/>
                </a:moveTo>
                <a:lnTo>
                  <a:pt x="2562742" y="0"/>
                </a:lnTo>
                <a:lnTo>
                  <a:pt x="2562742" y="7735596"/>
                </a:lnTo>
                <a:lnTo>
                  <a:pt x="0" y="7735596"/>
                </a:lnTo>
                <a:lnTo>
                  <a:pt x="0" y="0"/>
                </a:lnTo>
                <a:close/>
              </a:path>
            </a:pathLst>
          </a:custGeom>
          <a:solidFill>
            <a:srgbClr val="00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2702"/>
            <a:ext cx="2276474" cy="7238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028700"/>
            <a:ext cx="2524125" cy="8229600"/>
          </a:xfrm>
          <a:custGeom>
            <a:avLst/>
            <a:gdLst/>
            <a:ahLst/>
            <a:cxnLst/>
            <a:rect l="l" t="t" r="r" b="b"/>
            <a:pathLst>
              <a:path w="2524125" h="8229600">
                <a:moveTo>
                  <a:pt x="2523529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2523529" y="0"/>
                </a:lnTo>
                <a:lnTo>
                  <a:pt x="2523529" y="8229600"/>
                </a:lnTo>
                <a:close/>
              </a:path>
            </a:pathLst>
          </a:custGeom>
          <a:solidFill>
            <a:srgbClr val="00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3310" y="1028700"/>
            <a:ext cx="14015987" cy="724159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3316" y="187746"/>
            <a:ext cx="1382136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976" y="1717079"/>
            <a:ext cx="12408535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383" y="0"/>
            <a:ext cx="3810" cy="10287000"/>
          </a:xfrm>
          <a:custGeom>
            <a:avLst/>
            <a:gdLst/>
            <a:ahLst/>
            <a:cxnLst/>
            <a:rect l="l" t="t" r="r" b="b"/>
            <a:pathLst>
              <a:path w="3809" h="10287000">
                <a:moveTo>
                  <a:pt x="0" y="10286999"/>
                </a:moveTo>
                <a:lnTo>
                  <a:pt x="3615" y="10286999"/>
                </a:lnTo>
                <a:lnTo>
                  <a:pt x="361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4"/>
          <p:cNvGrpSpPr/>
          <p:nvPr/>
        </p:nvGrpSpPr>
        <p:grpSpPr>
          <a:xfrm>
            <a:off x="14401800" y="0"/>
            <a:ext cx="3886200" cy="10287000"/>
            <a:chOff x="14444360" y="0"/>
            <a:chExt cx="3886200" cy="10287000"/>
          </a:xfrm>
        </p:grpSpPr>
        <p:sp>
          <p:nvSpPr>
            <p:cNvPr id="5" name="object 5"/>
            <p:cNvSpPr/>
            <p:nvPr/>
          </p:nvSpPr>
          <p:spPr>
            <a:xfrm>
              <a:off x="14444360" y="0"/>
              <a:ext cx="3886200" cy="10287000"/>
            </a:xfrm>
            <a:custGeom>
              <a:avLst/>
              <a:gdLst/>
              <a:ahLst/>
              <a:cxnLst/>
              <a:rect l="l" t="t" r="r" b="b"/>
              <a:pathLst>
                <a:path w="4773930" h="10287000">
                  <a:moveTo>
                    <a:pt x="0" y="0"/>
                  </a:moveTo>
                  <a:lnTo>
                    <a:pt x="4773810" y="0"/>
                  </a:lnTo>
                  <a:lnTo>
                    <a:pt x="4773810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73104" y="571468"/>
              <a:ext cx="1808531" cy="1866932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7"/>
                  </a:lnTo>
                  <a:lnTo>
                    <a:pt x="1399982" y="3079555"/>
                  </a:lnTo>
                  <a:lnTo>
                    <a:pt x="1353082" y="3074522"/>
                  </a:lnTo>
                  <a:lnTo>
                    <a:pt x="1306612" y="3068099"/>
                  </a:lnTo>
                  <a:lnTo>
                    <a:pt x="1260593" y="3060306"/>
                  </a:lnTo>
                  <a:lnTo>
                    <a:pt x="1215047" y="3051166"/>
                  </a:lnTo>
                  <a:lnTo>
                    <a:pt x="1169996" y="3040700"/>
                  </a:lnTo>
                  <a:lnTo>
                    <a:pt x="1125459" y="3028929"/>
                  </a:lnTo>
                  <a:lnTo>
                    <a:pt x="1081459" y="3015874"/>
                  </a:lnTo>
                  <a:lnTo>
                    <a:pt x="1038017" y="3001557"/>
                  </a:lnTo>
                  <a:lnTo>
                    <a:pt x="995155" y="2985999"/>
                  </a:lnTo>
                  <a:lnTo>
                    <a:pt x="952893" y="2969221"/>
                  </a:lnTo>
                  <a:lnTo>
                    <a:pt x="911254" y="2951246"/>
                  </a:lnTo>
                  <a:lnTo>
                    <a:pt x="870257" y="2932093"/>
                  </a:lnTo>
                  <a:lnTo>
                    <a:pt x="829926" y="2911785"/>
                  </a:lnTo>
                  <a:lnTo>
                    <a:pt x="790280" y="2890342"/>
                  </a:lnTo>
                  <a:lnTo>
                    <a:pt x="751343" y="2867787"/>
                  </a:lnTo>
                  <a:lnTo>
                    <a:pt x="713133" y="2844140"/>
                  </a:lnTo>
                  <a:lnTo>
                    <a:pt x="675674" y="2819423"/>
                  </a:lnTo>
                  <a:lnTo>
                    <a:pt x="638987" y="2793657"/>
                  </a:lnTo>
                  <a:lnTo>
                    <a:pt x="603092" y="2766864"/>
                  </a:lnTo>
                  <a:lnTo>
                    <a:pt x="568011" y="2739065"/>
                  </a:lnTo>
                  <a:lnTo>
                    <a:pt x="533766" y="2710280"/>
                  </a:lnTo>
                  <a:lnTo>
                    <a:pt x="500377" y="2680532"/>
                  </a:lnTo>
                  <a:lnTo>
                    <a:pt x="467867" y="2649842"/>
                  </a:lnTo>
                  <a:lnTo>
                    <a:pt x="436256" y="2618231"/>
                  </a:lnTo>
                  <a:lnTo>
                    <a:pt x="405566" y="2585721"/>
                  </a:lnTo>
                  <a:lnTo>
                    <a:pt x="375818" y="2552333"/>
                  </a:lnTo>
                  <a:lnTo>
                    <a:pt x="347034" y="2518087"/>
                  </a:lnTo>
                  <a:lnTo>
                    <a:pt x="319234" y="2483006"/>
                  </a:lnTo>
                  <a:lnTo>
                    <a:pt x="292441" y="2447112"/>
                  </a:lnTo>
                  <a:lnTo>
                    <a:pt x="266675" y="2410424"/>
                  </a:lnTo>
                  <a:lnTo>
                    <a:pt x="241958" y="2372965"/>
                  </a:lnTo>
                  <a:lnTo>
                    <a:pt x="218311" y="2334756"/>
                  </a:lnTo>
                  <a:lnTo>
                    <a:pt x="195756" y="2295818"/>
                  </a:lnTo>
                  <a:lnTo>
                    <a:pt x="174314" y="2256172"/>
                  </a:lnTo>
                  <a:lnTo>
                    <a:pt x="154005" y="2215841"/>
                  </a:lnTo>
                  <a:lnTo>
                    <a:pt x="134853" y="2174845"/>
                  </a:lnTo>
                  <a:lnTo>
                    <a:pt x="116877" y="2133205"/>
                  </a:lnTo>
                  <a:lnTo>
                    <a:pt x="100100" y="2090943"/>
                  </a:lnTo>
                  <a:lnTo>
                    <a:pt x="84542" y="2048081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3"/>
                  </a:lnTo>
                  <a:lnTo>
                    <a:pt x="34932" y="1871051"/>
                  </a:lnTo>
                  <a:lnTo>
                    <a:pt x="25792" y="1825505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3" y="1686116"/>
                  </a:lnTo>
                  <a:lnTo>
                    <a:pt x="2922" y="1638808"/>
                  </a:lnTo>
                  <a:lnTo>
                    <a:pt x="733" y="1591111"/>
                  </a:lnTo>
                  <a:lnTo>
                    <a:pt x="0" y="1543018"/>
                  </a:lnTo>
                  <a:lnTo>
                    <a:pt x="733" y="1494987"/>
                  </a:lnTo>
                  <a:lnTo>
                    <a:pt x="2922" y="1447291"/>
                  </a:lnTo>
                  <a:lnTo>
                    <a:pt x="6543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2" y="1260594"/>
                  </a:lnTo>
                  <a:lnTo>
                    <a:pt x="34932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7" y="952894"/>
                  </a:lnTo>
                  <a:lnTo>
                    <a:pt x="134853" y="911254"/>
                  </a:lnTo>
                  <a:lnTo>
                    <a:pt x="154005" y="870258"/>
                  </a:lnTo>
                  <a:lnTo>
                    <a:pt x="174314" y="829927"/>
                  </a:lnTo>
                  <a:lnTo>
                    <a:pt x="195756" y="790281"/>
                  </a:lnTo>
                  <a:lnTo>
                    <a:pt x="218311" y="751343"/>
                  </a:lnTo>
                  <a:lnTo>
                    <a:pt x="241958" y="713134"/>
                  </a:lnTo>
                  <a:lnTo>
                    <a:pt x="266675" y="675675"/>
                  </a:lnTo>
                  <a:lnTo>
                    <a:pt x="292441" y="638987"/>
                  </a:lnTo>
                  <a:lnTo>
                    <a:pt x="319234" y="603092"/>
                  </a:lnTo>
                  <a:lnTo>
                    <a:pt x="347034" y="568012"/>
                  </a:lnTo>
                  <a:lnTo>
                    <a:pt x="375818" y="533766"/>
                  </a:lnTo>
                  <a:lnTo>
                    <a:pt x="405566" y="500378"/>
                  </a:lnTo>
                  <a:lnTo>
                    <a:pt x="436256" y="467868"/>
                  </a:lnTo>
                  <a:lnTo>
                    <a:pt x="467867" y="436257"/>
                  </a:lnTo>
                  <a:lnTo>
                    <a:pt x="500377" y="405567"/>
                  </a:lnTo>
                  <a:lnTo>
                    <a:pt x="533766" y="375819"/>
                  </a:lnTo>
                  <a:lnTo>
                    <a:pt x="568011" y="347034"/>
                  </a:lnTo>
                  <a:lnTo>
                    <a:pt x="603092" y="319235"/>
                  </a:lnTo>
                  <a:lnTo>
                    <a:pt x="638987" y="292442"/>
                  </a:lnTo>
                  <a:lnTo>
                    <a:pt x="675674" y="266676"/>
                  </a:lnTo>
                  <a:lnTo>
                    <a:pt x="713133" y="241959"/>
                  </a:lnTo>
                  <a:lnTo>
                    <a:pt x="751343" y="218312"/>
                  </a:lnTo>
                  <a:lnTo>
                    <a:pt x="790280" y="195757"/>
                  </a:lnTo>
                  <a:lnTo>
                    <a:pt x="829926" y="174314"/>
                  </a:lnTo>
                  <a:lnTo>
                    <a:pt x="870257" y="154006"/>
                  </a:lnTo>
                  <a:lnTo>
                    <a:pt x="911254" y="134853"/>
                  </a:lnTo>
                  <a:lnTo>
                    <a:pt x="952893" y="116878"/>
                  </a:lnTo>
                  <a:lnTo>
                    <a:pt x="995155" y="100100"/>
                  </a:lnTo>
                  <a:lnTo>
                    <a:pt x="1038017" y="84542"/>
                  </a:lnTo>
                  <a:lnTo>
                    <a:pt x="1081459" y="70225"/>
                  </a:lnTo>
                  <a:lnTo>
                    <a:pt x="1125459" y="57170"/>
                  </a:lnTo>
                  <a:lnTo>
                    <a:pt x="1169996" y="45399"/>
                  </a:lnTo>
                  <a:lnTo>
                    <a:pt x="1215047" y="34933"/>
                  </a:lnTo>
                  <a:lnTo>
                    <a:pt x="1260593" y="25793"/>
                  </a:lnTo>
                  <a:lnTo>
                    <a:pt x="1306612" y="18000"/>
                  </a:lnTo>
                  <a:lnTo>
                    <a:pt x="1353082" y="11577"/>
                  </a:lnTo>
                  <a:lnTo>
                    <a:pt x="1399982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1" y="84542"/>
                  </a:lnTo>
                  <a:lnTo>
                    <a:pt x="2090943" y="100100"/>
                  </a:lnTo>
                  <a:lnTo>
                    <a:pt x="2133205" y="116878"/>
                  </a:lnTo>
                  <a:lnTo>
                    <a:pt x="2174844" y="134853"/>
                  </a:lnTo>
                  <a:lnTo>
                    <a:pt x="2215841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5" y="241959"/>
                  </a:lnTo>
                  <a:lnTo>
                    <a:pt x="2410424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4"/>
                  </a:lnTo>
                  <a:lnTo>
                    <a:pt x="2552332" y="375819"/>
                  </a:lnTo>
                  <a:lnTo>
                    <a:pt x="2585721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6"/>
                  </a:lnTo>
                  <a:lnTo>
                    <a:pt x="2739064" y="568012"/>
                  </a:lnTo>
                  <a:lnTo>
                    <a:pt x="2766864" y="603092"/>
                  </a:lnTo>
                  <a:lnTo>
                    <a:pt x="2793657" y="638987"/>
                  </a:lnTo>
                  <a:lnTo>
                    <a:pt x="2819423" y="675675"/>
                  </a:lnTo>
                  <a:lnTo>
                    <a:pt x="2844140" y="713134"/>
                  </a:lnTo>
                  <a:lnTo>
                    <a:pt x="2867787" y="751343"/>
                  </a:lnTo>
                  <a:lnTo>
                    <a:pt x="2890342" y="790281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4"/>
                  </a:lnTo>
                  <a:lnTo>
                    <a:pt x="2969221" y="952894"/>
                  </a:lnTo>
                  <a:lnTo>
                    <a:pt x="2985998" y="995156"/>
                  </a:lnTo>
                  <a:lnTo>
                    <a:pt x="3001556" y="1038018"/>
                  </a:lnTo>
                  <a:lnTo>
                    <a:pt x="3015873" y="1081460"/>
                  </a:lnTo>
                  <a:lnTo>
                    <a:pt x="3028928" y="1125460"/>
                  </a:lnTo>
                  <a:lnTo>
                    <a:pt x="3040699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1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8" y="1543049"/>
                  </a:lnTo>
                  <a:lnTo>
                    <a:pt x="3085365" y="1591111"/>
                  </a:lnTo>
                  <a:lnTo>
                    <a:pt x="3083176" y="1638808"/>
                  </a:lnTo>
                  <a:lnTo>
                    <a:pt x="3079555" y="1686116"/>
                  </a:lnTo>
                  <a:lnTo>
                    <a:pt x="3074521" y="1733016"/>
                  </a:lnTo>
                  <a:lnTo>
                    <a:pt x="3068098" y="1779486"/>
                  </a:lnTo>
                  <a:lnTo>
                    <a:pt x="3060306" y="1825505"/>
                  </a:lnTo>
                  <a:lnTo>
                    <a:pt x="3051166" y="1871051"/>
                  </a:lnTo>
                  <a:lnTo>
                    <a:pt x="3040699" y="1916103"/>
                  </a:lnTo>
                  <a:lnTo>
                    <a:pt x="3028928" y="1960639"/>
                  </a:lnTo>
                  <a:lnTo>
                    <a:pt x="3015873" y="2004639"/>
                  </a:lnTo>
                  <a:lnTo>
                    <a:pt x="3001556" y="2048081"/>
                  </a:lnTo>
                  <a:lnTo>
                    <a:pt x="2985998" y="2090943"/>
                  </a:lnTo>
                  <a:lnTo>
                    <a:pt x="2969221" y="2133205"/>
                  </a:lnTo>
                  <a:lnTo>
                    <a:pt x="2951245" y="2174845"/>
                  </a:lnTo>
                  <a:lnTo>
                    <a:pt x="2932093" y="2215841"/>
                  </a:lnTo>
                  <a:lnTo>
                    <a:pt x="2911784" y="2256172"/>
                  </a:lnTo>
                  <a:lnTo>
                    <a:pt x="2890342" y="2295818"/>
                  </a:lnTo>
                  <a:lnTo>
                    <a:pt x="2867787" y="2334756"/>
                  </a:lnTo>
                  <a:lnTo>
                    <a:pt x="2844140" y="2372965"/>
                  </a:lnTo>
                  <a:lnTo>
                    <a:pt x="2819423" y="2410424"/>
                  </a:lnTo>
                  <a:lnTo>
                    <a:pt x="2793657" y="2447112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3"/>
                  </a:lnTo>
                  <a:lnTo>
                    <a:pt x="2680532" y="2585721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1" y="2680532"/>
                  </a:lnTo>
                  <a:lnTo>
                    <a:pt x="2552332" y="2710280"/>
                  </a:lnTo>
                  <a:lnTo>
                    <a:pt x="2518087" y="2739065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4" y="2819423"/>
                  </a:lnTo>
                  <a:lnTo>
                    <a:pt x="2372965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5"/>
                  </a:lnTo>
                  <a:lnTo>
                    <a:pt x="2215841" y="2932093"/>
                  </a:lnTo>
                  <a:lnTo>
                    <a:pt x="2174844" y="2951246"/>
                  </a:lnTo>
                  <a:lnTo>
                    <a:pt x="2133205" y="2969221"/>
                  </a:lnTo>
                  <a:lnTo>
                    <a:pt x="2090943" y="2985999"/>
                  </a:lnTo>
                  <a:lnTo>
                    <a:pt x="2048081" y="3001557"/>
                  </a:lnTo>
                  <a:lnTo>
                    <a:pt x="2004639" y="3015874"/>
                  </a:lnTo>
                  <a:lnTo>
                    <a:pt x="1960639" y="3028929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9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7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73104" y="571468"/>
              <a:ext cx="1808530" cy="186693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04800" y="571501"/>
            <a:ext cx="13868400" cy="3584954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 algn="ctr"/>
            <a:r>
              <a:rPr lang="ru-RU" sz="4000" b="1" dirty="0" err="1">
                <a:solidFill>
                  <a:srgbClr val="003A1A"/>
                </a:solidFill>
                <a:latin typeface="Georgia" pitchFamily="18" charset="0"/>
                <a:cs typeface="Times New Roman"/>
              </a:rPr>
              <a:t>Ф</a:t>
            </a:r>
            <a:r>
              <a:rPr lang="ru-RU" sz="4000" b="1" dirty="0" err="1" smtClean="0">
                <a:solidFill>
                  <a:srgbClr val="003A1A"/>
                </a:solidFill>
                <a:latin typeface="Georgia" pitchFamily="18" charset="0"/>
                <a:cs typeface="Times New Roman"/>
              </a:rPr>
              <a:t>леш-семинар</a:t>
            </a:r>
            <a:r>
              <a:rPr lang="ru-RU" sz="4000" b="1" dirty="0" smtClean="0">
                <a:solidFill>
                  <a:srgbClr val="003A1A"/>
                </a:solidFill>
                <a:latin typeface="Georgia" pitchFamily="18" charset="0"/>
                <a:cs typeface="Times New Roman"/>
              </a:rPr>
              <a:t> «</a:t>
            </a:r>
            <a:r>
              <a:rPr lang="ru-RU" sz="4000" b="1" dirty="0">
                <a:solidFill>
                  <a:srgbClr val="003A1A"/>
                </a:solidFill>
                <a:latin typeface="Georgia" pitchFamily="18" charset="0"/>
                <a:cs typeface="Times New Roman"/>
              </a:rPr>
              <a:t>Навигация профессионального </a:t>
            </a:r>
            <a:r>
              <a:rPr lang="ru-RU" sz="4000" b="1" dirty="0" smtClean="0">
                <a:solidFill>
                  <a:srgbClr val="003A1A"/>
                </a:solidFill>
                <a:latin typeface="Georgia" pitchFamily="18" charset="0"/>
                <a:cs typeface="Times New Roman"/>
              </a:rPr>
              <a:t>самоопределения </a:t>
            </a:r>
            <a:r>
              <a:rPr lang="ru-RU" sz="4000" b="1" dirty="0">
                <a:solidFill>
                  <a:srgbClr val="003A1A"/>
                </a:solidFill>
                <a:latin typeface="Georgia" pitchFamily="18" charset="0"/>
                <a:cs typeface="Times New Roman"/>
              </a:rPr>
              <a:t>школьников в образовательной организации</a:t>
            </a:r>
            <a:r>
              <a:rPr lang="ru-RU" sz="4000" b="1" dirty="0" smtClean="0">
                <a:solidFill>
                  <a:srgbClr val="003A1A"/>
                </a:solidFill>
                <a:latin typeface="Georgia" pitchFamily="18" charset="0"/>
                <a:cs typeface="Times New Roman"/>
              </a:rPr>
              <a:t>»</a:t>
            </a:r>
          </a:p>
          <a:p>
            <a:pPr marL="12699" algn="ctr"/>
            <a:r>
              <a:rPr lang="ru-RU" sz="2800" b="1" dirty="0">
                <a:solidFill>
                  <a:srgbClr val="007033"/>
                </a:solidFill>
                <a:latin typeface="Georgia" pitchFamily="18" charset="0"/>
                <a:cs typeface="Times New Roman"/>
              </a:rPr>
              <a:t>форма интенсивного обучения, позволяющая быстро, комфортно, экономно получить большой объем актуальной информации, обменяться опытом и способами решения сложных вопросов из личной практики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0356" y="4023284"/>
            <a:ext cx="10036175" cy="1003935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>
              <a:spcBef>
                <a:spcPts val="114"/>
              </a:spcBef>
            </a:pPr>
            <a:endParaRPr sz="6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977" y="6651711"/>
            <a:ext cx="6059805" cy="532130"/>
          </a:xfrm>
          <a:prstGeom prst="rect">
            <a:avLst/>
          </a:prstGeom>
        </p:spPr>
        <p:txBody>
          <a:bodyPr vert="horz" wrap="square" lIns="0" tIns="15239" rIns="0" bIns="0" rtlCol="0">
            <a:spAutoFit/>
          </a:bodyPr>
          <a:lstStyle/>
          <a:p>
            <a:pPr marL="12699">
              <a:spcBef>
                <a:spcPts val="120"/>
              </a:spcBef>
            </a:pPr>
            <a:endParaRPr sz="3300">
              <a:latin typeface="Trebuchet MS"/>
              <a:cs typeface="Trebuchet MS"/>
            </a:endParaRPr>
          </a:p>
        </p:txBody>
      </p:sp>
      <p:pic>
        <p:nvPicPr>
          <p:cNvPr id="2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24497" y="2438400"/>
            <a:ext cx="2214578" cy="23849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98437" y="5442163"/>
            <a:ext cx="1672743" cy="12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739758" y="9563101"/>
            <a:ext cx="3097309" cy="461657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algn="r"/>
            <a:r>
              <a:rPr lang="ru-RU" sz="2400" dirty="0" smtClean="0">
                <a:latin typeface="Georgia" pitchFamily="18" charset="0"/>
              </a:rPr>
              <a:t>г. Чайковский, </a:t>
            </a:r>
            <a:r>
              <a:rPr lang="ru-RU" sz="2400" dirty="0">
                <a:latin typeface="Georgia" pitchFamily="18" charset="0"/>
              </a:rPr>
              <a:t>2024</a:t>
            </a:r>
          </a:p>
        </p:txBody>
      </p:sp>
      <p:pic>
        <p:nvPicPr>
          <p:cNvPr id="1028" name="Picture 4" descr="https://fs02.rchuv.ru/rchuv23/chrio/activities/2023/329459ab-5559-4451-9993-5b151a930a1d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393" y="4714872"/>
            <a:ext cx="7027415" cy="468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inupr.e-stile.ru/images/ger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8869" y="7840866"/>
            <a:ext cx="1252062" cy="17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2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316" y="187746"/>
            <a:ext cx="15191604" cy="2400657"/>
          </a:xfrm>
        </p:spPr>
        <p:txBody>
          <a:bodyPr/>
          <a:lstStyle/>
          <a:p>
            <a:r>
              <a:rPr lang="ru-RU" sz="4800" b="1" dirty="0">
                <a:latin typeface="Georgia" panose="02040502050405020303" pitchFamily="18" charset="0"/>
              </a:rPr>
              <a:t>Уровни реализации и примерный план (час)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9507671"/>
              </p:ext>
            </p:extLst>
          </p:nvPr>
        </p:nvGraphicFramePr>
        <p:xfrm>
          <a:off x="431032" y="1975148"/>
          <a:ext cx="17329123" cy="704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589"/>
                <a:gridCol w="2475589"/>
                <a:gridCol w="2475589"/>
                <a:gridCol w="2475589"/>
                <a:gridCol w="2475589"/>
                <a:gridCol w="2475589"/>
                <a:gridCol w="2475589"/>
              </a:tblGrid>
              <a:tr h="1247609"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Уровень проф. минимума</a:t>
                      </a:r>
                      <a:endParaRPr lang="ru-RU" sz="2500" b="1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Внеурочная деятельность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Урочная деятельность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Практико-ориентированный</a:t>
                      </a:r>
                      <a:r>
                        <a:rPr lang="ru-RU" sz="2500" baseline="0" dirty="0" smtClean="0"/>
                        <a:t> модуль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Дополнительное</a:t>
                      </a:r>
                      <a:r>
                        <a:rPr lang="ru-RU" sz="2500" baseline="0" dirty="0" smtClean="0"/>
                        <a:t> </a:t>
                      </a:r>
                      <a:r>
                        <a:rPr lang="ru-RU" sz="2500" dirty="0" smtClean="0"/>
                        <a:t>образование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Проф. обучение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Взаимодействие с родителями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</a:tr>
              <a:tr h="1746653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Базовый уровень</a:t>
                      </a:r>
                    </a:p>
                    <a:p>
                      <a:r>
                        <a:rPr lang="ru-RU" sz="3600" b="1" dirty="0" smtClean="0"/>
                        <a:t>40 час</a:t>
                      </a:r>
                      <a:endParaRPr lang="ru-RU" sz="36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34 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4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2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6653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Основной уровень</a:t>
                      </a:r>
                    </a:p>
                    <a:p>
                      <a:r>
                        <a:rPr lang="ru-RU" sz="3600" b="1" dirty="0" smtClean="0"/>
                        <a:t>60 час</a:t>
                      </a:r>
                      <a:endParaRPr lang="ru-RU" sz="36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34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9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12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2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</a:tr>
              <a:tr h="2301146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Продвинутый уровень</a:t>
                      </a:r>
                    </a:p>
                    <a:p>
                      <a:r>
                        <a:rPr lang="ru-RU" sz="3600" b="1" dirty="0" smtClean="0"/>
                        <a:t>80 час</a:t>
                      </a:r>
                      <a:endParaRPr lang="ru-RU" sz="36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34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11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18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10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4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647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1333500"/>
            <a:ext cx="13821366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Georgia" pitchFamily="18" charset="0"/>
              </a:rPr>
              <a:t> </a:t>
            </a:r>
            <a:endParaRPr b="1" dirty="0"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3614" t="20665" b="5082"/>
          <a:stretch/>
        </p:blipFill>
        <p:spPr bwMode="auto">
          <a:xfrm>
            <a:off x="7696200" y="5143499"/>
            <a:ext cx="10211609" cy="465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5049" y="419100"/>
            <a:ext cx="17332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Методическое обеспечение внедрения </a:t>
            </a:r>
            <a:r>
              <a:rPr lang="ru-RU" sz="4400" b="1" dirty="0" err="1" smtClean="0">
                <a:solidFill>
                  <a:srgbClr val="007033"/>
                </a:solidFill>
                <a:latin typeface="Georgia" panose="02040502050405020303" pitchFamily="18" charset="0"/>
              </a:rPr>
              <a:t>профминимума</a:t>
            </a:r>
            <a:endParaRPr lang="ru-RU" sz="4400" b="1" dirty="0">
              <a:solidFill>
                <a:srgbClr val="007033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6" t="6130" r="7414" b="3448"/>
          <a:stretch/>
        </p:blipFill>
        <p:spPr bwMode="auto">
          <a:xfrm>
            <a:off x="2895600" y="1188541"/>
            <a:ext cx="9104586" cy="55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94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7000" y="571500"/>
            <a:ext cx="15087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7033"/>
                </a:solidFill>
                <a:latin typeface="Georgia" pitchFamily="18" charset="0"/>
              </a:rPr>
              <a:t>Информационное обеспечение </a:t>
            </a:r>
            <a:endParaRPr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27051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Georg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47" r="24329" b="9359"/>
          <a:stretch/>
        </p:blipFill>
        <p:spPr bwMode="auto">
          <a:xfrm>
            <a:off x="7500926" y="2500294"/>
            <a:ext cx="10787074" cy="642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628" t="5146" r="19594" b="5928"/>
          <a:stretch>
            <a:fillRect/>
          </a:stretch>
        </p:blipFill>
        <p:spPr bwMode="auto">
          <a:xfrm>
            <a:off x="253188" y="1964647"/>
            <a:ext cx="11656288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024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601200" cy="1354217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33"/>
                </a:solidFill>
                <a:latin typeface="Georgia" pitchFamily="18" charset="0"/>
                <a:cs typeface="Trebuchet MS"/>
              </a:rPr>
              <a:t>Выставка ОБРАЗОВАНИЕ И КАРЬЕРА, 18.11.2023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977" y="1717079"/>
            <a:ext cx="8603224" cy="166199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Диалог-встреча «Федеральный проект «Билет в будущее»: ресурсы и возможности в построении системы профориентации»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30" name="AutoShape 6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sun9-13.userapi.com/impg/gS_sZCcx8Nl7h_q2JYTBG4PJg8-AdVaRuFnhmg/3e-zdgAkks0.jpg?size=2560x1920&amp;quality=95&amp;sign=94aff0f717c8c593d4d31635732f231d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11" b="19236"/>
          <a:stretch/>
        </p:blipFill>
        <p:spPr bwMode="auto">
          <a:xfrm>
            <a:off x="685800" y="4711452"/>
            <a:ext cx="7541294" cy="43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77400" y="3429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Форум</a:t>
            </a:r>
            <a:r>
              <a:rPr lang="ru-RU" sz="3600" b="1" dirty="0" smtClean="0">
                <a:solidFill>
                  <a:srgbClr val="007033"/>
                </a:solidFill>
              </a:rPr>
              <a:t> «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</a:rPr>
              <a:t>Е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сть</a:t>
            </a:r>
            <a:r>
              <a:rPr lang="ru-RU" sz="3600" b="1" dirty="0" smtClean="0">
                <a:solidFill>
                  <a:srgbClr val="007033"/>
                </a:solidFill>
              </a:rPr>
              <a:t> 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такая профессия – родину защищать» 8.12.2023   </a:t>
            </a:r>
            <a:endParaRPr lang="ru-RU" sz="3600" b="1" dirty="0">
              <a:solidFill>
                <a:srgbClr val="007033"/>
              </a:solidFill>
              <a:latin typeface="Georgia" pitchFamily="18" charset="0"/>
              <a:ea typeface="+mj-ea"/>
              <a:cs typeface="Trebuchet MS"/>
            </a:endParaRPr>
          </a:p>
        </p:txBody>
      </p:sp>
      <p:pic>
        <p:nvPicPr>
          <p:cNvPr id="5124" name="Picture 4" descr="https://sun9-16.userapi.com/impg/OTqTCXkTmJarpat0xF_dcJ7IaH8iyuZ1OhZGHA/LNM6ax4THIo.jpg?size=1080x1080&amp;quality=95&amp;sign=76bad3ee651a1ec27cd8e0dd38f97df8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96" b="21052"/>
          <a:stretch/>
        </p:blipFill>
        <p:spPr bwMode="auto">
          <a:xfrm>
            <a:off x="10060047" y="4711452"/>
            <a:ext cx="7313551" cy="45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58400" y="20193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Lucida Sans Unicode"/>
                <a:cs typeface="Lucida Sans Unicode"/>
              </a:rPr>
              <a:t>- 30 </a:t>
            </a:r>
            <a:r>
              <a:rPr lang="ru-RU" sz="3600" dirty="0">
                <a:latin typeface="Lucida Sans Unicode"/>
                <a:cs typeface="Lucida Sans Unicode"/>
              </a:rPr>
              <a:t>буклетов «Активные практики </a:t>
            </a:r>
            <a:r>
              <a:rPr lang="ru-RU" sz="3600" dirty="0" smtClean="0">
                <a:latin typeface="Lucida Sans Unicode"/>
                <a:cs typeface="Lucida Sans Unicode"/>
              </a:rPr>
              <a:t>профориентации»</a:t>
            </a:r>
            <a:endParaRPr lang="ru-RU" sz="3600" dirty="0">
              <a:latin typeface="Lucida Sans Unicode"/>
              <a:cs typeface="Lucida Sans Unicode"/>
            </a:endParaRPr>
          </a:p>
          <a:p>
            <a:r>
              <a:rPr lang="ru-RU" sz="3600" dirty="0" smtClean="0">
                <a:latin typeface="Lucida Sans Unicode"/>
                <a:cs typeface="Lucida Sans Unicode"/>
              </a:rPr>
              <a:t>- Мастер-классы </a:t>
            </a:r>
            <a:r>
              <a:rPr lang="ru-RU" sz="3600" dirty="0">
                <a:latin typeface="Lucida Sans Unicode"/>
                <a:cs typeface="Lucida Sans Unicode"/>
              </a:rPr>
              <a:t>от кадет-старшеклассников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495300"/>
            <a:ext cx="14454484" cy="147732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Участие </a:t>
            </a:r>
            <a:r>
              <a:rPr lang="ru-RU" sz="4800" b="1" dirty="0">
                <a:solidFill>
                  <a:srgbClr val="007033"/>
                </a:solidFill>
                <a:latin typeface="Georgia" pitchFamily="18" charset="0"/>
              </a:rPr>
              <a:t>школ </a:t>
            </a: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в Федеральном проекте «Билет в будущее»</a:t>
            </a:r>
            <a:endParaRPr lang="ru-RU"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9"/>
            <a:ext cx="1999605" cy="1999605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3</a:t>
            </a:r>
            <a:endParaRPr spc="-5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644726" y="1643038"/>
          <a:ext cx="3286148" cy="3518554"/>
        </p:xfrm>
        <a:graphic>
          <a:graphicData uri="http://schemas.openxmlformats.org/drawingml/2006/table">
            <a:tbl>
              <a:tblPr/>
              <a:tblGrid>
                <a:gridCol w="3286148"/>
              </a:tblGrid>
              <a:tr h="785818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Березники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Добрянка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Пермский МО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Пермь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Чайковский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Чусовой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4217537"/>
              </p:ext>
            </p:extLst>
          </p:nvPr>
        </p:nvGraphicFramePr>
        <p:xfrm>
          <a:off x="2663280" y="2263180"/>
          <a:ext cx="11665296" cy="763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802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495300"/>
            <a:ext cx="15468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7033"/>
                </a:solidFill>
                <a:latin typeface="Georgia" pitchFamily="18" charset="0"/>
              </a:rPr>
              <a:t>Контрольная точка: обучение педагогов-навигаторов</a:t>
            </a:r>
            <a:endParaRPr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027037459"/>
              </p:ext>
            </p:extLst>
          </p:nvPr>
        </p:nvGraphicFramePr>
        <p:xfrm>
          <a:off x="2735288" y="2535683"/>
          <a:ext cx="12001584" cy="721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6083565"/>
              </p:ext>
            </p:extLst>
          </p:nvPr>
        </p:nvGraphicFramePr>
        <p:xfrm>
          <a:off x="14573288" y="2214542"/>
          <a:ext cx="3286148" cy="3518554"/>
        </p:xfrm>
        <a:graphic>
          <a:graphicData uri="http://schemas.openxmlformats.org/drawingml/2006/table">
            <a:tbl>
              <a:tblPr/>
              <a:tblGrid>
                <a:gridCol w="3286148"/>
              </a:tblGrid>
              <a:tr h="785818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Березники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Добрянка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Пермский 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Пермь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Чайковский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Чусовой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028700"/>
            <a:ext cx="2524125" cy="8229600"/>
            <a:chOff x="0" y="1028700"/>
            <a:chExt cx="2524125" cy="8229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2702"/>
              <a:ext cx="2276474" cy="7238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028700"/>
              <a:ext cx="2524125" cy="8229600"/>
            </a:xfrm>
            <a:custGeom>
              <a:avLst/>
              <a:gdLst/>
              <a:ahLst/>
              <a:cxnLst/>
              <a:rect l="l" t="t" r="r" b="b"/>
              <a:pathLst>
                <a:path w="2524125" h="8229600">
                  <a:moveTo>
                    <a:pt x="2523529" y="8229600"/>
                  </a:moveTo>
                  <a:lnTo>
                    <a:pt x="0" y="8229600"/>
                  </a:lnTo>
                  <a:lnTo>
                    <a:pt x="0" y="0"/>
                  </a:lnTo>
                  <a:lnTo>
                    <a:pt x="2523529" y="0"/>
                  </a:lnTo>
                  <a:lnTo>
                    <a:pt x="2523529" y="8229600"/>
                  </a:lnTo>
                  <a:close/>
                </a:path>
              </a:pathLst>
            </a:custGeom>
            <a:solidFill>
              <a:srgbClr val="00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75" y="4143697"/>
              <a:ext cx="1999605" cy="199960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95601" y="952500"/>
            <a:ext cx="1539240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spcBef>
                <a:spcPts val="95"/>
              </a:spcBef>
            </a:pPr>
            <a:r>
              <a:rPr lang="ru-RU" sz="5400" b="1" dirty="0" smtClean="0">
                <a:solidFill>
                  <a:srgbClr val="007033"/>
                </a:solidFill>
                <a:latin typeface="Georgia" pitchFamily="18" charset="0"/>
                <a:cs typeface="Trebuchet MS"/>
              </a:rPr>
              <a:t>Контрольная точка: участие учеников в мероприятиях проекта. Регион – 52%  </a:t>
            </a:r>
            <a:endParaRPr sz="5400" b="1" dirty="0">
              <a:solidFill>
                <a:srgbClr val="007033"/>
              </a:solidFill>
              <a:latin typeface="Georgia" pitchFamily="18" charset="0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8</a:t>
            </a:r>
            <a:endParaRPr spc="-5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500462034"/>
              </p:ext>
            </p:extLst>
          </p:nvPr>
        </p:nvGraphicFramePr>
        <p:xfrm>
          <a:off x="2524125" y="2786046"/>
          <a:ext cx="12692105" cy="750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7536" y="2714608"/>
          <a:ext cx="3286148" cy="3518554"/>
        </p:xfrm>
        <a:graphic>
          <a:graphicData uri="http://schemas.openxmlformats.org/drawingml/2006/table">
            <a:tbl>
              <a:tblPr/>
              <a:tblGrid>
                <a:gridCol w="3286148"/>
              </a:tblGrid>
              <a:tr h="785818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Березники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Добрянка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Пермский МО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Пермь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Чайковский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96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Чусовой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876300"/>
            <a:ext cx="15621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Задачи 2024 года: это возможность…. </a:t>
            </a:r>
            <a:endParaRPr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786019" y="2019300"/>
            <a:ext cx="1535917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Регистрация с апреля 2024 г. педагогов-навигаторов в проекте «Билет в будущее»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Обучение педагогов-навигаторов  на КПК 72 час/36 час. (требование основного уровня </a:t>
            </a:r>
            <a:r>
              <a:rPr lang="ru-RU" sz="3600" b="1" dirty="0" err="1" smtClean="0">
                <a:latin typeface="Georgia" pitchFamily="18" charset="0"/>
              </a:rPr>
              <a:t>профминимума</a:t>
            </a:r>
            <a:r>
              <a:rPr lang="ru-RU" sz="3600" b="1" dirty="0" smtClean="0">
                <a:latin typeface="Georgia" pitchFamily="18" charset="0"/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Определение/обновление </a:t>
            </a:r>
            <a:r>
              <a:rPr lang="ru-RU" sz="3600" b="1" dirty="0">
                <a:latin typeface="Georgia" pitchFamily="18" charset="0"/>
              </a:rPr>
              <a:t>списка </a:t>
            </a:r>
            <a:r>
              <a:rPr lang="ru-RU" sz="3600" b="1" dirty="0" smtClean="0">
                <a:latin typeface="Georgia" pitchFamily="18" charset="0"/>
              </a:rPr>
              <a:t>учеников в закрытом контуре платформы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Обеспечение подвоза участников проекта на мероприятия партнеров проекта, </a:t>
            </a:r>
            <a:r>
              <a:rPr lang="ru-RU" sz="3600" b="1" dirty="0" err="1" smtClean="0">
                <a:latin typeface="Georgia" pitchFamily="18" charset="0"/>
              </a:rPr>
              <a:t>профпробы</a:t>
            </a:r>
            <a:r>
              <a:rPr lang="ru-RU" sz="3600" b="1" dirty="0" smtClean="0">
                <a:latin typeface="Georgia" pitchFamily="18" charset="0"/>
              </a:rPr>
              <a:t>, исторический парк «Россия  - моя история»: апрель-июнь, сентябрь-ноябрь 2024 г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Наполнение занятий «Россия – мои горизонты» региональным содержанием (до 50% от всех занятий)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Наполнение основного уровня </a:t>
            </a:r>
            <a:r>
              <a:rPr lang="ru-RU" sz="3600" b="1" dirty="0" err="1" smtClean="0">
                <a:latin typeface="Georgia" pitchFamily="18" charset="0"/>
              </a:rPr>
              <a:t>профминимума</a:t>
            </a:r>
            <a:r>
              <a:rPr lang="ru-RU" sz="3600" b="1" dirty="0" smtClean="0">
                <a:latin typeface="Georgia" pitchFamily="18" charset="0"/>
              </a:rPr>
              <a:t> практиками профориентации 12/18 час.</a:t>
            </a:r>
          </a:p>
        </p:txBody>
      </p:sp>
    </p:spTree>
    <p:extLst>
      <p:ext uri="{BB962C8B-B14F-4D97-AF65-F5344CB8AC3E}">
        <p14:creationId xmlns:p14="http://schemas.microsoft.com/office/powerpoint/2010/main" xmlns="" val="14294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5952" y="571500"/>
            <a:ext cx="1557348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Проектные замыслы муниципальных практик профориентации: новые смыслы  смелые решения </a:t>
            </a:r>
            <a:endParaRPr sz="40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199031"/>
            <a:ext cx="156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-</a:t>
            </a:r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580" y="2143104"/>
            <a:ext cx="155734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err="1" smtClean="0">
                <a:latin typeface="Georgia" panose="02040502050405020303" pitchFamily="18" charset="0"/>
              </a:rPr>
              <a:t>Промтур</a:t>
            </a:r>
            <a:r>
              <a:rPr lang="ru-RU" sz="3600" b="1" dirty="0" smtClean="0">
                <a:latin typeface="Georgia" panose="02040502050405020303" pitchFamily="18" charset="0"/>
              </a:rPr>
              <a:t> и промышленные экскурсии  "От металла до фанеры" в Нытве</a:t>
            </a:r>
          </a:p>
          <a:p>
            <a:pPr marL="742950" indent="-742950">
              <a:buAutoNum type="arabicPeriod"/>
            </a:pPr>
            <a:r>
              <a:rPr lang="ru-RU" sz="3600" b="1" dirty="0" err="1" smtClean="0">
                <a:latin typeface="Georgia" panose="02040502050405020303" pitchFamily="18" charset="0"/>
              </a:rPr>
              <a:t>Профмарафон</a:t>
            </a:r>
            <a:r>
              <a:rPr lang="ru-RU" sz="3600" b="1" dirty="0" smtClean="0">
                <a:latin typeface="Georgia" panose="02040502050405020303" pitchFamily="18" charset="0"/>
              </a:rPr>
              <a:t> профессий «Я знаю округ будет»  в Очере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atin typeface="Georgia" panose="02040502050405020303" pitchFamily="18" charset="0"/>
              </a:rPr>
              <a:t>Родительская и ремесленная мастерская "Хочу и учу" в Верещагино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latin typeface="Georgia" panose="02040502050405020303" pitchFamily="18" charset="0"/>
              </a:rPr>
              <a:t>Профориентационная</a:t>
            </a:r>
            <a:r>
              <a:rPr lang="ru-RU" sz="3600" b="1" dirty="0" smtClean="0">
                <a:latin typeface="Georgia" panose="02040502050405020303" pitchFamily="18" charset="0"/>
              </a:rPr>
              <a:t> игра «Мы в профессии!» в Оханске 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atin typeface="Georgia" panose="02040502050405020303" pitchFamily="18" charset="0"/>
              </a:rPr>
              <a:t>Свой Атлас профессий появится в Карагае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atin typeface="Georgia" panose="02040502050405020303" pitchFamily="18" charset="0"/>
              </a:rPr>
              <a:t>Фестивали профессии «Океан возможностей» в </a:t>
            </a:r>
            <a:r>
              <a:rPr lang="ru-RU" sz="3600" b="1" dirty="0" err="1" smtClean="0">
                <a:latin typeface="Georgia" panose="02040502050405020303" pitchFamily="18" charset="0"/>
              </a:rPr>
              <a:t>Сиве</a:t>
            </a:r>
            <a:r>
              <a:rPr lang="ru-RU" sz="3600" b="1" dirty="0" smtClean="0">
                <a:latin typeface="Georgia" panose="02040502050405020303" pitchFamily="18" charset="0"/>
              </a:rPr>
              <a:t>, Частых, Большой Соснове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atin typeface="Georgia" panose="02040502050405020303" pitchFamily="18" charset="0"/>
              </a:rPr>
              <a:t>Семейный форум в Ильинском «Профориентация: сила в единстве</a:t>
            </a:r>
            <a:r>
              <a:rPr lang="ru-RU" sz="3600" b="1" dirty="0" smtClean="0">
                <a:latin typeface="Georgia" panose="02040502050405020303" pitchFamily="18" charset="0"/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atin typeface="Georgia" panose="02040502050405020303" pitchFamily="18" charset="0"/>
              </a:rPr>
              <a:t>Профильная смена для старшеклассников вместе с молодыми педагогами в Чайковском «</a:t>
            </a:r>
            <a:r>
              <a:rPr lang="ru-RU" sz="3600" b="1" dirty="0" err="1" smtClean="0">
                <a:latin typeface="Georgia" panose="02040502050405020303" pitchFamily="18" charset="0"/>
              </a:rPr>
              <a:t>Профдайвинг</a:t>
            </a:r>
            <a:r>
              <a:rPr lang="ru-RU" sz="3600" b="1" dirty="0" smtClean="0">
                <a:latin typeface="Georgia" panose="02040502050405020303" pitchFamily="18" charset="0"/>
              </a:rPr>
              <a:t>»</a:t>
            </a:r>
            <a:endParaRPr lang="ru-RU" sz="3600" b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7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24" y="285716"/>
            <a:ext cx="15859236" cy="67710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Выводы</a:t>
            </a:r>
            <a:r>
              <a:rPr lang="ru-RU" sz="4400" dirty="0" smtClean="0">
                <a:solidFill>
                  <a:srgbClr val="003A1A"/>
                </a:solidFill>
                <a:latin typeface="Georgia" panose="02040502050405020303" pitchFamily="18" charset="0"/>
              </a:rPr>
              <a:t> </a:t>
            </a:r>
            <a:r>
              <a:rPr lang="ru-RU" sz="44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по итогам межмуниципальных семинаров</a:t>
            </a:r>
            <a:endParaRPr lang="ru-RU" sz="4400" b="1" dirty="0">
              <a:solidFill>
                <a:srgbClr val="00703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28" y="1357286"/>
            <a:ext cx="15644922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Полезные и нужные муниципальные практики профориентации поддерживают главы администрации муниципальных образований.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 При содействии КГАУ «Центр опережающей профессиональной подготовки Пермского края» в рамках регионального проекта «Первая профессия» возможно профессиональное обучение школьников (это продвинутый уровень </a:t>
            </a:r>
            <a:r>
              <a:rPr lang="ru-RU" sz="3200" b="1" dirty="0" err="1" smtClean="0">
                <a:latin typeface="Georgia" panose="02040502050405020303" pitchFamily="18" charset="0"/>
              </a:rPr>
              <a:t>профминимума</a:t>
            </a:r>
            <a:r>
              <a:rPr lang="ru-RU" sz="3200" b="1" dirty="0" smtClean="0">
                <a:latin typeface="Georgia" panose="02040502050405020303" pitchFamily="18" charset="0"/>
              </a:rPr>
              <a:t>).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ГАУ ДПО ИРО ПК поддержит и поможет реализовать самый смелый межмуниципальный замысел практики профориентации.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Проект Билет будущего </a:t>
            </a:r>
            <a:r>
              <a:rPr lang="ru-RU" sz="3200" b="1" dirty="0">
                <a:latin typeface="Georgia" panose="02040502050405020303" pitchFamily="18" charset="0"/>
              </a:rPr>
              <a:t>(</a:t>
            </a:r>
            <a:r>
              <a:rPr lang="ru-RU" sz="3200" b="1" dirty="0" smtClean="0">
                <a:latin typeface="Georgia" panose="02040502050405020303" pitchFamily="18" charset="0"/>
              </a:rPr>
              <a:t>внутренний контур) - это интересно и полезно для ребят (если, это понимает педагог-навигатор)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Встречи с профессионалами своего дела, экскурсии на местное производство, мастер-классы возможно рассматривать как часть регионального компонента занятий «Россия – мои горизонты</a:t>
            </a:r>
            <a:r>
              <a:rPr lang="ru-RU" sz="3200" b="1" dirty="0" smtClean="0">
                <a:latin typeface="Georgia" panose="02040502050405020303" pitchFamily="18" charset="0"/>
              </a:rPr>
              <a:t>».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atin typeface="Georgia" panose="02040502050405020303" pitchFamily="18" charset="0"/>
              </a:rPr>
              <a:t>Участие в проекте Билет в будущее автоматически дает возможность педагогу пройти КПК 72 час и вывести школу на основой уровень </a:t>
            </a:r>
            <a:r>
              <a:rPr lang="ru-RU" sz="3200" b="1" dirty="0" err="1" smtClean="0">
                <a:latin typeface="Georgia" panose="02040502050405020303" pitchFamily="18" charset="0"/>
              </a:rPr>
              <a:t>профминимума</a:t>
            </a:r>
            <a:r>
              <a:rPr lang="ru-RU" sz="3200" b="1" dirty="0" smtClean="0">
                <a:latin typeface="Georgia" panose="02040502050405020303" pitchFamily="18" charset="0"/>
              </a:rPr>
              <a:t>. </a:t>
            </a:r>
            <a:endParaRPr lang="ru-RU" sz="3200" b="1" dirty="0" smtClean="0">
              <a:latin typeface="Georgia" panose="02040502050405020303" pitchFamily="18" charset="0"/>
            </a:endParaRPr>
          </a:p>
          <a:p>
            <a:pPr marL="742950" indent="-742950">
              <a:buAutoNum type="arabicPeriod"/>
            </a:pPr>
            <a:endParaRPr lang="ru-RU" sz="3600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383" y="0"/>
            <a:ext cx="3810" cy="10287000"/>
          </a:xfrm>
          <a:custGeom>
            <a:avLst/>
            <a:gdLst/>
            <a:ahLst/>
            <a:cxnLst/>
            <a:rect l="l" t="t" r="r" b="b"/>
            <a:pathLst>
              <a:path w="3809" h="10287000">
                <a:moveTo>
                  <a:pt x="0" y="10286999"/>
                </a:moveTo>
                <a:lnTo>
                  <a:pt x="3615" y="10286999"/>
                </a:lnTo>
                <a:lnTo>
                  <a:pt x="361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401800" y="0"/>
            <a:ext cx="3886200" cy="10287000"/>
            <a:chOff x="14401800" y="0"/>
            <a:chExt cx="3886200" cy="10287000"/>
          </a:xfrm>
        </p:grpSpPr>
        <p:sp>
          <p:nvSpPr>
            <p:cNvPr id="5" name="object 5"/>
            <p:cNvSpPr/>
            <p:nvPr/>
          </p:nvSpPr>
          <p:spPr>
            <a:xfrm>
              <a:off x="14401800" y="0"/>
              <a:ext cx="3886200" cy="10287000"/>
            </a:xfrm>
            <a:custGeom>
              <a:avLst/>
              <a:gdLst/>
              <a:ahLst/>
              <a:cxnLst/>
              <a:rect l="l" t="t" r="r" b="b"/>
              <a:pathLst>
                <a:path w="4773930" h="10287000">
                  <a:moveTo>
                    <a:pt x="0" y="0"/>
                  </a:moveTo>
                  <a:lnTo>
                    <a:pt x="4773810" y="0"/>
                  </a:lnTo>
                  <a:lnTo>
                    <a:pt x="4773810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11400" y="4076700"/>
              <a:ext cx="2705100" cy="2705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7"/>
                  </a:lnTo>
                  <a:lnTo>
                    <a:pt x="1399982" y="3079555"/>
                  </a:lnTo>
                  <a:lnTo>
                    <a:pt x="1353082" y="3074522"/>
                  </a:lnTo>
                  <a:lnTo>
                    <a:pt x="1306612" y="3068099"/>
                  </a:lnTo>
                  <a:lnTo>
                    <a:pt x="1260593" y="3060306"/>
                  </a:lnTo>
                  <a:lnTo>
                    <a:pt x="1215047" y="3051166"/>
                  </a:lnTo>
                  <a:lnTo>
                    <a:pt x="1169996" y="3040700"/>
                  </a:lnTo>
                  <a:lnTo>
                    <a:pt x="1125459" y="3028929"/>
                  </a:lnTo>
                  <a:lnTo>
                    <a:pt x="1081459" y="3015874"/>
                  </a:lnTo>
                  <a:lnTo>
                    <a:pt x="1038017" y="3001557"/>
                  </a:lnTo>
                  <a:lnTo>
                    <a:pt x="995155" y="2985999"/>
                  </a:lnTo>
                  <a:lnTo>
                    <a:pt x="952893" y="2969221"/>
                  </a:lnTo>
                  <a:lnTo>
                    <a:pt x="911254" y="2951246"/>
                  </a:lnTo>
                  <a:lnTo>
                    <a:pt x="870257" y="2932093"/>
                  </a:lnTo>
                  <a:lnTo>
                    <a:pt x="829926" y="2911785"/>
                  </a:lnTo>
                  <a:lnTo>
                    <a:pt x="790280" y="2890342"/>
                  </a:lnTo>
                  <a:lnTo>
                    <a:pt x="751343" y="2867787"/>
                  </a:lnTo>
                  <a:lnTo>
                    <a:pt x="713133" y="2844140"/>
                  </a:lnTo>
                  <a:lnTo>
                    <a:pt x="675674" y="2819423"/>
                  </a:lnTo>
                  <a:lnTo>
                    <a:pt x="638987" y="2793657"/>
                  </a:lnTo>
                  <a:lnTo>
                    <a:pt x="603092" y="2766864"/>
                  </a:lnTo>
                  <a:lnTo>
                    <a:pt x="568011" y="2739065"/>
                  </a:lnTo>
                  <a:lnTo>
                    <a:pt x="533766" y="2710280"/>
                  </a:lnTo>
                  <a:lnTo>
                    <a:pt x="500377" y="2680532"/>
                  </a:lnTo>
                  <a:lnTo>
                    <a:pt x="467867" y="2649842"/>
                  </a:lnTo>
                  <a:lnTo>
                    <a:pt x="436256" y="2618231"/>
                  </a:lnTo>
                  <a:lnTo>
                    <a:pt x="405566" y="2585721"/>
                  </a:lnTo>
                  <a:lnTo>
                    <a:pt x="375818" y="2552333"/>
                  </a:lnTo>
                  <a:lnTo>
                    <a:pt x="347034" y="2518087"/>
                  </a:lnTo>
                  <a:lnTo>
                    <a:pt x="319234" y="2483006"/>
                  </a:lnTo>
                  <a:lnTo>
                    <a:pt x="292441" y="2447112"/>
                  </a:lnTo>
                  <a:lnTo>
                    <a:pt x="266675" y="2410424"/>
                  </a:lnTo>
                  <a:lnTo>
                    <a:pt x="241958" y="2372965"/>
                  </a:lnTo>
                  <a:lnTo>
                    <a:pt x="218311" y="2334756"/>
                  </a:lnTo>
                  <a:lnTo>
                    <a:pt x="195756" y="2295818"/>
                  </a:lnTo>
                  <a:lnTo>
                    <a:pt x="174314" y="2256172"/>
                  </a:lnTo>
                  <a:lnTo>
                    <a:pt x="154005" y="2215841"/>
                  </a:lnTo>
                  <a:lnTo>
                    <a:pt x="134853" y="2174845"/>
                  </a:lnTo>
                  <a:lnTo>
                    <a:pt x="116877" y="2133205"/>
                  </a:lnTo>
                  <a:lnTo>
                    <a:pt x="100100" y="2090943"/>
                  </a:lnTo>
                  <a:lnTo>
                    <a:pt x="84542" y="2048081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3"/>
                  </a:lnTo>
                  <a:lnTo>
                    <a:pt x="34932" y="1871051"/>
                  </a:lnTo>
                  <a:lnTo>
                    <a:pt x="25792" y="1825505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3" y="1686116"/>
                  </a:lnTo>
                  <a:lnTo>
                    <a:pt x="2922" y="1638808"/>
                  </a:lnTo>
                  <a:lnTo>
                    <a:pt x="733" y="1591111"/>
                  </a:lnTo>
                  <a:lnTo>
                    <a:pt x="0" y="1543018"/>
                  </a:lnTo>
                  <a:lnTo>
                    <a:pt x="733" y="1494987"/>
                  </a:lnTo>
                  <a:lnTo>
                    <a:pt x="2922" y="1447291"/>
                  </a:lnTo>
                  <a:lnTo>
                    <a:pt x="6543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2" y="1260594"/>
                  </a:lnTo>
                  <a:lnTo>
                    <a:pt x="34932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7" y="952894"/>
                  </a:lnTo>
                  <a:lnTo>
                    <a:pt x="134853" y="911254"/>
                  </a:lnTo>
                  <a:lnTo>
                    <a:pt x="154005" y="870258"/>
                  </a:lnTo>
                  <a:lnTo>
                    <a:pt x="174314" y="829927"/>
                  </a:lnTo>
                  <a:lnTo>
                    <a:pt x="195756" y="790281"/>
                  </a:lnTo>
                  <a:lnTo>
                    <a:pt x="218311" y="751343"/>
                  </a:lnTo>
                  <a:lnTo>
                    <a:pt x="241958" y="713134"/>
                  </a:lnTo>
                  <a:lnTo>
                    <a:pt x="266675" y="675675"/>
                  </a:lnTo>
                  <a:lnTo>
                    <a:pt x="292441" y="638987"/>
                  </a:lnTo>
                  <a:lnTo>
                    <a:pt x="319234" y="603092"/>
                  </a:lnTo>
                  <a:lnTo>
                    <a:pt x="347034" y="568012"/>
                  </a:lnTo>
                  <a:lnTo>
                    <a:pt x="375818" y="533766"/>
                  </a:lnTo>
                  <a:lnTo>
                    <a:pt x="405566" y="500378"/>
                  </a:lnTo>
                  <a:lnTo>
                    <a:pt x="436256" y="467868"/>
                  </a:lnTo>
                  <a:lnTo>
                    <a:pt x="467867" y="436257"/>
                  </a:lnTo>
                  <a:lnTo>
                    <a:pt x="500377" y="405567"/>
                  </a:lnTo>
                  <a:lnTo>
                    <a:pt x="533766" y="375819"/>
                  </a:lnTo>
                  <a:lnTo>
                    <a:pt x="568011" y="347034"/>
                  </a:lnTo>
                  <a:lnTo>
                    <a:pt x="603092" y="319235"/>
                  </a:lnTo>
                  <a:lnTo>
                    <a:pt x="638987" y="292442"/>
                  </a:lnTo>
                  <a:lnTo>
                    <a:pt x="675674" y="266676"/>
                  </a:lnTo>
                  <a:lnTo>
                    <a:pt x="713133" y="241959"/>
                  </a:lnTo>
                  <a:lnTo>
                    <a:pt x="751343" y="218312"/>
                  </a:lnTo>
                  <a:lnTo>
                    <a:pt x="790280" y="195757"/>
                  </a:lnTo>
                  <a:lnTo>
                    <a:pt x="829926" y="174314"/>
                  </a:lnTo>
                  <a:lnTo>
                    <a:pt x="870257" y="154006"/>
                  </a:lnTo>
                  <a:lnTo>
                    <a:pt x="911254" y="134853"/>
                  </a:lnTo>
                  <a:lnTo>
                    <a:pt x="952893" y="116878"/>
                  </a:lnTo>
                  <a:lnTo>
                    <a:pt x="995155" y="100100"/>
                  </a:lnTo>
                  <a:lnTo>
                    <a:pt x="1038017" y="84542"/>
                  </a:lnTo>
                  <a:lnTo>
                    <a:pt x="1081459" y="70225"/>
                  </a:lnTo>
                  <a:lnTo>
                    <a:pt x="1125459" y="57170"/>
                  </a:lnTo>
                  <a:lnTo>
                    <a:pt x="1169996" y="45399"/>
                  </a:lnTo>
                  <a:lnTo>
                    <a:pt x="1215047" y="34933"/>
                  </a:lnTo>
                  <a:lnTo>
                    <a:pt x="1260593" y="25793"/>
                  </a:lnTo>
                  <a:lnTo>
                    <a:pt x="1306612" y="18000"/>
                  </a:lnTo>
                  <a:lnTo>
                    <a:pt x="1353082" y="11577"/>
                  </a:lnTo>
                  <a:lnTo>
                    <a:pt x="1399982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1" y="84542"/>
                  </a:lnTo>
                  <a:lnTo>
                    <a:pt x="2090943" y="100100"/>
                  </a:lnTo>
                  <a:lnTo>
                    <a:pt x="2133205" y="116878"/>
                  </a:lnTo>
                  <a:lnTo>
                    <a:pt x="2174844" y="134853"/>
                  </a:lnTo>
                  <a:lnTo>
                    <a:pt x="2215841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5" y="241959"/>
                  </a:lnTo>
                  <a:lnTo>
                    <a:pt x="2410424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4"/>
                  </a:lnTo>
                  <a:lnTo>
                    <a:pt x="2552332" y="375819"/>
                  </a:lnTo>
                  <a:lnTo>
                    <a:pt x="2585721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6"/>
                  </a:lnTo>
                  <a:lnTo>
                    <a:pt x="2739064" y="568012"/>
                  </a:lnTo>
                  <a:lnTo>
                    <a:pt x="2766864" y="603092"/>
                  </a:lnTo>
                  <a:lnTo>
                    <a:pt x="2793657" y="638987"/>
                  </a:lnTo>
                  <a:lnTo>
                    <a:pt x="2819423" y="675675"/>
                  </a:lnTo>
                  <a:lnTo>
                    <a:pt x="2844140" y="713134"/>
                  </a:lnTo>
                  <a:lnTo>
                    <a:pt x="2867787" y="751343"/>
                  </a:lnTo>
                  <a:lnTo>
                    <a:pt x="2890342" y="790281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4"/>
                  </a:lnTo>
                  <a:lnTo>
                    <a:pt x="2969221" y="952894"/>
                  </a:lnTo>
                  <a:lnTo>
                    <a:pt x="2985998" y="995156"/>
                  </a:lnTo>
                  <a:lnTo>
                    <a:pt x="3001556" y="1038018"/>
                  </a:lnTo>
                  <a:lnTo>
                    <a:pt x="3015873" y="1081460"/>
                  </a:lnTo>
                  <a:lnTo>
                    <a:pt x="3028928" y="1125460"/>
                  </a:lnTo>
                  <a:lnTo>
                    <a:pt x="3040699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1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8" y="1543049"/>
                  </a:lnTo>
                  <a:lnTo>
                    <a:pt x="3085365" y="1591111"/>
                  </a:lnTo>
                  <a:lnTo>
                    <a:pt x="3083176" y="1638808"/>
                  </a:lnTo>
                  <a:lnTo>
                    <a:pt x="3079555" y="1686116"/>
                  </a:lnTo>
                  <a:lnTo>
                    <a:pt x="3074521" y="1733016"/>
                  </a:lnTo>
                  <a:lnTo>
                    <a:pt x="3068098" y="1779486"/>
                  </a:lnTo>
                  <a:lnTo>
                    <a:pt x="3060306" y="1825505"/>
                  </a:lnTo>
                  <a:lnTo>
                    <a:pt x="3051166" y="1871051"/>
                  </a:lnTo>
                  <a:lnTo>
                    <a:pt x="3040699" y="1916103"/>
                  </a:lnTo>
                  <a:lnTo>
                    <a:pt x="3028928" y="1960639"/>
                  </a:lnTo>
                  <a:lnTo>
                    <a:pt x="3015873" y="2004639"/>
                  </a:lnTo>
                  <a:lnTo>
                    <a:pt x="3001556" y="2048081"/>
                  </a:lnTo>
                  <a:lnTo>
                    <a:pt x="2985998" y="2090943"/>
                  </a:lnTo>
                  <a:lnTo>
                    <a:pt x="2969221" y="2133205"/>
                  </a:lnTo>
                  <a:lnTo>
                    <a:pt x="2951245" y="2174845"/>
                  </a:lnTo>
                  <a:lnTo>
                    <a:pt x="2932093" y="2215841"/>
                  </a:lnTo>
                  <a:lnTo>
                    <a:pt x="2911784" y="2256172"/>
                  </a:lnTo>
                  <a:lnTo>
                    <a:pt x="2890342" y="2295818"/>
                  </a:lnTo>
                  <a:lnTo>
                    <a:pt x="2867787" y="2334756"/>
                  </a:lnTo>
                  <a:lnTo>
                    <a:pt x="2844140" y="2372965"/>
                  </a:lnTo>
                  <a:lnTo>
                    <a:pt x="2819423" y="2410424"/>
                  </a:lnTo>
                  <a:lnTo>
                    <a:pt x="2793657" y="2447112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3"/>
                  </a:lnTo>
                  <a:lnTo>
                    <a:pt x="2680532" y="2585721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1" y="2680532"/>
                  </a:lnTo>
                  <a:lnTo>
                    <a:pt x="2552332" y="2710280"/>
                  </a:lnTo>
                  <a:lnTo>
                    <a:pt x="2518087" y="2739065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4" y="2819423"/>
                  </a:lnTo>
                  <a:lnTo>
                    <a:pt x="2372965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5"/>
                  </a:lnTo>
                  <a:lnTo>
                    <a:pt x="2215841" y="2932093"/>
                  </a:lnTo>
                  <a:lnTo>
                    <a:pt x="2174844" y="2951246"/>
                  </a:lnTo>
                  <a:lnTo>
                    <a:pt x="2133205" y="2969221"/>
                  </a:lnTo>
                  <a:lnTo>
                    <a:pt x="2090943" y="2985999"/>
                  </a:lnTo>
                  <a:lnTo>
                    <a:pt x="2048081" y="3001557"/>
                  </a:lnTo>
                  <a:lnTo>
                    <a:pt x="2004639" y="3015874"/>
                  </a:lnTo>
                  <a:lnTo>
                    <a:pt x="1960639" y="3028929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9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7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00" y="4076700"/>
              <a:ext cx="2819400" cy="27432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04800" y="1943100"/>
            <a:ext cx="13868400" cy="333873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/>
            <a:r>
              <a:rPr lang="ru-RU" sz="5400" b="1" dirty="0" smtClean="0">
                <a:solidFill>
                  <a:srgbClr val="007033"/>
                </a:solidFill>
                <a:latin typeface="Georgia" pitchFamily="18" charset="0"/>
                <a:cs typeface="Times New Roman"/>
              </a:rPr>
              <a:t>Единая </a:t>
            </a:r>
            <a:r>
              <a:rPr lang="ru-RU" sz="5400" b="1" dirty="0" err="1">
                <a:solidFill>
                  <a:srgbClr val="007033"/>
                </a:solidFill>
                <a:latin typeface="Georgia" pitchFamily="18" charset="0"/>
                <a:cs typeface="Times New Roman"/>
              </a:rPr>
              <a:t>профориентационная</a:t>
            </a:r>
            <a:r>
              <a:rPr lang="ru-RU" sz="5400" b="1" dirty="0">
                <a:solidFill>
                  <a:srgbClr val="007033"/>
                </a:solidFill>
                <a:latin typeface="Georgia" pitchFamily="18" charset="0"/>
                <a:cs typeface="Times New Roman"/>
              </a:rPr>
              <a:t> модель в школах </a:t>
            </a:r>
            <a:r>
              <a:rPr lang="ru-RU" sz="5400" b="1" dirty="0" err="1">
                <a:solidFill>
                  <a:srgbClr val="007033"/>
                </a:solidFill>
                <a:latin typeface="Georgia" pitchFamily="18" charset="0"/>
                <a:cs typeface="Times New Roman"/>
              </a:rPr>
              <a:t>Прикамья</a:t>
            </a:r>
            <a:r>
              <a:rPr lang="ru-RU" sz="5400" b="1" dirty="0">
                <a:solidFill>
                  <a:srgbClr val="007033"/>
                </a:solidFill>
                <a:latin typeface="Georgia" pitchFamily="18" charset="0"/>
                <a:cs typeface="Times New Roman"/>
              </a:rPr>
              <a:t>: первые шаги к успеху, противоречия, планы на будущее</a:t>
            </a:r>
            <a:endParaRPr sz="5400" b="1" dirty="0">
              <a:solidFill>
                <a:srgbClr val="007033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355" y="4023283"/>
            <a:ext cx="10036175" cy="1003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6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976" y="6651710"/>
            <a:ext cx="6059805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3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6400" y="5905500"/>
            <a:ext cx="11194024" cy="219547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err="1" smtClean="0">
                <a:latin typeface="Georgia" pitchFamily="18" charset="0"/>
                <a:cs typeface="Trebuchet MS"/>
              </a:rPr>
              <a:t>Дремина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</a:t>
            </a:r>
            <a:r>
              <a:rPr lang="ru-RU" sz="2800" dirty="0" err="1" smtClean="0">
                <a:latin typeface="Georgia" pitchFamily="18" charset="0"/>
                <a:cs typeface="Trebuchet MS"/>
              </a:rPr>
              <a:t>Инга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Анатольевна, старший научный сотрудник, </a:t>
            </a: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smtClean="0">
                <a:latin typeface="Georgia" pitchFamily="18" charset="0"/>
                <a:cs typeface="Trebuchet MS"/>
              </a:rPr>
              <a:t>ГАУ ДПО «Институт развития образования Пермского края», </a:t>
            </a: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smtClean="0">
                <a:latin typeface="Georgia" pitchFamily="18" charset="0"/>
                <a:cs typeface="Trebuchet MS"/>
              </a:rPr>
              <a:t>региональный оператор проекта «Билет в будущее» и внедрения </a:t>
            </a:r>
            <a:r>
              <a:rPr lang="ru-RU" sz="2800" dirty="0" err="1" smtClean="0">
                <a:latin typeface="Georgia" pitchFamily="18" charset="0"/>
                <a:cs typeface="Trebuchet MS"/>
              </a:rPr>
              <a:t>профминимума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в 6-11 классах общеобразовательных организациях Пермского края</a:t>
            </a:r>
            <a:endParaRPr sz="2800" dirty="0">
              <a:latin typeface="Georgia" pitchFamily="18" charset="0"/>
              <a:cs typeface="Trebuchet MS"/>
            </a:endParaRPr>
          </a:p>
        </p:txBody>
      </p:sp>
      <p:pic>
        <p:nvPicPr>
          <p:cNvPr id="2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0" y="0"/>
            <a:ext cx="3886200" cy="381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7600" y="7581900"/>
            <a:ext cx="2585269" cy="186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7258" y="571500"/>
            <a:ext cx="1643074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Проектная сессия</a:t>
            </a:r>
            <a:b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Практико-ориентированный модуль </a:t>
            </a:r>
            <a:r>
              <a:rPr lang="ru-RU" sz="4000" b="1" dirty="0" err="1" smtClean="0">
                <a:solidFill>
                  <a:srgbClr val="007033"/>
                </a:solidFill>
                <a:latin typeface="Georgia" pitchFamily="18" charset="0"/>
              </a:rPr>
              <a:t>профминимума</a:t>
            </a: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 -  </a:t>
            </a:r>
            <a:b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новые смыслы - смелые решения </a:t>
            </a:r>
            <a:endParaRPr sz="40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2357418"/>
            <a:ext cx="15621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-</a:t>
            </a:r>
            <a:r>
              <a:rPr lang="ru-RU" sz="3200" b="1" dirty="0" smtClean="0">
                <a:latin typeface="Georgia" pitchFamily="18" charset="0"/>
              </a:rPr>
              <a:t>Для кого? Кто </a:t>
            </a:r>
            <a:r>
              <a:rPr lang="ru-RU" sz="3200" b="1" dirty="0" err="1" smtClean="0">
                <a:latin typeface="Georgia" pitchFamily="18" charset="0"/>
              </a:rPr>
              <a:t>примает</a:t>
            </a:r>
            <a:r>
              <a:rPr lang="ru-RU" sz="3200" b="1" dirty="0" smtClean="0">
                <a:latin typeface="Georgia" pitchFamily="18" charset="0"/>
              </a:rPr>
              <a:t> участие? </a:t>
            </a:r>
            <a:r>
              <a:rPr lang="ru-RU" sz="3200" dirty="0" smtClean="0">
                <a:latin typeface="Georgia" pitchFamily="18" charset="0"/>
              </a:rPr>
              <a:t>Например, 6-7, 9,10-11 классы</a:t>
            </a:r>
          </a:p>
          <a:p>
            <a:r>
              <a:rPr lang="ru-RU" sz="3200" b="1" dirty="0" smtClean="0">
                <a:latin typeface="Georgia" pitchFamily="18" charset="0"/>
              </a:rPr>
              <a:t>-Кто  организатор?</a:t>
            </a:r>
          </a:p>
          <a:p>
            <a:r>
              <a:rPr lang="ru-RU" sz="3200" b="1" dirty="0" smtClean="0">
                <a:latin typeface="Georgia" pitchFamily="18" charset="0"/>
              </a:rPr>
              <a:t>- Какие социальные партнеры помогают?</a:t>
            </a:r>
          </a:p>
          <a:p>
            <a:r>
              <a:rPr lang="ru-RU" sz="3200" b="1" dirty="0" smtClean="0">
                <a:latin typeface="Georgia" pitchFamily="18" charset="0"/>
              </a:rPr>
              <a:t>-Формат совместной работы. </a:t>
            </a:r>
            <a:r>
              <a:rPr lang="ru-RU" sz="3200" dirty="0" smtClean="0">
                <a:latin typeface="Georgia" pitchFamily="18" charset="0"/>
              </a:rPr>
              <a:t>Например, форум, фестиваль, игра, профильный лагерь, творческая/ ремесленная мастерская, </a:t>
            </a:r>
            <a:r>
              <a:rPr lang="ru-RU" sz="3200" dirty="0" err="1" smtClean="0">
                <a:latin typeface="Georgia" pitchFamily="18" charset="0"/>
              </a:rPr>
              <a:t>мастерград</a:t>
            </a:r>
            <a:r>
              <a:rPr lang="ru-RU" sz="3200" dirty="0" smtClean="0">
                <a:latin typeface="Georgia" pitchFamily="18" charset="0"/>
              </a:rPr>
              <a:t>..</a:t>
            </a:r>
          </a:p>
          <a:p>
            <a:r>
              <a:rPr lang="ru-RU" sz="3200" dirty="0" smtClean="0">
                <a:latin typeface="Georgia" pitchFamily="18" charset="0"/>
              </a:rPr>
              <a:t>-</a:t>
            </a:r>
            <a:r>
              <a:rPr lang="ru-RU" sz="3200" b="1" dirty="0" smtClean="0">
                <a:latin typeface="Georgia" pitchFamily="18" charset="0"/>
              </a:rPr>
              <a:t>Яркое название </a:t>
            </a:r>
            <a:r>
              <a:rPr lang="ru-RU" sz="3200" dirty="0" smtClean="0">
                <a:latin typeface="Georgia" pitchFamily="18" charset="0"/>
              </a:rPr>
              <a:t>(притягивает как магнит)</a:t>
            </a:r>
          </a:p>
          <a:p>
            <a:r>
              <a:rPr lang="ru-RU" sz="3200" b="1" dirty="0" smtClean="0">
                <a:latin typeface="Georgia" pitchFamily="18" charset="0"/>
              </a:rPr>
              <a:t>-Для чего? Что хотим получаем в результате? </a:t>
            </a:r>
            <a:r>
              <a:rPr lang="ru-RU" sz="3200" dirty="0" smtClean="0">
                <a:latin typeface="Georgia" pitchFamily="18" charset="0"/>
              </a:rPr>
              <a:t>Например, познакомиться, узнать, исследовать, обобщить, попробовать, изготовить, представить, встретиться</a:t>
            </a:r>
          </a:p>
          <a:p>
            <a:r>
              <a:rPr lang="ru-RU" sz="3200" b="1" dirty="0" smtClean="0">
                <a:latin typeface="Georgia" pitchFamily="18" charset="0"/>
              </a:rPr>
              <a:t>-Как поймем, что практика проходит успешно? </a:t>
            </a:r>
            <a:r>
              <a:rPr lang="ru-RU" sz="3200" dirty="0" smtClean="0">
                <a:latin typeface="Georgia" pitchFamily="18" charset="0"/>
              </a:rPr>
              <a:t>Например, участников ?, партнеров ?, мастер-классов ?, </a:t>
            </a:r>
          </a:p>
          <a:p>
            <a:r>
              <a:rPr lang="ru-RU" sz="3200" b="1" dirty="0" smtClean="0">
                <a:latin typeface="Georgia" pitchFamily="18" charset="0"/>
              </a:rPr>
              <a:t>- Почему </a:t>
            </a:r>
            <a:r>
              <a:rPr lang="ru-RU" sz="3200" b="1" dirty="0">
                <a:latin typeface="Georgia" pitchFamily="18" charset="0"/>
              </a:rPr>
              <a:t>вы получаете </a:t>
            </a:r>
            <a:r>
              <a:rPr lang="ru-RU" sz="3200" b="1" dirty="0" smtClean="0">
                <a:latin typeface="Georgia" pitchFamily="18" charset="0"/>
              </a:rPr>
              <a:t>много положительных отзывов </a:t>
            </a:r>
            <a:r>
              <a:rPr lang="ru-RU" sz="3200" b="1" dirty="0">
                <a:latin typeface="Georgia" pitchFamily="18" charset="0"/>
              </a:rPr>
              <a:t>по итогам?</a:t>
            </a:r>
            <a:endParaRPr lang="ru-RU" sz="3200" b="1" dirty="0" smtClean="0">
              <a:latin typeface="Georgia" pitchFamily="18" charset="0"/>
            </a:endParaRPr>
          </a:p>
          <a:p>
            <a:pPr marL="571500" indent="-571500">
              <a:buFontTx/>
              <a:buChar char="-"/>
            </a:pPr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2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316" y="187746"/>
            <a:ext cx="15483244" cy="203132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На все ли </a:t>
            </a:r>
            <a:r>
              <a:rPr lang="ru-RU" sz="44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вопросы, </a:t>
            </a:r>
            <a:r>
              <a:rPr lang="ru-RU" sz="4400" b="1" dirty="0" err="1" smtClean="0">
                <a:solidFill>
                  <a:srgbClr val="007033"/>
                </a:solidFill>
                <a:latin typeface="Georgia" panose="02040502050405020303" pitchFamily="18" charset="0"/>
              </a:rPr>
              <a:t>которы</a:t>
            </a:r>
            <a:r>
              <a:rPr lang="ru-RU" sz="44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 мы формулировали в сентябре мы нашли ответы?   </a:t>
            </a:r>
            <a:r>
              <a:rPr lang="ru-RU" sz="4400" b="1" dirty="0" smtClean="0">
                <a:latin typeface="Georgia" panose="02040502050405020303" pitchFamily="18" charset="0"/>
              </a:rPr>
              <a:t> </a:t>
            </a:r>
            <a:endParaRPr lang="ru-RU" sz="44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18" y="1500162"/>
            <a:ext cx="15121680" cy="79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426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3200" y="876300"/>
            <a:ext cx="14935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Подводим итоги: </a:t>
            </a:r>
            <a:endParaRPr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651234" y="1714500"/>
            <a:ext cx="156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  <p:pic>
        <p:nvPicPr>
          <p:cNvPr id="8194" name="Picture 2" descr="https://fsd.multiurok.ru/html/2019/11/11/s_5dc97d9013b67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75"/>
          <a:stretch/>
        </p:blipFill>
        <p:spPr bwMode="auto">
          <a:xfrm>
            <a:off x="4572000" y="1787771"/>
            <a:ext cx="12649199" cy="81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88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016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00" y="266700"/>
            <a:ext cx="14325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err="1" smtClean="0">
                <a:solidFill>
                  <a:srgbClr val="007033"/>
                </a:solidFill>
                <a:latin typeface="Georgia" pitchFamily="18" charset="0"/>
              </a:rPr>
              <a:t>В.В.Путин</a:t>
            </a: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. Профориентация школьников -  ключевое направление суверенного образования Российской Федерации </a:t>
            </a:r>
            <a:endParaRPr sz="40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4</a:t>
            </a:r>
            <a:endParaRPr spc="-5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9400" y="1485900"/>
            <a:ext cx="7658100" cy="479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b="43372"/>
          <a:stretch/>
        </p:blipFill>
        <p:spPr bwMode="auto">
          <a:xfrm>
            <a:off x="2589936" y="4281655"/>
            <a:ext cx="11689024" cy="37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0772" y="81915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40 час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05800" y="81915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60 час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39600" y="81915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80 час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56" y="8643962"/>
            <a:ext cx="130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Занятия  «Россия – мои горизонты», взаимодействие с родителями, урочная деятельность – единое наполнение всех уровней </a:t>
            </a:r>
            <a:r>
              <a:rPr lang="ru-RU" sz="2800" b="1" dirty="0" err="1" smtClean="0"/>
              <a:t>профминимума</a:t>
            </a:r>
            <a:r>
              <a:rPr lang="ru-RU" sz="2800" b="1" dirty="0" smtClean="0"/>
              <a:t>.    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174948"/>
            <a:ext cx="18002312" cy="1846659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Определимся </a:t>
            </a:r>
            <a:r>
              <a:rPr lang="ru-RU" sz="4000" b="1" dirty="0">
                <a:solidFill>
                  <a:srgbClr val="007033"/>
                </a:solidFill>
                <a:latin typeface="Georgia" panose="02040502050405020303" pitchFamily="18" charset="0"/>
              </a:rPr>
              <a:t>со смыслами</a:t>
            </a:r>
            <a:r>
              <a:rPr lang="ru-RU" sz="40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.</a:t>
            </a:r>
            <a:br>
              <a:rPr lang="ru-RU" sz="4000" b="1" dirty="0" smtClean="0">
                <a:solidFill>
                  <a:srgbClr val="007033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Система профориентации школьников</a:t>
            </a:r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  <a:b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образ</a:t>
            </a:r>
            <a:r>
              <a:rPr lang="ru-RU" sz="4000" b="1" dirty="0">
                <a:solidFill>
                  <a:srgbClr val="007033"/>
                </a:solidFill>
                <a:latin typeface="Georgia" panose="02040502050405020303" pitchFamily="18" charset="0"/>
              </a:rPr>
              <a:t>, качество, </a:t>
            </a:r>
            <a:r>
              <a:rPr lang="ru-RU" sz="4000" b="1" dirty="0" smtClean="0">
                <a:solidFill>
                  <a:srgbClr val="007033"/>
                </a:solidFill>
                <a:latin typeface="Georgia" panose="02040502050405020303" pitchFamily="18" charset="0"/>
              </a:rPr>
              <a:t>действия</a:t>
            </a:r>
            <a:endParaRPr lang="ru-RU" sz="4000" b="1" dirty="0">
              <a:solidFill>
                <a:srgbClr val="007033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https://altynkuldar.ru/upload/iblock/369/369f93635bf195d0ce3b811a50bae9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16408" y="2313008"/>
            <a:ext cx="5198489" cy="41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hool9gukovo.moy.su/_spt/professija-r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6" t="9135" r="7066" b="8107"/>
          <a:stretch/>
        </p:blipFill>
        <p:spPr bwMode="auto">
          <a:xfrm>
            <a:off x="4391472" y="6799684"/>
            <a:ext cx="12722772" cy="31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pi.synergytimes.ru/upload/iblock/93e/etzkodjol0qsw0oakj8ig28zfgjxfec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62" b="7876"/>
          <a:stretch/>
        </p:blipFill>
        <p:spPr bwMode="auto">
          <a:xfrm>
            <a:off x="3455368" y="2359212"/>
            <a:ext cx="8609771" cy="4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7016" y="4143697"/>
            <a:ext cx="1999605" cy="19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1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316" y="285716"/>
            <a:ext cx="15411806" cy="49244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33"/>
                </a:solidFill>
                <a:latin typeface="Georgia" pitchFamily="18" charset="0"/>
              </a:rPr>
              <a:t>3 группы участников семинара выписали на листе по 10 ассоциаций</a:t>
            </a:r>
            <a:endParaRPr lang="ru-RU" sz="32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5952" y="1571600"/>
          <a:ext cx="16002047" cy="8215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37682"/>
                <a:gridCol w="5145481"/>
                <a:gridCol w="5818884"/>
              </a:tblGrid>
              <a:tr h="123517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Georgia" pitchFamily="18" charset="0"/>
                        </a:rPr>
                        <a:t>Качество</a:t>
                      </a:r>
                      <a:r>
                        <a:rPr lang="ru-RU" sz="36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3600" dirty="0" smtClean="0">
                          <a:latin typeface="Georgia" pitchFamily="18" charset="0"/>
                        </a:rPr>
                        <a:t>(какая? )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Georgia" pitchFamily="18" charset="0"/>
                        </a:rPr>
                        <a:t>Образ (что?)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Georgia" pitchFamily="18" charset="0"/>
                        </a:rPr>
                        <a:t>Действие</a:t>
                      </a:r>
                    </a:p>
                    <a:p>
                      <a:r>
                        <a:rPr lang="ru-RU" sz="3600" baseline="0" dirty="0" smtClean="0">
                          <a:latin typeface="Georgia" pitchFamily="18" charset="0"/>
                        </a:rPr>
                        <a:t> (что делать?)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80192">
                <a:tc>
                  <a:txBody>
                    <a:bodyPr/>
                    <a:lstStyle/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Открытая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Эффективная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Мобильная</a:t>
                      </a:r>
                    </a:p>
                    <a:p>
                      <a:r>
                        <a:rPr lang="ru-RU" sz="3600" b="1" i="0" dirty="0" err="1" smtClean="0">
                          <a:latin typeface="Georgia" pitchFamily="18" charset="0"/>
                        </a:rPr>
                        <a:t>Разноуровневая</a:t>
                      </a:r>
                      <a:endParaRPr lang="ru-RU" sz="3600" b="1" i="0" dirty="0" smtClean="0">
                        <a:latin typeface="Georgia" pitchFamily="18" charset="0"/>
                      </a:endParaRP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Умная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Развивающая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Востребованная</a:t>
                      </a:r>
                      <a:r>
                        <a:rPr lang="ru-RU" sz="3600" b="1" i="0" baseline="0" dirty="0" smtClean="0">
                          <a:latin typeface="Georgia" pitchFamily="18" charset="0"/>
                        </a:rPr>
                        <a:t> </a:t>
                      </a:r>
                    </a:p>
                    <a:p>
                      <a:r>
                        <a:rPr lang="ru-RU" sz="3600" b="1" i="0" baseline="0" dirty="0" smtClean="0">
                          <a:latin typeface="Georgia" pitchFamily="18" charset="0"/>
                        </a:rPr>
                        <a:t>Разносторонняя</a:t>
                      </a:r>
                    </a:p>
                    <a:p>
                      <a:r>
                        <a:rPr lang="ru-RU" sz="3600" b="1" i="0" baseline="0" dirty="0" smtClean="0">
                          <a:latin typeface="Georgia" pitchFamily="18" charset="0"/>
                        </a:rPr>
                        <a:t>Актуальная </a:t>
                      </a:r>
                    </a:p>
                    <a:p>
                      <a:r>
                        <a:rPr lang="ru-RU" sz="3600" b="1" i="0" baseline="0" dirty="0" smtClean="0">
                          <a:latin typeface="Georgia" pitchFamily="18" charset="0"/>
                        </a:rPr>
                        <a:t>Широкая </a:t>
                      </a:r>
                      <a:endParaRPr lang="ru-RU" sz="3600" b="1" i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Самоопределение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Призвание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Выбор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Партнерство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Занятия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События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Вариативность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Ресурс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Осознанность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Работа</a:t>
                      </a:r>
                      <a:r>
                        <a:rPr lang="ru-RU" sz="3600" b="1" i="0" baseline="0" dirty="0" smtClean="0">
                          <a:latin typeface="Georgia" pitchFamily="18" charset="0"/>
                        </a:rPr>
                        <a:t> </a:t>
                      </a:r>
                      <a:endParaRPr lang="ru-RU" sz="3600" b="1" i="0" dirty="0" smtClean="0">
                        <a:latin typeface="Georgia" pitchFamily="18" charset="0"/>
                      </a:endParaRPr>
                    </a:p>
                    <a:p>
                      <a:endParaRPr lang="ru-RU" sz="3600" b="1" i="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Информировать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Привлекать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Знакомить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Пробовать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Мотивировать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Погружать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Увлекать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Осознавать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Расширять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Удовлетворять 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Систематизировать 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Удивлять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43208" y="857220"/>
            <a:ext cx="1328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Система профориентации школьников</a:t>
            </a:r>
            <a:endParaRPr lang="ru-RU" sz="3600" dirty="0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71930"/>
            <a:ext cx="1999605" cy="1999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285716"/>
            <a:ext cx="17359434" cy="16004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A1A"/>
                </a:solidFill>
                <a:latin typeface="Georgia" pitchFamily="18" charset="0"/>
              </a:rPr>
              <a:t>Уже на промежуточном этапе можно определить смысловые линии системы профориентации школьников (выделены разным цветом)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5952" y="1571600"/>
          <a:ext cx="16002047" cy="8215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37682"/>
                <a:gridCol w="5145481"/>
                <a:gridCol w="5818884"/>
              </a:tblGrid>
              <a:tr h="123517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Georgia" pitchFamily="18" charset="0"/>
                        </a:rPr>
                        <a:t>Качество</a:t>
                      </a:r>
                      <a:r>
                        <a:rPr lang="ru-RU" sz="36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3600" dirty="0" smtClean="0">
                          <a:latin typeface="Georgia" pitchFamily="18" charset="0"/>
                        </a:rPr>
                        <a:t>(какая? )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Georgia" pitchFamily="18" charset="0"/>
                        </a:rPr>
                        <a:t>Образ (что?)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Georgia" pitchFamily="18" charset="0"/>
                        </a:rPr>
                        <a:t>Действие</a:t>
                      </a:r>
                    </a:p>
                    <a:p>
                      <a:r>
                        <a:rPr lang="ru-RU" sz="3600" baseline="0" dirty="0" smtClean="0">
                          <a:latin typeface="Georgia" pitchFamily="18" charset="0"/>
                        </a:rPr>
                        <a:t> (что делать?)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80192">
                <a:tc>
                  <a:txBody>
                    <a:bodyPr/>
                    <a:lstStyle/>
                    <a:p>
                      <a:r>
                        <a:rPr lang="ru-RU" sz="3600" b="1" i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Открытая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Эффективная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Мобильная</a:t>
                      </a:r>
                    </a:p>
                    <a:p>
                      <a:r>
                        <a:rPr lang="ru-RU" sz="3600" b="1" i="0" dirty="0" err="1" smtClean="0">
                          <a:latin typeface="Georgia" pitchFamily="18" charset="0"/>
                        </a:rPr>
                        <a:t>Разноуровневая</a:t>
                      </a:r>
                      <a:endParaRPr lang="ru-RU" sz="3600" b="1" i="0" dirty="0" smtClean="0">
                        <a:latin typeface="Georgia" pitchFamily="18" charset="0"/>
                      </a:endParaRP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Умная</a:t>
                      </a:r>
                    </a:p>
                    <a:p>
                      <a:r>
                        <a:rPr lang="ru-RU" sz="3600" b="1" i="0" dirty="0" smtClean="0">
                          <a:solidFill>
                            <a:srgbClr val="FFFF00"/>
                          </a:solidFill>
                          <a:latin typeface="Georgia" pitchFamily="18" charset="0"/>
                        </a:rPr>
                        <a:t>Развивающая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Востребованная</a:t>
                      </a:r>
                      <a:r>
                        <a:rPr lang="ru-RU" sz="3600" b="1" i="0" baseline="0" dirty="0" smtClean="0">
                          <a:latin typeface="Georgia" pitchFamily="18" charset="0"/>
                        </a:rPr>
                        <a:t> </a:t>
                      </a:r>
                    </a:p>
                    <a:p>
                      <a:r>
                        <a:rPr lang="ru-RU" sz="3600" b="1" i="0" baseline="0" dirty="0" smtClean="0">
                          <a:latin typeface="Georgia" pitchFamily="18" charset="0"/>
                        </a:rPr>
                        <a:t>Разносторонняя</a:t>
                      </a:r>
                    </a:p>
                    <a:p>
                      <a:r>
                        <a:rPr lang="ru-RU" sz="3600" b="1" i="0" baseline="0" dirty="0" smtClean="0">
                          <a:solidFill>
                            <a:srgbClr val="00B050"/>
                          </a:solidFill>
                          <a:latin typeface="Georgia" pitchFamily="18" charset="0"/>
                        </a:rPr>
                        <a:t>Актуальная </a:t>
                      </a:r>
                    </a:p>
                    <a:p>
                      <a:r>
                        <a:rPr lang="ru-RU" sz="3600" b="1" i="0" baseline="0" dirty="0" smtClean="0">
                          <a:latin typeface="Georgia" pitchFamily="18" charset="0"/>
                        </a:rPr>
                        <a:t>Широкая </a:t>
                      </a:r>
                      <a:endParaRPr lang="ru-RU" sz="3600" b="1" i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Самоопределение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Призвание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Выбор</a:t>
                      </a:r>
                    </a:p>
                    <a:p>
                      <a:r>
                        <a:rPr lang="ru-RU" sz="3600" b="1" i="0" dirty="0" smtClean="0">
                          <a:solidFill>
                            <a:srgbClr val="FFFF00"/>
                          </a:solidFill>
                          <a:latin typeface="Georgia" pitchFamily="18" charset="0"/>
                        </a:rPr>
                        <a:t>Партнерство</a:t>
                      </a:r>
                    </a:p>
                    <a:p>
                      <a:r>
                        <a:rPr lang="ru-RU" sz="3600" b="1" i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Занятия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События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Вариативность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Ресурс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Осознанность</a:t>
                      </a:r>
                    </a:p>
                    <a:p>
                      <a:r>
                        <a:rPr lang="ru-RU" sz="3600" b="1" i="0" dirty="0" smtClean="0">
                          <a:solidFill>
                            <a:srgbClr val="00B050"/>
                          </a:solidFill>
                          <a:latin typeface="Georgia" pitchFamily="18" charset="0"/>
                        </a:rPr>
                        <a:t>Работа</a:t>
                      </a:r>
                      <a:r>
                        <a:rPr lang="ru-RU" sz="3600" b="1" i="0" baseline="0" dirty="0" smtClean="0">
                          <a:solidFill>
                            <a:srgbClr val="00B050"/>
                          </a:solidFill>
                          <a:latin typeface="Georgia" pitchFamily="18" charset="0"/>
                        </a:rPr>
                        <a:t> </a:t>
                      </a:r>
                      <a:endParaRPr lang="ru-RU" sz="3600" b="1" i="0" dirty="0" smtClean="0">
                        <a:solidFill>
                          <a:srgbClr val="00B050"/>
                        </a:solidFill>
                        <a:latin typeface="Georgia" pitchFamily="18" charset="0"/>
                      </a:endParaRPr>
                    </a:p>
                    <a:p>
                      <a:endParaRPr lang="ru-RU" sz="3600" b="1" i="0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Информировать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Привлекать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Знакомить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Пробовать</a:t>
                      </a:r>
                    </a:p>
                    <a:p>
                      <a:r>
                        <a:rPr lang="ru-RU" sz="3600" b="1" i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Мотивировать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Погружать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Увлекать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Осознавать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Расширять</a:t>
                      </a:r>
                    </a:p>
                    <a:p>
                      <a:r>
                        <a:rPr lang="ru-RU" sz="3600" b="1" i="0" dirty="0" smtClean="0">
                          <a:solidFill>
                            <a:srgbClr val="00B050"/>
                          </a:solidFill>
                          <a:latin typeface="Georgia" pitchFamily="18" charset="0"/>
                        </a:rPr>
                        <a:t>Удовлетворять </a:t>
                      </a:r>
                    </a:p>
                    <a:p>
                      <a:r>
                        <a:rPr lang="ru-RU" sz="3600" b="1" i="0" dirty="0" smtClean="0">
                          <a:latin typeface="Georgia" pitchFamily="18" charset="0"/>
                        </a:rPr>
                        <a:t>Систематизировать </a:t>
                      </a:r>
                    </a:p>
                    <a:p>
                      <a:r>
                        <a:rPr lang="ru-RU" sz="3600" b="1" i="0" dirty="0" smtClean="0">
                          <a:solidFill>
                            <a:srgbClr val="FFFF00"/>
                          </a:solidFill>
                          <a:latin typeface="Georgia" pitchFamily="18" charset="0"/>
                        </a:rPr>
                        <a:t>Удивлять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71930"/>
            <a:ext cx="1999605" cy="1999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42" y="187746"/>
            <a:ext cx="15216294" cy="2092881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7033"/>
                </a:solidFill>
                <a:latin typeface="Georgia" pitchFamily="18" charset="0"/>
              </a:rPr>
              <a:t>Осмысливание промежуточных результатов внедрения </a:t>
            </a:r>
            <a:r>
              <a:rPr lang="ru-RU" sz="4400" b="1" dirty="0" err="1" smtClean="0">
                <a:solidFill>
                  <a:srgbClr val="007033"/>
                </a:solidFill>
                <a:latin typeface="Georgia" pitchFamily="18" charset="0"/>
              </a:rPr>
              <a:t>профминимума</a:t>
            </a:r>
            <a:r>
              <a:rPr lang="ru-RU" sz="4400" b="1" dirty="0" smtClean="0">
                <a:solidFill>
                  <a:srgbClr val="007033"/>
                </a:solidFill>
                <a:latin typeface="Georgia" pitchFamily="18" charset="0"/>
              </a:rPr>
              <a:t> </a:t>
            </a:r>
            <a:r>
              <a:rPr lang="ru-RU" sz="4800" b="1" dirty="0" smtClean="0">
                <a:solidFill>
                  <a:srgbClr val="003A1A"/>
                </a:solidFill>
                <a:latin typeface="Georgia" pitchFamily="18" charset="0"/>
              </a:rPr>
              <a:t/>
            </a:r>
            <a:br>
              <a:rPr lang="ru-RU" sz="4800" b="1" dirty="0" smtClean="0">
                <a:solidFill>
                  <a:srgbClr val="003A1A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rgbClr val="003A1A"/>
                </a:solidFill>
                <a:latin typeface="Georgia" pitchFamily="18" charset="0"/>
              </a:rPr>
              <a:t> </a:t>
            </a:r>
            <a:endParaRPr lang="ru-RU" sz="3200" dirty="0" smtClean="0">
              <a:solidFill>
                <a:srgbClr val="003A1A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894" y="1857352"/>
            <a:ext cx="1493054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A1A"/>
                </a:solidFill>
                <a:latin typeface="Georgia" pitchFamily="18" charset="0"/>
              </a:rPr>
              <a:t>Система профориентации школьников </a:t>
            </a:r>
            <a:r>
              <a:rPr lang="ru-RU" sz="3600" b="1" dirty="0" smtClean="0">
                <a:solidFill>
                  <a:srgbClr val="003A1A"/>
                </a:solidFill>
                <a:latin typeface="Georgia" pitchFamily="18" charset="0"/>
              </a:rPr>
              <a:t> - </a:t>
            </a:r>
            <a:r>
              <a:rPr lang="ru-RU" sz="3600" b="1" dirty="0" smtClean="0">
                <a:latin typeface="Georgia" pitchFamily="18" charset="0"/>
              </a:rPr>
              <a:t>это возможность для каждого школьника страны вместе с </a:t>
            </a:r>
            <a:r>
              <a:rPr lang="ru-RU" sz="3600" b="1" dirty="0" smtClean="0">
                <a:latin typeface="Georgia" pitchFamily="18" charset="0"/>
              </a:rPr>
              <a:t>педагогом </a:t>
            </a:r>
            <a:r>
              <a:rPr lang="ru-RU" sz="3600" b="1" dirty="0" smtClean="0">
                <a:latin typeface="Georgia" pitchFamily="18" charset="0"/>
              </a:rPr>
              <a:t>-навигатором</a:t>
            </a:r>
            <a:r>
              <a:rPr lang="ru-RU" sz="3600" dirty="0" smtClean="0">
                <a:latin typeface="Georgia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latin typeface="Georgia" pitchFamily="18" charset="0"/>
              </a:rPr>
              <a:t> понять, осознать и систематизировать востребованную информацию об актуальных  ресурсах обучения профессиям будущего;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latin typeface="Georgia" pitchFamily="18" charset="0"/>
              </a:rPr>
              <a:t>увлеченно заниматься и посещать мотивационные развивающие события, знакомиться с партнерскими предприятиями;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latin typeface="Georgia" pitchFamily="18" charset="0"/>
              </a:rPr>
              <a:t>самоопределиться в открытой среде региональных </a:t>
            </a:r>
            <a:r>
              <a:rPr lang="ru-RU" sz="3600" dirty="0" err="1" smtClean="0">
                <a:latin typeface="Georgia" pitchFamily="18" charset="0"/>
              </a:rPr>
              <a:t>профпроб</a:t>
            </a:r>
            <a:r>
              <a:rPr lang="ru-RU" sz="3600" dirty="0" smtClean="0">
                <a:latin typeface="Georgia" pitchFamily="18" charset="0"/>
              </a:rPr>
              <a:t> и найти свое призвание;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>
                <a:latin typeface="Georgia" pitchFamily="18" charset="0"/>
              </a:rPr>
              <a:t>расширять горизонты привлекательных рабочих мест, удивляясь вариативности предложений и своему осознанному выбору;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Georgia" pitchFamily="18" charset="0"/>
              </a:rPr>
              <a:t>учиться мобильности, эффективности, удовлетворяя потребности региона в умных, разносторонних </a:t>
            </a:r>
            <a:r>
              <a:rPr lang="ru-RU" sz="3600" dirty="0" smtClean="0">
                <a:latin typeface="Georgia" pitchFamily="18" charset="0"/>
              </a:rPr>
              <a:t>кадрах.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016" y="4143697"/>
            <a:ext cx="1999605" cy="19996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18287999" cy="10286278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060" y="0"/>
              <a:ext cx="969603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6365" y="3067984"/>
              <a:ext cx="9032529" cy="82405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601" y="1645039"/>
              <a:ext cx="14908498" cy="9663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7124" y="2990056"/>
              <a:ext cx="9210763" cy="8318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559" y="1645039"/>
              <a:ext cx="14908540" cy="96635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82493" y="4079496"/>
              <a:ext cx="159385" cy="57785"/>
            </a:xfrm>
            <a:custGeom>
              <a:avLst/>
              <a:gdLst/>
              <a:ahLst/>
              <a:cxnLst/>
              <a:rect l="l" t="t" r="r" b="b"/>
              <a:pathLst>
                <a:path w="159384" h="57785">
                  <a:moveTo>
                    <a:pt x="49335" y="0"/>
                  </a:moveTo>
                  <a:lnTo>
                    <a:pt x="0" y="16529"/>
                  </a:lnTo>
                  <a:lnTo>
                    <a:pt x="956" y="22403"/>
                  </a:lnTo>
                  <a:lnTo>
                    <a:pt x="956" y="22676"/>
                  </a:lnTo>
                  <a:lnTo>
                    <a:pt x="3747" y="25929"/>
                  </a:lnTo>
                  <a:lnTo>
                    <a:pt x="10677" y="28311"/>
                  </a:lnTo>
                  <a:lnTo>
                    <a:pt x="21424" y="30437"/>
                  </a:lnTo>
                  <a:lnTo>
                    <a:pt x="35669" y="32922"/>
                  </a:lnTo>
                  <a:lnTo>
                    <a:pt x="46495" y="35092"/>
                  </a:lnTo>
                  <a:lnTo>
                    <a:pt x="90197" y="45216"/>
                  </a:lnTo>
                  <a:lnTo>
                    <a:pt x="154019" y="57237"/>
                  </a:lnTo>
                  <a:lnTo>
                    <a:pt x="151559" y="50954"/>
                  </a:lnTo>
                  <a:lnTo>
                    <a:pt x="155796" y="42757"/>
                  </a:lnTo>
                  <a:lnTo>
                    <a:pt x="157982" y="41118"/>
                  </a:lnTo>
                  <a:lnTo>
                    <a:pt x="159212" y="40435"/>
                  </a:lnTo>
                  <a:lnTo>
                    <a:pt x="141685" y="29790"/>
                  </a:lnTo>
                  <a:lnTo>
                    <a:pt x="97714" y="9562"/>
                  </a:lnTo>
                  <a:lnTo>
                    <a:pt x="59796" y="245"/>
                  </a:lnTo>
                  <a:lnTo>
                    <a:pt x="49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20692" y="4137556"/>
              <a:ext cx="240665" cy="422909"/>
            </a:xfrm>
            <a:custGeom>
              <a:avLst/>
              <a:gdLst/>
              <a:ahLst/>
              <a:cxnLst/>
              <a:rect l="l" t="t" r="r" b="b"/>
              <a:pathLst>
                <a:path w="240665" h="422910">
                  <a:moveTo>
                    <a:pt x="35696" y="0"/>
                  </a:moveTo>
                  <a:lnTo>
                    <a:pt x="15995" y="35330"/>
                  </a:lnTo>
                  <a:lnTo>
                    <a:pt x="7270" y="87428"/>
                  </a:lnTo>
                  <a:lnTo>
                    <a:pt x="2538" y="131586"/>
                  </a:lnTo>
                  <a:lnTo>
                    <a:pt x="0" y="185234"/>
                  </a:lnTo>
                  <a:lnTo>
                    <a:pt x="1021" y="217492"/>
                  </a:lnTo>
                  <a:lnTo>
                    <a:pt x="7181" y="273300"/>
                  </a:lnTo>
                  <a:lnTo>
                    <a:pt x="16585" y="316267"/>
                  </a:lnTo>
                  <a:lnTo>
                    <a:pt x="33100" y="358011"/>
                  </a:lnTo>
                  <a:lnTo>
                    <a:pt x="52779" y="389055"/>
                  </a:lnTo>
                  <a:lnTo>
                    <a:pt x="52505" y="389055"/>
                  </a:lnTo>
                  <a:lnTo>
                    <a:pt x="81888" y="416103"/>
                  </a:lnTo>
                  <a:lnTo>
                    <a:pt x="97331" y="422660"/>
                  </a:lnTo>
                  <a:lnTo>
                    <a:pt x="98015" y="419518"/>
                  </a:lnTo>
                  <a:lnTo>
                    <a:pt x="98971" y="415283"/>
                  </a:lnTo>
                  <a:lnTo>
                    <a:pt x="111818" y="377443"/>
                  </a:lnTo>
                  <a:lnTo>
                    <a:pt x="130286" y="335642"/>
                  </a:lnTo>
                  <a:lnTo>
                    <a:pt x="148392" y="299834"/>
                  </a:lnTo>
                  <a:lnTo>
                    <a:pt x="155265" y="286777"/>
                  </a:lnTo>
                  <a:lnTo>
                    <a:pt x="164432" y="268842"/>
                  </a:lnTo>
                  <a:lnTo>
                    <a:pt x="177881" y="241343"/>
                  </a:lnTo>
                  <a:lnTo>
                    <a:pt x="184590" y="226613"/>
                  </a:lnTo>
                  <a:lnTo>
                    <a:pt x="188840" y="217492"/>
                  </a:lnTo>
                  <a:lnTo>
                    <a:pt x="194908" y="206821"/>
                  </a:lnTo>
                  <a:lnTo>
                    <a:pt x="202222" y="193887"/>
                  </a:lnTo>
                  <a:lnTo>
                    <a:pt x="209138" y="180696"/>
                  </a:lnTo>
                  <a:lnTo>
                    <a:pt x="216183" y="167556"/>
                  </a:lnTo>
                  <a:lnTo>
                    <a:pt x="223881" y="154775"/>
                  </a:lnTo>
                  <a:lnTo>
                    <a:pt x="229895" y="145622"/>
                  </a:lnTo>
                  <a:lnTo>
                    <a:pt x="232354" y="131552"/>
                  </a:lnTo>
                  <a:lnTo>
                    <a:pt x="233448" y="125404"/>
                  </a:lnTo>
                  <a:lnTo>
                    <a:pt x="233038" y="122263"/>
                  </a:lnTo>
                  <a:lnTo>
                    <a:pt x="231671" y="119667"/>
                  </a:lnTo>
                  <a:lnTo>
                    <a:pt x="230988" y="118301"/>
                  </a:lnTo>
                  <a:lnTo>
                    <a:pt x="228390" y="113793"/>
                  </a:lnTo>
                  <a:lnTo>
                    <a:pt x="218141" y="110514"/>
                  </a:lnTo>
                  <a:lnTo>
                    <a:pt x="207712" y="108402"/>
                  </a:lnTo>
                  <a:lnTo>
                    <a:pt x="191812" y="108402"/>
                  </a:lnTo>
                  <a:lnTo>
                    <a:pt x="189305" y="108056"/>
                  </a:lnTo>
                  <a:lnTo>
                    <a:pt x="189032" y="106552"/>
                  </a:lnTo>
                  <a:lnTo>
                    <a:pt x="202151" y="103958"/>
                  </a:lnTo>
                  <a:lnTo>
                    <a:pt x="202151" y="95624"/>
                  </a:lnTo>
                  <a:lnTo>
                    <a:pt x="191629" y="94121"/>
                  </a:lnTo>
                  <a:lnTo>
                    <a:pt x="191492" y="89204"/>
                  </a:lnTo>
                  <a:lnTo>
                    <a:pt x="191492" y="85789"/>
                  </a:lnTo>
                  <a:lnTo>
                    <a:pt x="196412" y="85106"/>
                  </a:lnTo>
                  <a:lnTo>
                    <a:pt x="197505" y="80052"/>
                  </a:lnTo>
                  <a:lnTo>
                    <a:pt x="198462" y="74860"/>
                  </a:lnTo>
                  <a:lnTo>
                    <a:pt x="193951" y="71035"/>
                  </a:lnTo>
                  <a:lnTo>
                    <a:pt x="195318" y="69395"/>
                  </a:lnTo>
                  <a:lnTo>
                    <a:pt x="197095" y="67346"/>
                  </a:lnTo>
                  <a:lnTo>
                    <a:pt x="206278" y="67346"/>
                  </a:lnTo>
                  <a:lnTo>
                    <a:pt x="206166" y="66408"/>
                  </a:lnTo>
                  <a:lnTo>
                    <a:pt x="202186" y="58638"/>
                  </a:lnTo>
                  <a:lnTo>
                    <a:pt x="197821" y="51176"/>
                  </a:lnTo>
                  <a:lnTo>
                    <a:pt x="196275" y="47402"/>
                  </a:lnTo>
                  <a:lnTo>
                    <a:pt x="230448" y="47402"/>
                  </a:lnTo>
                  <a:lnTo>
                    <a:pt x="226750" y="40845"/>
                  </a:lnTo>
                  <a:lnTo>
                    <a:pt x="195318" y="30873"/>
                  </a:lnTo>
                  <a:lnTo>
                    <a:pt x="185664" y="29364"/>
                  </a:lnTo>
                  <a:lnTo>
                    <a:pt x="144480" y="16666"/>
                  </a:lnTo>
                  <a:lnTo>
                    <a:pt x="99108" y="8333"/>
                  </a:lnTo>
                  <a:lnTo>
                    <a:pt x="77481" y="6011"/>
                  </a:lnTo>
                  <a:lnTo>
                    <a:pt x="65284" y="4606"/>
                  </a:lnTo>
                  <a:lnTo>
                    <a:pt x="50319" y="2459"/>
                  </a:lnTo>
                  <a:lnTo>
                    <a:pt x="39113" y="683"/>
                  </a:lnTo>
                  <a:lnTo>
                    <a:pt x="35696" y="0"/>
                  </a:lnTo>
                  <a:close/>
                </a:path>
                <a:path w="240665" h="422910">
                  <a:moveTo>
                    <a:pt x="198188" y="108056"/>
                  </a:moveTo>
                  <a:lnTo>
                    <a:pt x="191812" y="108402"/>
                  </a:lnTo>
                  <a:lnTo>
                    <a:pt x="207712" y="108402"/>
                  </a:lnTo>
                  <a:lnTo>
                    <a:pt x="207332" y="108325"/>
                  </a:lnTo>
                  <a:lnTo>
                    <a:pt x="198188" y="108056"/>
                  </a:lnTo>
                  <a:close/>
                </a:path>
                <a:path w="240665" h="422910">
                  <a:moveTo>
                    <a:pt x="230448" y="47402"/>
                  </a:moveTo>
                  <a:lnTo>
                    <a:pt x="196275" y="47402"/>
                  </a:lnTo>
                  <a:lnTo>
                    <a:pt x="199098" y="49031"/>
                  </a:lnTo>
                  <a:lnTo>
                    <a:pt x="204816" y="53976"/>
                  </a:lnTo>
                  <a:lnTo>
                    <a:pt x="211765" y="60484"/>
                  </a:lnTo>
                  <a:lnTo>
                    <a:pt x="218277" y="66801"/>
                  </a:lnTo>
                  <a:lnTo>
                    <a:pt x="222241" y="70762"/>
                  </a:lnTo>
                  <a:lnTo>
                    <a:pt x="227025" y="72675"/>
                  </a:lnTo>
                  <a:lnTo>
                    <a:pt x="231397" y="74313"/>
                  </a:lnTo>
                  <a:lnTo>
                    <a:pt x="237684" y="75271"/>
                  </a:lnTo>
                  <a:lnTo>
                    <a:pt x="238853" y="73084"/>
                  </a:lnTo>
                  <a:lnTo>
                    <a:pt x="240280" y="70488"/>
                  </a:lnTo>
                  <a:lnTo>
                    <a:pt x="230441" y="66663"/>
                  </a:lnTo>
                  <a:lnTo>
                    <a:pt x="228255" y="51363"/>
                  </a:lnTo>
                  <a:lnTo>
                    <a:pt x="230987" y="48358"/>
                  </a:lnTo>
                  <a:lnTo>
                    <a:pt x="230448" y="47402"/>
                  </a:lnTo>
                  <a:close/>
                </a:path>
                <a:path w="240665" h="422910">
                  <a:moveTo>
                    <a:pt x="206278" y="67346"/>
                  </a:moveTo>
                  <a:lnTo>
                    <a:pt x="197095" y="67346"/>
                  </a:lnTo>
                  <a:lnTo>
                    <a:pt x="204612" y="73084"/>
                  </a:lnTo>
                  <a:lnTo>
                    <a:pt x="206662" y="71308"/>
                  </a:lnTo>
                  <a:lnTo>
                    <a:pt x="206278" y="67346"/>
                  </a:lnTo>
                  <a:close/>
                </a:path>
              </a:pathLst>
            </a:custGeom>
            <a:solidFill>
              <a:srgbClr val="49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92015" y="8775010"/>
              <a:ext cx="544830" cy="1113790"/>
            </a:xfrm>
            <a:custGeom>
              <a:avLst/>
              <a:gdLst/>
              <a:ahLst/>
              <a:cxnLst/>
              <a:rect l="l" t="t" r="r" b="b"/>
              <a:pathLst>
                <a:path w="544830" h="1113790">
                  <a:moveTo>
                    <a:pt x="285299" y="0"/>
                  </a:moveTo>
                  <a:lnTo>
                    <a:pt x="278240" y="48792"/>
                  </a:lnTo>
                  <a:lnTo>
                    <a:pt x="272384" y="92616"/>
                  </a:lnTo>
                  <a:lnTo>
                    <a:pt x="267657" y="131010"/>
                  </a:lnTo>
                  <a:lnTo>
                    <a:pt x="263979" y="163513"/>
                  </a:lnTo>
                  <a:lnTo>
                    <a:pt x="257438" y="209693"/>
                  </a:lnTo>
                  <a:lnTo>
                    <a:pt x="248911" y="255687"/>
                  </a:lnTo>
                  <a:lnTo>
                    <a:pt x="239876" y="301605"/>
                  </a:lnTo>
                  <a:lnTo>
                    <a:pt x="231808" y="347557"/>
                  </a:lnTo>
                  <a:lnTo>
                    <a:pt x="226185" y="393653"/>
                  </a:lnTo>
                  <a:lnTo>
                    <a:pt x="224483" y="440004"/>
                  </a:lnTo>
                  <a:lnTo>
                    <a:pt x="224513" y="451285"/>
                  </a:lnTo>
                  <a:lnTo>
                    <a:pt x="222980" y="466420"/>
                  </a:lnTo>
                  <a:lnTo>
                    <a:pt x="201238" y="505680"/>
                  </a:lnTo>
                  <a:lnTo>
                    <a:pt x="155724" y="530777"/>
                  </a:lnTo>
                  <a:lnTo>
                    <a:pt x="124993" y="543552"/>
                  </a:lnTo>
                  <a:lnTo>
                    <a:pt x="111618" y="602121"/>
                  </a:lnTo>
                  <a:lnTo>
                    <a:pt x="102797" y="639296"/>
                  </a:lnTo>
                  <a:lnTo>
                    <a:pt x="92604" y="680978"/>
                  </a:lnTo>
                  <a:lnTo>
                    <a:pt x="75596" y="747661"/>
                  </a:lnTo>
                  <a:lnTo>
                    <a:pt x="65084" y="786387"/>
                  </a:lnTo>
                  <a:lnTo>
                    <a:pt x="57877" y="813663"/>
                  </a:lnTo>
                  <a:lnTo>
                    <a:pt x="50785" y="845999"/>
                  </a:lnTo>
                  <a:lnTo>
                    <a:pt x="38748" y="919222"/>
                  </a:lnTo>
                  <a:lnTo>
                    <a:pt x="34642" y="964180"/>
                  </a:lnTo>
                  <a:lnTo>
                    <a:pt x="30510" y="998816"/>
                  </a:lnTo>
                  <a:lnTo>
                    <a:pt x="18396" y="1041072"/>
                  </a:lnTo>
                  <a:lnTo>
                    <a:pt x="18123" y="1041345"/>
                  </a:lnTo>
                  <a:lnTo>
                    <a:pt x="10117" y="1062895"/>
                  </a:lnTo>
                  <a:lnTo>
                    <a:pt x="3072" y="1083933"/>
                  </a:lnTo>
                  <a:lnTo>
                    <a:pt x="0" y="1101435"/>
                  </a:lnTo>
                  <a:lnTo>
                    <a:pt x="3909" y="1112381"/>
                  </a:lnTo>
                  <a:lnTo>
                    <a:pt x="8697" y="1113709"/>
                  </a:lnTo>
                  <a:lnTo>
                    <a:pt x="17917" y="1111630"/>
                  </a:lnTo>
                  <a:lnTo>
                    <a:pt x="65544" y="1096535"/>
                  </a:lnTo>
                  <a:lnTo>
                    <a:pt x="85944" y="1090548"/>
                  </a:lnTo>
                  <a:lnTo>
                    <a:pt x="100656" y="1086718"/>
                  </a:lnTo>
                  <a:lnTo>
                    <a:pt x="106681" y="1084649"/>
                  </a:lnTo>
                  <a:lnTo>
                    <a:pt x="127163" y="1076607"/>
                  </a:lnTo>
                  <a:lnTo>
                    <a:pt x="134989" y="1074833"/>
                  </a:lnTo>
                  <a:lnTo>
                    <a:pt x="143033" y="1075224"/>
                  </a:lnTo>
                  <a:lnTo>
                    <a:pt x="152326" y="1076999"/>
                  </a:lnTo>
                  <a:lnTo>
                    <a:pt x="153829" y="1081371"/>
                  </a:lnTo>
                  <a:lnTo>
                    <a:pt x="165992" y="1084649"/>
                  </a:lnTo>
                  <a:lnTo>
                    <a:pt x="174100" y="1086327"/>
                  </a:lnTo>
                  <a:lnTo>
                    <a:pt x="181349" y="1086904"/>
                  </a:lnTo>
                  <a:lnTo>
                    <a:pt x="187651" y="1086763"/>
                  </a:lnTo>
                  <a:lnTo>
                    <a:pt x="227189" y="1082601"/>
                  </a:lnTo>
                  <a:lnTo>
                    <a:pt x="277802" y="1076760"/>
                  </a:lnTo>
                  <a:lnTo>
                    <a:pt x="298009" y="1075224"/>
                  </a:lnTo>
                  <a:lnTo>
                    <a:pt x="325678" y="1075518"/>
                  </a:lnTo>
                  <a:lnTo>
                    <a:pt x="346148" y="1077683"/>
                  </a:lnTo>
                  <a:lnTo>
                    <a:pt x="366464" y="1079028"/>
                  </a:lnTo>
                  <a:lnTo>
                    <a:pt x="411968" y="1073790"/>
                  </a:lnTo>
                  <a:lnTo>
                    <a:pt x="456326" y="1059179"/>
                  </a:lnTo>
                  <a:lnTo>
                    <a:pt x="494049" y="1040255"/>
                  </a:lnTo>
                  <a:lnTo>
                    <a:pt x="519266" y="1029461"/>
                  </a:lnTo>
                  <a:lnTo>
                    <a:pt x="534008" y="1024116"/>
                  </a:lnTo>
                  <a:lnTo>
                    <a:pt x="544548" y="1020718"/>
                  </a:lnTo>
                  <a:lnTo>
                    <a:pt x="538072" y="1016276"/>
                  </a:lnTo>
                  <a:lnTo>
                    <a:pt x="499445" y="975759"/>
                  </a:lnTo>
                  <a:lnTo>
                    <a:pt x="476324" y="916306"/>
                  </a:lnTo>
                  <a:lnTo>
                    <a:pt x="467197" y="869085"/>
                  </a:lnTo>
                  <a:lnTo>
                    <a:pt x="462687" y="827625"/>
                  </a:lnTo>
                  <a:lnTo>
                    <a:pt x="452011" y="671979"/>
                  </a:lnTo>
                  <a:lnTo>
                    <a:pt x="448201" y="623467"/>
                  </a:lnTo>
                  <a:lnTo>
                    <a:pt x="439574" y="528987"/>
                  </a:lnTo>
                  <a:lnTo>
                    <a:pt x="438919" y="510415"/>
                  </a:lnTo>
                  <a:lnTo>
                    <a:pt x="441096" y="496287"/>
                  </a:lnTo>
                  <a:lnTo>
                    <a:pt x="443335" y="486650"/>
                  </a:lnTo>
                  <a:lnTo>
                    <a:pt x="445485" y="473798"/>
                  </a:lnTo>
                  <a:lnTo>
                    <a:pt x="441312" y="428982"/>
                  </a:lnTo>
                  <a:lnTo>
                    <a:pt x="429205" y="402164"/>
                  </a:lnTo>
                  <a:lnTo>
                    <a:pt x="424276" y="389073"/>
                  </a:lnTo>
                  <a:lnTo>
                    <a:pt x="415445" y="349009"/>
                  </a:lnTo>
                  <a:lnTo>
                    <a:pt x="403455" y="279588"/>
                  </a:lnTo>
                  <a:lnTo>
                    <a:pt x="395276" y="222098"/>
                  </a:lnTo>
                  <a:lnTo>
                    <a:pt x="393229" y="167799"/>
                  </a:lnTo>
                  <a:lnTo>
                    <a:pt x="392327" y="157680"/>
                  </a:lnTo>
                  <a:lnTo>
                    <a:pt x="370201" y="111944"/>
                  </a:lnTo>
                  <a:lnTo>
                    <a:pt x="341467" y="80593"/>
                  </a:lnTo>
                  <a:lnTo>
                    <a:pt x="328924" y="65963"/>
                  </a:lnTo>
                  <a:lnTo>
                    <a:pt x="315023" y="47773"/>
                  </a:lnTo>
                  <a:lnTo>
                    <a:pt x="300302" y="25845"/>
                  </a:lnTo>
                  <a:lnTo>
                    <a:pt x="285299" y="0"/>
                  </a:lnTo>
                  <a:close/>
                </a:path>
              </a:pathLst>
            </a:custGeom>
            <a:solidFill>
              <a:srgbClr val="95B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2139" y="534015"/>
              <a:ext cx="1853346" cy="186381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79439" y="568934"/>
            <a:ext cx="13724665" cy="4283295"/>
          </a:xfrm>
          <a:prstGeom prst="rect">
            <a:avLst/>
          </a:prstGeom>
          <a:noFill/>
        </p:spPr>
        <p:txBody>
          <a:bodyPr wrap="square" lIns="83174" tIns="41587" rIns="83174" bIns="41587" rtlCol="0">
            <a:spAutoFit/>
          </a:bodyPr>
          <a:lstStyle/>
          <a:p>
            <a:r>
              <a:rPr lang="ru-RU" sz="5500" b="1" dirty="0" err="1">
                <a:solidFill>
                  <a:schemeClr val="bg1"/>
                </a:solidFill>
                <a:latin typeface="Arial Black" pitchFamily="34" charset="0"/>
              </a:rPr>
              <a:t>Профориентационный</a:t>
            </a:r>
            <a:r>
              <a:rPr lang="ru-RU" sz="5500" b="1" dirty="0">
                <a:solidFill>
                  <a:schemeClr val="bg1"/>
                </a:solidFill>
                <a:latin typeface="Arial Black" pitchFamily="34" charset="0"/>
              </a:rPr>
              <a:t> минимум – 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единый универсальный минимальный набор </a:t>
            </a:r>
            <a:r>
              <a:rPr lang="ru-RU" sz="3600" b="1" dirty="0" err="1">
                <a:solidFill>
                  <a:schemeClr val="bg1"/>
                </a:solidFill>
                <a:latin typeface="Arial Black" pitchFamily="34" charset="0"/>
              </a:rPr>
              <a:t>профориентационных</a:t>
            </a:r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 практик и инструментов для проведения мероприятий по профессиональной ориентации обучающихся во всех субъектах РФ, включая отдаленные и труднодоступные территории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755" y="5420747"/>
            <a:ext cx="9894938" cy="4003342"/>
          </a:xfrm>
          <a:prstGeom prst="rect">
            <a:avLst/>
          </a:prstGeom>
          <a:noFill/>
        </p:spPr>
        <p:txBody>
          <a:bodyPr wrap="square" lIns="83174" tIns="41587" rIns="83174" bIns="41587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Мероприятия проекта «Билет в будущее» </a:t>
            </a:r>
            <a:r>
              <a:rPr lang="ru-RU" sz="3600" b="1" dirty="0" err="1">
                <a:solidFill>
                  <a:schemeClr val="bg1"/>
                </a:solidFill>
                <a:latin typeface="Arial Black" pitchFamily="34" charset="0"/>
              </a:rPr>
              <a:t>реализируют</a:t>
            </a:r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 ОСНОВНОЙ УРОВЕНЬ ПРОФМИНИМУМА: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- 60 часов внеурочной деятельности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- Обучение КПК 72 час в личном кабинете  педагога-навигатора</a:t>
            </a:r>
          </a:p>
          <a:p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2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602" t="11774" r="33585" b="13225"/>
          <a:stretch>
            <a:fillRect/>
          </a:stretch>
        </p:blipFill>
        <p:spPr bwMode="auto">
          <a:xfrm>
            <a:off x="2500266" y="342900"/>
            <a:ext cx="15286465" cy="97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D9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1010</Words>
  <Application>Microsoft Office PowerPoint</Application>
  <PresentationFormat>Произвольный</PresentationFormat>
  <Paragraphs>216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В.В.Путин. Профориентация школьников -  ключевое направление суверенного образования Российской Федерации </vt:lpstr>
      <vt:lpstr>Определимся со смыслами.  Система профориентации школьников:  образ, качество, действия</vt:lpstr>
      <vt:lpstr>3 группы участников семинара выписали на листе по 10 ассоциаций</vt:lpstr>
      <vt:lpstr>Уже на промежуточном этапе можно определить смысловые линии системы профориентации школьников (выделены разным цветом) </vt:lpstr>
      <vt:lpstr>Осмысливание промежуточных результатов внедрения профминимума   </vt:lpstr>
      <vt:lpstr>Слайд 8</vt:lpstr>
      <vt:lpstr>Слайд 9</vt:lpstr>
      <vt:lpstr>Уровни реализации и примерный план (час)  </vt:lpstr>
      <vt:lpstr> </vt:lpstr>
      <vt:lpstr>Информационное обеспечение </vt:lpstr>
      <vt:lpstr>Выставка ОБРАЗОВАНИЕ И КАРЬЕРА, 18.11.2023</vt:lpstr>
      <vt:lpstr>Участие школ в Федеральном проекте «Билет в будущее»</vt:lpstr>
      <vt:lpstr>Контрольная точка: обучение педагогов-навигаторов</vt:lpstr>
      <vt:lpstr>Контрольная точка: участие учеников в мероприятиях проекта. Регион – 52%  </vt:lpstr>
      <vt:lpstr>Задачи 2024 года: это возможность…. </vt:lpstr>
      <vt:lpstr>Проектные замыслы муниципальных практик профориентации: новые смыслы  смелые решения </vt:lpstr>
      <vt:lpstr>Выводы по итогам межмуниципальных семинаров</vt:lpstr>
      <vt:lpstr>Проектная сессия Практико-ориентированный модуль профминимума -   новые смыслы - смелые решения </vt:lpstr>
      <vt:lpstr>На все ли вопросы, которы мы формулировали в сентябре мы нашли ответы?    </vt:lpstr>
      <vt:lpstr>Подводим итоги: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освещение хода проекта в социальных сетях</dc:title>
  <dc:creator>Evgenia Metaksa</dc:creator>
  <cp:keywords>DAFm2jRNz5U,BAEDjRe86Tw</cp:keywords>
  <cp:lastModifiedBy>Пользователь Windows</cp:lastModifiedBy>
  <cp:revision>85</cp:revision>
  <dcterms:created xsi:type="dcterms:W3CDTF">2023-11-05T03:05:42Z</dcterms:created>
  <dcterms:modified xsi:type="dcterms:W3CDTF">2024-02-17T18:18:25Z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2023-06-25T00:00:00Z</vt:filetime>
  </property>
  <property fmtid="{D5CDD505-2E9C-101B-9397-08002B2CF9AE}" pid="3" name="Creator">
    <vt:lpwstr>Canva</vt:lpwstr>
  </property>
  <property fmtid="{D5CDD505-2E9C-101B-9397-08002B2CF9AE}" pid="4" name="LastSaved">
    <vt:filetime>2023-11-05T00:00:00Z</vt:filetime>
  </property>
</Properties>
</file>