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7" r:id="rId3"/>
    <p:sldId id="336" r:id="rId4"/>
    <p:sldId id="312" r:id="rId5"/>
    <p:sldId id="327" r:id="rId6"/>
    <p:sldId id="339" r:id="rId7"/>
    <p:sldId id="319" r:id="rId8"/>
    <p:sldId id="341" r:id="rId9"/>
    <p:sldId id="344" r:id="rId10"/>
    <p:sldId id="342" r:id="rId11"/>
    <p:sldId id="343" r:id="rId12"/>
    <p:sldId id="340" r:id="rId13"/>
    <p:sldId id="331" r:id="rId14"/>
    <p:sldId id="346" r:id="rId15"/>
    <p:sldId id="345" r:id="rId16"/>
    <p:sldId id="332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6"/>
    <a:srgbClr val="0F9705"/>
    <a:srgbClr val="05010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84" y="-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5.09.22%20&#1053;&#1072;&#1089;&#1090;&#1072;&#1074;&#1085;&#1080;&#1095;&#1077;&#1089;&#1090;&#1074;&#1086;\&#1063;&#1077;&#1084;&#1087;&#1080;&#1086;&#1085;&#1072;&#109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Лист1!$C$7</c:f>
              <c:strCache>
                <c:ptCount val="1"/>
                <c:pt idx="0">
                  <c:v>Утверждено Положение о наставничестве </c:v>
                </c:pt>
              </c:strCache>
            </c:strRef>
          </c:tx>
          <c:dLbls>
            <c:showVal val="1"/>
          </c:dLbls>
          <c:cat>
            <c:strRef>
              <c:f>Лист1!$D$6:$E$6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Лист1!$D$7:$E$7</c:f>
              <c:numCache>
                <c:formatCode>0%</c:formatCode>
                <c:ptCount val="2"/>
                <c:pt idx="0">
                  <c:v>1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Закреплены наставнические пары </c:v>
                </c:pt>
              </c:strCache>
            </c:strRef>
          </c:tx>
          <c:dLbls>
            <c:showVal val="1"/>
          </c:dLbls>
          <c:cat>
            <c:strRef>
              <c:f>Лист1!$D$6:$E$6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Лист1!$D$8:$E$8</c:f>
              <c:numCache>
                <c:formatCode>0%</c:formatCode>
                <c:ptCount val="2"/>
                <c:pt idx="0">
                  <c:v>1</c:v>
                </c:pt>
                <c:pt idx="1">
                  <c:v>0.55000000000000004</c:v>
                </c:pt>
              </c:numCache>
            </c:numRef>
          </c:val>
        </c:ser>
        <c:axId val="107223680"/>
        <c:axId val="107352448"/>
      </c:barChart>
      <c:catAx>
        <c:axId val="107223680"/>
        <c:scaling>
          <c:orientation val="minMax"/>
        </c:scaling>
        <c:axPos val="b"/>
        <c:tickLblPos val="nextTo"/>
        <c:crossAx val="107352448"/>
        <c:crosses val="autoZero"/>
        <c:auto val="1"/>
        <c:lblAlgn val="ctr"/>
        <c:lblOffset val="100"/>
      </c:catAx>
      <c:valAx>
        <c:axId val="107352448"/>
        <c:scaling>
          <c:orientation val="minMax"/>
        </c:scaling>
        <c:axPos val="l"/>
        <c:majorGridlines/>
        <c:numFmt formatCode="0%" sourceLinked="1"/>
        <c:tickLblPos val="nextTo"/>
        <c:crossAx val="107223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D4D5-951B-4E4D-B295-4647CEEA74FA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C7C7-1092-4595-94CE-901AC25A1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C7C7-1092-4595-94CE-901AC25A1D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C7C7-1092-4595-94CE-901AC25A1D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1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896929"/>
            <a:ext cx="12191998" cy="19605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1366" y="597411"/>
            <a:ext cx="95671" cy="1435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380216" y="294563"/>
            <a:ext cx="450215" cy="419100"/>
          </a:xfrm>
          <a:custGeom>
            <a:avLst/>
            <a:gdLst/>
            <a:ahLst/>
            <a:cxnLst/>
            <a:rect l="l" t="t" r="r" b="b"/>
            <a:pathLst>
              <a:path w="450215" h="419100">
                <a:moveTo>
                  <a:pt x="449630" y="251548"/>
                </a:moveTo>
                <a:lnTo>
                  <a:pt x="447090" y="202526"/>
                </a:lnTo>
                <a:lnTo>
                  <a:pt x="437794" y="164376"/>
                </a:lnTo>
                <a:lnTo>
                  <a:pt x="415391" y="112115"/>
                </a:lnTo>
                <a:lnTo>
                  <a:pt x="385152" y="71907"/>
                </a:lnTo>
                <a:lnTo>
                  <a:pt x="382409" y="69164"/>
                </a:lnTo>
                <a:lnTo>
                  <a:pt x="387057" y="59563"/>
                </a:lnTo>
                <a:lnTo>
                  <a:pt x="401574" y="23406"/>
                </a:lnTo>
                <a:lnTo>
                  <a:pt x="407250" y="0"/>
                </a:lnTo>
                <a:lnTo>
                  <a:pt x="371894" y="18288"/>
                </a:lnTo>
                <a:lnTo>
                  <a:pt x="365721" y="22339"/>
                </a:lnTo>
                <a:lnTo>
                  <a:pt x="359067" y="26962"/>
                </a:lnTo>
                <a:lnTo>
                  <a:pt x="351942" y="32169"/>
                </a:lnTo>
                <a:lnTo>
                  <a:pt x="344309" y="37934"/>
                </a:lnTo>
                <a:lnTo>
                  <a:pt x="339432" y="34734"/>
                </a:lnTo>
                <a:lnTo>
                  <a:pt x="295871" y="13792"/>
                </a:lnTo>
                <a:lnTo>
                  <a:pt x="249301" y="2387"/>
                </a:lnTo>
                <a:lnTo>
                  <a:pt x="201041" y="330"/>
                </a:lnTo>
                <a:lnTo>
                  <a:pt x="152450" y="7404"/>
                </a:lnTo>
                <a:lnTo>
                  <a:pt x="104851" y="23406"/>
                </a:lnTo>
                <a:lnTo>
                  <a:pt x="59588" y="48120"/>
                </a:lnTo>
                <a:lnTo>
                  <a:pt x="17983" y="81356"/>
                </a:lnTo>
                <a:lnTo>
                  <a:pt x="0" y="100088"/>
                </a:lnTo>
                <a:lnTo>
                  <a:pt x="28092" y="80683"/>
                </a:lnTo>
                <a:lnTo>
                  <a:pt x="67106" y="67487"/>
                </a:lnTo>
                <a:lnTo>
                  <a:pt x="112229" y="60452"/>
                </a:lnTo>
                <a:lnTo>
                  <a:pt x="158661" y="59563"/>
                </a:lnTo>
                <a:lnTo>
                  <a:pt x="198818" y="64427"/>
                </a:lnTo>
                <a:lnTo>
                  <a:pt x="232067" y="74663"/>
                </a:lnTo>
                <a:lnTo>
                  <a:pt x="254495" y="90309"/>
                </a:lnTo>
                <a:lnTo>
                  <a:pt x="262153" y="111366"/>
                </a:lnTo>
                <a:lnTo>
                  <a:pt x="223710" y="191249"/>
                </a:lnTo>
                <a:lnTo>
                  <a:pt x="144487" y="285470"/>
                </a:lnTo>
                <a:lnTo>
                  <a:pt x="66294" y="364007"/>
                </a:lnTo>
                <a:lnTo>
                  <a:pt x="30949" y="396849"/>
                </a:lnTo>
                <a:lnTo>
                  <a:pt x="155155" y="302856"/>
                </a:lnTo>
                <a:lnTo>
                  <a:pt x="186817" y="302856"/>
                </a:lnTo>
                <a:lnTo>
                  <a:pt x="255371" y="217500"/>
                </a:lnTo>
                <a:lnTo>
                  <a:pt x="326326" y="164376"/>
                </a:lnTo>
                <a:lnTo>
                  <a:pt x="368185" y="186715"/>
                </a:lnTo>
                <a:lnTo>
                  <a:pt x="397344" y="255778"/>
                </a:lnTo>
                <a:lnTo>
                  <a:pt x="405485" y="301320"/>
                </a:lnTo>
                <a:lnTo>
                  <a:pt x="407390" y="346976"/>
                </a:lnTo>
                <a:lnTo>
                  <a:pt x="402043" y="387769"/>
                </a:lnTo>
                <a:lnTo>
                  <a:pt x="388505" y="419100"/>
                </a:lnTo>
                <a:lnTo>
                  <a:pt x="396125" y="408571"/>
                </a:lnTo>
                <a:lnTo>
                  <a:pt x="403288" y="397764"/>
                </a:lnTo>
                <a:lnTo>
                  <a:pt x="427799" y="350507"/>
                </a:lnTo>
                <a:lnTo>
                  <a:pt x="443230" y="301320"/>
                </a:lnTo>
                <a:lnTo>
                  <a:pt x="449630" y="251548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91638" y="722793"/>
            <a:ext cx="69938" cy="1049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63410" y="621482"/>
            <a:ext cx="89711" cy="18631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24882" y="501446"/>
            <a:ext cx="319405" cy="290195"/>
          </a:xfrm>
          <a:custGeom>
            <a:avLst/>
            <a:gdLst/>
            <a:ahLst/>
            <a:cxnLst/>
            <a:rect l="l" t="t" r="r" b="b"/>
            <a:pathLst>
              <a:path w="319404" h="290195">
                <a:moveTo>
                  <a:pt x="318808" y="120040"/>
                </a:moveTo>
                <a:lnTo>
                  <a:pt x="310349" y="94234"/>
                </a:lnTo>
                <a:lnTo>
                  <a:pt x="282422" y="53619"/>
                </a:lnTo>
                <a:lnTo>
                  <a:pt x="279527" y="50571"/>
                </a:lnTo>
                <a:lnTo>
                  <a:pt x="283032" y="43561"/>
                </a:lnTo>
                <a:lnTo>
                  <a:pt x="297510" y="5029"/>
                </a:lnTo>
                <a:lnTo>
                  <a:pt x="297815" y="0"/>
                </a:lnTo>
                <a:lnTo>
                  <a:pt x="293090" y="1219"/>
                </a:lnTo>
                <a:lnTo>
                  <a:pt x="259549" y="21780"/>
                </a:lnTo>
                <a:lnTo>
                  <a:pt x="251929" y="27724"/>
                </a:lnTo>
                <a:lnTo>
                  <a:pt x="248272" y="25438"/>
                </a:lnTo>
                <a:lnTo>
                  <a:pt x="202996" y="6007"/>
                </a:lnTo>
                <a:lnTo>
                  <a:pt x="154178" y="114"/>
                </a:lnTo>
                <a:lnTo>
                  <a:pt x="104495" y="7340"/>
                </a:lnTo>
                <a:lnTo>
                  <a:pt x="56629" y="27292"/>
                </a:lnTo>
                <a:lnTo>
                  <a:pt x="13258" y="59563"/>
                </a:lnTo>
                <a:lnTo>
                  <a:pt x="2133" y="70840"/>
                </a:lnTo>
                <a:lnTo>
                  <a:pt x="0" y="73266"/>
                </a:lnTo>
                <a:lnTo>
                  <a:pt x="20561" y="59080"/>
                </a:lnTo>
                <a:lnTo>
                  <a:pt x="49072" y="49390"/>
                </a:lnTo>
                <a:lnTo>
                  <a:pt x="82042" y="44221"/>
                </a:lnTo>
                <a:lnTo>
                  <a:pt x="115976" y="43561"/>
                </a:lnTo>
                <a:lnTo>
                  <a:pt x="145364" y="47053"/>
                </a:lnTo>
                <a:lnTo>
                  <a:pt x="169684" y="54521"/>
                </a:lnTo>
                <a:lnTo>
                  <a:pt x="186093" y="65951"/>
                </a:lnTo>
                <a:lnTo>
                  <a:pt x="191731" y="81343"/>
                </a:lnTo>
                <a:lnTo>
                  <a:pt x="163588" y="139725"/>
                </a:lnTo>
                <a:lnTo>
                  <a:pt x="105676" y="208610"/>
                </a:lnTo>
                <a:lnTo>
                  <a:pt x="48539" y="266039"/>
                </a:lnTo>
                <a:lnTo>
                  <a:pt x="22707" y="290055"/>
                </a:lnTo>
                <a:lnTo>
                  <a:pt x="113690" y="221348"/>
                </a:lnTo>
                <a:lnTo>
                  <a:pt x="136690" y="221348"/>
                </a:lnTo>
                <a:lnTo>
                  <a:pt x="186740" y="158953"/>
                </a:lnTo>
                <a:lnTo>
                  <a:pt x="238518" y="120040"/>
                </a:lnTo>
                <a:lnTo>
                  <a:pt x="318808" y="120040"/>
                </a:lnTo>
                <a:close/>
              </a:path>
            </a:pathLst>
          </a:custGeom>
          <a:solidFill>
            <a:srgbClr val="6DB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2472" y="6612152"/>
            <a:ext cx="154304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educomm.iro.perm.ru/groups/molodye-pedagogi-1/news/federalnyy-sbornik-innovacionnye-praktiki-nastavnichestva-pedagogicheskih-rabotnikov-permskogo-kra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752600"/>
            <a:ext cx="12191998" cy="51054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98999" y="664209"/>
            <a:ext cx="36195" cy="82550"/>
          </a:xfrm>
          <a:custGeom>
            <a:avLst/>
            <a:gdLst/>
            <a:ahLst/>
            <a:cxnLst/>
            <a:rect l="l" t="t" r="r" b="b"/>
            <a:pathLst>
              <a:path w="36195" h="82550">
                <a:moveTo>
                  <a:pt x="0" y="82550"/>
                </a:moveTo>
                <a:lnTo>
                  <a:pt x="36106" y="82550"/>
                </a:lnTo>
                <a:lnTo>
                  <a:pt x="3610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1282" y="1295400"/>
            <a:ext cx="11265917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 smtClean="0">
                <a:solidFill>
                  <a:srgbClr val="061496"/>
                </a:solidFill>
              </a:rPr>
              <a:t>Краевой Чемпионат муниципальных команд наставничества «Наставник рядом»:</a:t>
            </a:r>
            <a:br>
              <a:rPr lang="ru-RU" dirty="0" smtClean="0">
                <a:solidFill>
                  <a:srgbClr val="061496"/>
                </a:solidFill>
              </a:rPr>
            </a:br>
            <a:r>
              <a:rPr lang="ru-RU" dirty="0" smtClean="0">
                <a:solidFill>
                  <a:srgbClr val="061496"/>
                </a:solidFill>
              </a:rPr>
              <a:t>общие победы, планы и перспективы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41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766730" cy="1066800"/>
          </a:xfrm>
          <a:prstGeom prst="rect">
            <a:avLst/>
          </a:prstGeom>
        </p:spPr>
      </p:pic>
      <p:pic>
        <p:nvPicPr>
          <p:cNvPr id="4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"/>
            <a:ext cx="11339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81000"/>
            <a:ext cx="990600" cy="94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d:\Users\Dremina-IA\Desktop\ИРО\2023\год педагога и нставника\лого_цвет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14478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124200"/>
            <a:ext cx="24247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https://sun3-8.userapi.com/impg/kAy7hdaOhBqm9FZj6tecd72b8qEyEPmcoyIulA/ZqFIx1zJlPY.jpg?size=2560x1707&amp;quality=95&amp;sign=15940eee3162af554192e840587711a2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10957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 descr="https://sun9-1.userapi.com/impg/-F00Quvi_vsjF5gMjOV4iIBWf5a-cXh8XmsI5w/xWTftolKmh4.jpg?size=2560x1707&amp;quality=95&amp;sign=22188097a3bc8036dc7d4e61557a5e3b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42" t="16113" r="14104" b="2961"/>
          <a:stretch/>
        </p:blipFill>
        <p:spPr bwMode="auto">
          <a:xfrm>
            <a:off x="7848600" y="3429000"/>
            <a:ext cx="357468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615553"/>
          </a:xfrm>
        </p:spPr>
        <p:txBody>
          <a:bodyPr/>
          <a:lstStyle/>
          <a:p>
            <a:r>
              <a:rPr lang="ru-RU" sz="4000" dirty="0" smtClean="0">
                <a:solidFill>
                  <a:srgbClr val="061496"/>
                </a:solidFill>
              </a:rPr>
              <a:t>Кейс 2. </a:t>
            </a:r>
            <a:r>
              <a:rPr lang="ru-RU" sz="4000" dirty="0" err="1" smtClean="0">
                <a:solidFill>
                  <a:srgbClr val="061496"/>
                </a:solidFill>
              </a:rPr>
              <a:t>Смыслообразование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6463308"/>
          </a:xfrm>
        </p:spPr>
        <p:txBody>
          <a:bodyPr/>
          <a:lstStyle/>
          <a:p>
            <a:pPr marL="514350" indent="-514350"/>
            <a:r>
              <a:rPr lang="ru-RU" sz="3200" dirty="0" smtClean="0"/>
              <a:t>Командные смыслы наставничества.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Определите образ  - ЧТО?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Определите качество – КАКОЕ?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Определите действие – ЧТО ДЕЛАТЬ?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Выпишите на листе до 10 слов по каждой позиции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Выделите 1 ключевое качество наставничества из своих ответов и представьте  другим командам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Выделите/подчеркните ключевые смыслы  во всех ответах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Вместе сформулируйте групповое определение наставничества и запишите на листе бумаги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/>
              <a:t>Представьте другим командам</a:t>
            </a:r>
          </a:p>
          <a:p>
            <a:pPr marL="514350" indent="-514350"/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0" y="1524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4\leftbar.png"/>
          <p:cNvPicPr>
            <a:picLocks noChangeAspect="1" noChangeArrowheads="1"/>
          </p:cNvPicPr>
          <p:nvPr/>
        </p:nvPicPr>
        <p:blipFill>
          <a:blip r:embed="rId3" cstate="print"/>
          <a:srcRect l="2525" t="6000" b="34987"/>
          <a:stretch>
            <a:fillRect/>
          </a:stretch>
        </p:blipFill>
        <p:spPr bwMode="auto">
          <a:xfrm>
            <a:off x="7922215" y="0"/>
            <a:ext cx="426978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15"/>
            <a:ext cx="11220195" cy="110799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61496"/>
                </a:solidFill>
              </a:rPr>
              <a:t>Качество (критерии) муниципальной практики наставничества 2022 год</a:t>
            </a:r>
            <a:endParaRPr lang="ru-RU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481835"/>
            <a:ext cx="11246992" cy="2585323"/>
          </a:xfrm>
        </p:spPr>
        <p:txBody>
          <a:bodyPr/>
          <a:lstStyle/>
          <a:p>
            <a:pPr algn="ctr"/>
            <a:r>
              <a:rPr lang="ru-RU" b="1" dirty="0" smtClean="0"/>
              <a:t>Успешная, авторская, значимая, объединяющая</a:t>
            </a:r>
          </a:p>
          <a:p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Муниципальное наставничество объединяет успешных людей, значимые события и авторские технологии!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3184" y="228600"/>
            <a:ext cx="7164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5867400" y="20574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s://www.business-class.su/uploads/material/e3/17/70/e31770e96074eb3da238ad6dd88386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86200"/>
            <a:ext cx="51054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15"/>
            <a:ext cx="11658600" cy="875285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061496"/>
                </a:solidFill>
              </a:rPr>
              <a:t>Кейс 2. </a:t>
            </a:r>
            <a:r>
              <a:rPr lang="ru-RU" sz="4000" dirty="0" err="1" smtClean="0">
                <a:solidFill>
                  <a:srgbClr val="061496"/>
                </a:solidFill>
              </a:rPr>
              <a:t>Смыслообразование</a:t>
            </a:r>
            <a:r>
              <a:rPr lang="ru-RU" sz="4000" dirty="0" smtClean="0">
                <a:solidFill>
                  <a:srgbClr val="061496"/>
                </a:solidFill>
              </a:rPr>
              <a:t/>
            </a:r>
            <a:br>
              <a:rPr lang="ru-RU" sz="4000" dirty="0" smtClean="0">
                <a:solidFill>
                  <a:srgbClr val="061496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143000"/>
            <a:ext cx="10942194" cy="3754874"/>
          </a:xfrm>
        </p:spPr>
        <p:txBody>
          <a:bodyPr/>
          <a:lstStyle/>
          <a:p>
            <a:pPr marL="514350" indent="-514350" algn="just"/>
            <a:r>
              <a:rPr lang="ru-RU" sz="1800" b="1" dirty="0" smtClean="0"/>
              <a:t>         </a:t>
            </a:r>
            <a:r>
              <a:rPr lang="ru-RU" sz="2000" b="1" dirty="0" smtClean="0"/>
              <a:t>Данные Мониторинга внедрения системы наставничества педагогических работников образовательных организаций Пермского края,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 за 2022, 2023 гг.</a:t>
            </a:r>
          </a:p>
          <a:p>
            <a:pPr marL="514350" indent="-514350"/>
            <a:endParaRPr lang="ru-RU" sz="2000" b="1" dirty="0" smtClean="0"/>
          </a:p>
          <a:p>
            <a:pPr marL="514350" indent="-514350"/>
            <a:r>
              <a:rPr lang="ru-RU" sz="2000" b="1" dirty="0" smtClean="0"/>
              <a:t>ЗАДАНИЕ:</a:t>
            </a:r>
          </a:p>
          <a:p>
            <a:pPr marL="514350" indent="-514350"/>
            <a:r>
              <a:rPr lang="ru-RU" sz="2000" b="1" dirty="0" smtClean="0"/>
              <a:t>Какое противоречие можно увидеть на сравнительной гистограмме? Сформулируйте его.</a:t>
            </a:r>
          </a:p>
          <a:p>
            <a:pPr marL="514350" indent="-514350"/>
            <a:r>
              <a:rPr lang="ru-RU" sz="2000" b="1" dirty="0" smtClean="0"/>
              <a:t>Какие выводы можно сделать на основе противоречий? </a:t>
            </a:r>
          </a:p>
          <a:p>
            <a:pPr marL="514350" indent="-514350"/>
            <a:endParaRPr lang="ru-RU" sz="1800" b="1" dirty="0" smtClean="0"/>
          </a:p>
          <a:p>
            <a:pPr marL="514350" indent="-514350"/>
            <a:endParaRPr lang="ru-RU" sz="1800" dirty="0" smtClean="0"/>
          </a:p>
          <a:p>
            <a:pPr marL="514350" indent="-514350"/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0" y="2286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3124200" y="3810000"/>
          <a:ext cx="5638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590800"/>
            <a:ext cx="6248400" cy="3526790"/>
            <a:chOff x="116611" y="1923609"/>
            <a:chExt cx="6248400" cy="3526790"/>
          </a:xfrm>
        </p:grpSpPr>
        <p:sp>
          <p:nvSpPr>
            <p:cNvPr id="3" name="object 3"/>
            <p:cNvSpPr/>
            <p:nvPr/>
          </p:nvSpPr>
          <p:spPr>
            <a:xfrm>
              <a:off x="656388" y="1923609"/>
              <a:ext cx="5349240" cy="3526790"/>
            </a:xfrm>
            <a:custGeom>
              <a:avLst/>
              <a:gdLst/>
              <a:ahLst/>
              <a:cxnLst/>
              <a:rect l="l" t="t" r="r" b="b"/>
              <a:pathLst>
                <a:path w="5349240" h="3526790">
                  <a:moveTo>
                    <a:pt x="5349240" y="0"/>
                  </a:moveTo>
                  <a:lnTo>
                    <a:pt x="0" y="0"/>
                  </a:lnTo>
                  <a:lnTo>
                    <a:pt x="0" y="3526534"/>
                  </a:lnTo>
                  <a:lnTo>
                    <a:pt x="5349240" y="352653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" y="2086804"/>
              <a:ext cx="6248399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85800" y="2590801"/>
            <a:ext cx="11277600" cy="6095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r>
              <a:rPr lang="ru-RU" sz="2400" b="1" dirty="0" smtClean="0"/>
              <a:t>Пару минут тишины.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r>
              <a:rPr lang="ru-RU" sz="2400" b="1" dirty="0" smtClean="0"/>
              <a:t>В течении 30 минут обсудите и продумайте  прием и подготовьтесь к публичному представлению в форме мастер-класса «Научу за 5 минут» 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r>
              <a:rPr lang="ru-RU" sz="2400" b="1" dirty="0" smtClean="0"/>
              <a:t>Параллельно заполняйте матрицу/шаблон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r>
              <a:rPr lang="ru-RU" sz="3100" dirty="0" smtClean="0"/>
              <a:t>  </a:t>
            </a:r>
            <a:endParaRPr sz="3100" dirty="0"/>
          </a:p>
          <a:p>
            <a:pPr marL="6242050" marR="215265">
              <a:lnSpc>
                <a:spcPct val="101499"/>
              </a:lnSpc>
              <a:spcBef>
                <a:spcPts val="5"/>
              </a:spcBef>
            </a:pPr>
            <a:endParaRPr spc="-3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88467"/>
            <a:ext cx="112014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lvl="2" indent="-99060">
              <a:spcBef>
                <a:spcPts val="100"/>
              </a:spcBef>
            </a:pPr>
            <a:r>
              <a:rPr lang="ru-RU" sz="2800" b="1" dirty="0" smtClean="0">
                <a:solidFill>
                  <a:srgbClr val="061496"/>
                </a:solidFill>
              </a:rPr>
              <a:t>Кейс 3. </a:t>
            </a:r>
            <a:r>
              <a:rPr lang="ru-RU" sz="2800" b="1" dirty="0">
                <a:solidFill>
                  <a:srgbClr val="061496"/>
                </a:solidFill>
              </a:rPr>
              <a:t>«Взаимодействие» -  разработка, оформление и демонстрация в среде участников </a:t>
            </a:r>
            <a:r>
              <a:rPr lang="ru-RU" sz="2800" b="1" dirty="0" smtClean="0">
                <a:solidFill>
                  <a:srgbClr val="061496"/>
                </a:solidFill>
              </a:rPr>
              <a:t>чемпионата методического </a:t>
            </a:r>
            <a:r>
              <a:rPr lang="ru-RU" sz="2800" b="1" dirty="0">
                <a:solidFill>
                  <a:srgbClr val="061496"/>
                </a:solidFill>
              </a:rPr>
              <a:t>приема на вовлечение педагогического коллектива в совместную продуктивную и/или методическую деятельность.</a:t>
            </a:r>
            <a:endParaRPr sz="2800" b="1" dirty="0">
              <a:solidFill>
                <a:srgbClr val="061496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7477" y="634136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200" y="2286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Как оформить</a:t>
            </a:r>
            <a:endParaRPr lang="ru-RU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066800"/>
            <a:ext cx="10759186" cy="43088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Название приема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Краткая аннотация  </a:t>
            </a:r>
            <a:r>
              <a:rPr lang="ru-RU" b="1" dirty="0" smtClean="0"/>
              <a:t>- целесообразность использования</a:t>
            </a:r>
            <a:r>
              <a:rPr lang="ru-RU" b="1" dirty="0" smtClean="0"/>
              <a:t>, необходимое оборудование. Что это такое? Кто автор? Практика внедрения..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Цель  - для чего? </a:t>
            </a:r>
            <a:r>
              <a:rPr lang="ru-RU" b="1" dirty="0" smtClean="0"/>
              <a:t>зачем</a:t>
            </a:r>
            <a:r>
              <a:rPr lang="ru-RU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Целевая </a:t>
            </a:r>
            <a:r>
              <a:rPr lang="ru-RU" b="1" dirty="0" smtClean="0"/>
              <a:t>аудитория - </a:t>
            </a:r>
            <a:r>
              <a:rPr lang="ru-RU" b="1" dirty="0" smtClean="0"/>
              <a:t>для кого предназначена?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Достигнутые результаты/эффекты.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5 шагов для реализации приема в практической деятельности.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0" y="2286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0"/>
            <a:ext cx="6248400" cy="3526790"/>
            <a:chOff x="116611" y="1923609"/>
            <a:chExt cx="6248400" cy="3526790"/>
          </a:xfrm>
        </p:grpSpPr>
        <p:sp>
          <p:nvSpPr>
            <p:cNvPr id="3" name="object 3"/>
            <p:cNvSpPr/>
            <p:nvPr/>
          </p:nvSpPr>
          <p:spPr>
            <a:xfrm>
              <a:off x="656388" y="1923609"/>
              <a:ext cx="5349240" cy="3526790"/>
            </a:xfrm>
            <a:custGeom>
              <a:avLst/>
              <a:gdLst/>
              <a:ahLst/>
              <a:cxnLst/>
              <a:rect l="l" t="t" r="r" b="b"/>
              <a:pathLst>
                <a:path w="5349240" h="3526790">
                  <a:moveTo>
                    <a:pt x="5349240" y="0"/>
                  </a:moveTo>
                  <a:lnTo>
                    <a:pt x="0" y="0"/>
                  </a:lnTo>
                  <a:lnTo>
                    <a:pt x="0" y="3526534"/>
                  </a:lnTo>
                  <a:lnTo>
                    <a:pt x="5349240" y="352653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" y="2086804"/>
              <a:ext cx="6248399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11277600" cy="6095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43700" indent="-514350">
              <a:lnSpc>
                <a:spcPct val="100000"/>
              </a:lnSpc>
              <a:spcBef>
                <a:spcPts val="25"/>
              </a:spcBef>
              <a:buFont typeface="+mj-lt"/>
              <a:buAutoNum type="arabicPeriod"/>
            </a:pPr>
            <a:r>
              <a:rPr lang="ru-RU" sz="2400" b="1" dirty="0" smtClean="0"/>
              <a:t>Пару минут тишины.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r>
              <a:rPr lang="ru-RU" sz="2400" b="1" dirty="0" smtClean="0"/>
              <a:t>В течении 30 минут обсудите и продумайте  прием и подготовьтесь к публичному представлению в форме мастер-класса «Научу за 5 минут» 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r>
              <a:rPr lang="ru-RU" sz="2400" b="1" dirty="0" smtClean="0"/>
              <a:t>Параллельно заполняйте матрицу/шаблон</a:t>
            </a:r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  <a:buAutoNum type="arabicPeriod"/>
            </a:pPr>
            <a:endParaRPr lang="ru-RU" sz="2400" dirty="0" smtClean="0"/>
          </a:p>
          <a:p>
            <a:pPr marL="6743700" indent="-514350">
              <a:lnSpc>
                <a:spcPct val="100000"/>
              </a:lnSpc>
              <a:spcBef>
                <a:spcPts val="25"/>
              </a:spcBef>
            </a:pPr>
            <a:r>
              <a:rPr lang="ru-RU" sz="3100" dirty="0" smtClean="0"/>
              <a:t>  </a:t>
            </a:r>
            <a:endParaRPr sz="3100" dirty="0"/>
          </a:p>
          <a:p>
            <a:pPr marL="6242050" marR="215265">
              <a:lnSpc>
                <a:spcPct val="101499"/>
              </a:lnSpc>
              <a:spcBef>
                <a:spcPts val="5"/>
              </a:spcBef>
            </a:pPr>
            <a:endParaRPr spc="-3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88467"/>
            <a:ext cx="112014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lvl="2" indent="-99060">
              <a:spcBef>
                <a:spcPts val="100"/>
              </a:spcBef>
            </a:pPr>
            <a:r>
              <a:rPr lang="ru-RU" sz="2800" b="1" dirty="0" smtClean="0">
                <a:solidFill>
                  <a:srgbClr val="061496"/>
                </a:solidFill>
              </a:rPr>
              <a:t>Кейс 4. </a:t>
            </a:r>
            <a:r>
              <a:rPr lang="ru-RU" sz="2800" b="1" dirty="0">
                <a:solidFill>
                  <a:srgbClr val="061496"/>
                </a:solidFill>
              </a:rPr>
              <a:t>«Подводим итоги» - разработка, оформление и демонстрация в среде участников мероприятия методического приема рефлексии по итогам совместной продуктивной и/или методической деятельности.</a:t>
            </a:r>
            <a:endParaRPr sz="2800" b="1" dirty="0">
              <a:solidFill>
                <a:srgbClr val="061496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17477" y="634136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200" y="2286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676400"/>
            <a:ext cx="50292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4000" b="1" spc="-20" dirty="0" smtClean="0">
              <a:solidFill>
                <a:srgbClr val="1B318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6161485" cy="3505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267715"/>
            <a:ext cx="922020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rgbClr val="061496"/>
                </a:solidFill>
              </a:rPr>
              <a:t>Кейс 5. Публичное выступление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rgbClr val="061496"/>
                </a:solidFill>
              </a:rPr>
              <a:t>«Наставничество: общие победы, планы и перспективы» </a:t>
            </a:r>
            <a:endParaRPr sz="3600" b="1" dirty="0">
              <a:solidFill>
                <a:srgbClr val="061496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16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1811" y="228600"/>
            <a:ext cx="12736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14401" y="22860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i="1" spc="-15" dirty="0" smtClean="0">
                <a:solidFill>
                  <a:srgbClr val="1B3181"/>
                </a:solidFill>
                <a:latin typeface="Arial"/>
                <a:cs typeface="Arial"/>
              </a:rPr>
              <a:t>Выступление до</a:t>
            </a:r>
            <a:r>
              <a:rPr lang="ru-RU" sz="3200" b="1" i="1" spc="-45" dirty="0" smtClean="0">
                <a:solidFill>
                  <a:srgbClr val="1B3181"/>
                </a:solidFill>
                <a:latin typeface="Arial"/>
                <a:cs typeface="Arial"/>
              </a:rPr>
              <a:t> 3 </a:t>
            </a:r>
            <a:r>
              <a:rPr lang="ru-RU" sz="3200" b="1" i="1" spc="-10" dirty="0" smtClean="0">
                <a:solidFill>
                  <a:srgbClr val="1B3181"/>
                </a:solidFill>
                <a:latin typeface="Arial"/>
                <a:cs typeface="Arial"/>
              </a:rPr>
              <a:t>минут</a:t>
            </a:r>
            <a:endParaRPr lang="ru-RU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Итоги-победы-результаты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61496"/>
                </a:solidFill>
              </a:rPr>
              <a:t>2023</a:t>
            </a:r>
            <a:endParaRPr lang="ru-RU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066801"/>
            <a:ext cx="5531994" cy="60324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Обобщение опыта на Всероссийском </a:t>
            </a:r>
            <a:r>
              <a:rPr lang="ru-RU" sz="1600" dirty="0" err="1" smtClean="0">
                <a:solidFill>
                  <a:schemeClr val="tx1"/>
                </a:solidFill>
              </a:rPr>
              <a:t>онлайн-марафоне</a:t>
            </a:r>
            <a:r>
              <a:rPr lang="ru-RU" sz="1600" dirty="0" smtClean="0">
                <a:solidFill>
                  <a:schemeClr val="tx1"/>
                </a:solidFill>
              </a:rPr>
              <a:t> лучших наставнических практик. 6 апреля 2023 года, Академия </a:t>
            </a:r>
            <a:r>
              <a:rPr lang="ru-RU" sz="1600" dirty="0" err="1" smtClean="0">
                <a:solidFill>
                  <a:schemeClr val="tx1"/>
                </a:solidFill>
              </a:rPr>
              <a:t>Минпросвещения</a:t>
            </a:r>
            <a:r>
              <a:rPr lang="ru-RU" sz="1600" dirty="0" smtClean="0">
                <a:solidFill>
                  <a:schemeClr val="tx1"/>
                </a:solidFill>
              </a:rPr>
              <a:t> России (2 практики)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Победа в номинации «Лучшая практика наставничества на рабочем месте» во Всероссийском конкурсе, 24 октября 2023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Победа в номинации «Лучшая реверсивная практика наставничества» во Всероссийском конкурсе, 15 декабря 2023 года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Вручение нагрудного знака "За вклад и развитие молодежного педагогического движения Российского профсоюза образования" 3 педагога-наставника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Публикация РИНЦ, </a:t>
            </a:r>
            <a:r>
              <a:rPr lang="ru-RU" sz="1600" dirty="0" smtClean="0">
                <a:solidFill>
                  <a:schemeClr val="tx1"/>
                </a:solidFill>
                <a:hlinkClick r:id="rId2"/>
              </a:rPr>
              <a:t>Методический сборник </a:t>
            </a:r>
            <a:r>
              <a:rPr lang="ru-RU" sz="1600" dirty="0" smtClean="0">
                <a:solidFill>
                  <a:schemeClr val="tx1"/>
                </a:solidFill>
              </a:rPr>
              <a:t>материалов очного этапа Чемпионат муниципальных команд наставничества педагогических работников Пермского края / Под ред. И.А. </a:t>
            </a:r>
            <a:r>
              <a:rPr lang="ru-RU" sz="1600" dirty="0" err="1" smtClean="0">
                <a:solidFill>
                  <a:schemeClr val="tx1"/>
                </a:solidFill>
              </a:rPr>
              <a:t>Дреминой</a:t>
            </a:r>
            <a:r>
              <a:rPr lang="ru-RU" sz="1600" dirty="0" smtClean="0">
                <a:solidFill>
                  <a:schemeClr val="tx1"/>
                </a:solidFill>
              </a:rPr>
              <a:t>, Г.С. </a:t>
            </a:r>
            <a:r>
              <a:rPr lang="ru-RU" sz="1600" dirty="0" err="1" smtClean="0">
                <a:solidFill>
                  <a:schemeClr val="tx1"/>
                </a:solidFill>
              </a:rPr>
              <a:t>Винокуровой</a:t>
            </a:r>
            <a:r>
              <a:rPr lang="ru-RU" sz="1600" dirty="0" smtClean="0">
                <a:solidFill>
                  <a:schemeClr val="tx1"/>
                </a:solidFill>
              </a:rPr>
              <a:t>. – М.: ИД «Методист», №2, 2023. – 52 с.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098" name="Picture 2" descr="https://sun9-62.userapi.com/impg/YnT2CnYbEjp0X7QalCTuMzl_ARBELPPxl7cSTw/muxtESqHnzE.jpg?size=2560x1708&amp;quality=95&amp;sign=4d429e73b616e813b47b6f61bb1d66b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267200"/>
            <a:ext cx="3276600" cy="2186107"/>
          </a:xfrm>
          <a:prstGeom prst="rect">
            <a:avLst/>
          </a:prstGeom>
          <a:noFill/>
        </p:spPr>
      </p:pic>
      <p:pic>
        <p:nvPicPr>
          <p:cNvPr id="4100" name="Picture 4" descr="https://sun9-76.userapi.com/impg/HldP27ujEINQCru51Rx0d56qUz0gDsbdqWQqXA/Ys6LaL3Vuf4.jpg?size=1620x2160&amp;quality=95&amp;sign=d31118a9680ef8324508ff7ab8b115f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267200"/>
            <a:ext cx="1657350" cy="2209800"/>
          </a:xfrm>
          <a:prstGeom prst="rect">
            <a:avLst/>
          </a:prstGeom>
          <a:noFill/>
        </p:spPr>
      </p:pic>
      <p:pic>
        <p:nvPicPr>
          <p:cNvPr id="6" name="Picture 4" descr="https://metobraz.ru/d/biblio_02-2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28600"/>
            <a:ext cx="1524000" cy="2155172"/>
          </a:xfrm>
          <a:prstGeom prst="rect">
            <a:avLst/>
          </a:prstGeom>
          <a:noFill/>
        </p:spPr>
      </p:pic>
      <p:pic>
        <p:nvPicPr>
          <p:cNvPr id="4102" name="Picture 6" descr="https://cnppm.kipk.ru/pluginfile.php/107/mod_forum/post/10758/%D0%94%D0%B0%D0%B9%D0%BD%D0%B5%D0%BA%D0%BE%20%D0%AF%D0%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86000"/>
            <a:ext cx="3353035" cy="1752600"/>
          </a:xfrm>
          <a:prstGeom prst="rect">
            <a:avLst/>
          </a:prstGeom>
          <a:noFill/>
        </p:spPr>
      </p:pic>
      <p:pic>
        <p:nvPicPr>
          <p:cNvPr id="4104" name="Picture 8" descr="C:\Users\Андрей\Downloads\ehAy-HaU_l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143000"/>
            <a:ext cx="990600" cy="990600"/>
          </a:xfrm>
          <a:prstGeom prst="rect">
            <a:avLst/>
          </a:prstGeom>
          <a:noFill/>
        </p:spPr>
      </p:pic>
      <p:pic>
        <p:nvPicPr>
          <p:cNvPr id="4108" name="Picture 12" descr="C:\Users\Андрей\Downloads\-5472414219669458206_121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0" y="1447800"/>
            <a:ext cx="1795463" cy="2362200"/>
          </a:xfrm>
          <a:prstGeom prst="rect">
            <a:avLst/>
          </a:prstGeom>
          <a:noFill/>
        </p:spPr>
      </p:pic>
      <p:pic>
        <p:nvPicPr>
          <p:cNvPr id="10" name="Рисунок 9" descr="d:\Users\Dremina-IA\Desktop\ИРО\2023\год педагога и нставника\лого_цвет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17526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04952" y="49213"/>
            <a:ext cx="11666481" cy="7969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61496"/>
                </a:solidFill>
              </a:rPr>
              <a:t>Результаты чемпионата муниципальных команд наставничества педагогических работников Пермского края - 2022 г.</a:t>
            </a:r>
            <a:endParaRPr lang="ru-RU" b="1" dirty="0">
              <a:solidFill>
                <a:srgbClr val="06149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8288378" cy="462379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Организаторы: общественно-профессиональные объединения Совет молодых педагогов и «Наставники»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Участников -  118 педагогов из 20 муниципальных образований края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Участников очного этапа – 48 педагогов, 12 команд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Разработаны 14 практик наставничества, 12 персонализированных программ наставнической пары и опубликованы в сборнике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/>
              <a:t>Дипломы победителям и призерам номинаций вручены 36 участникам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pPr>
              <a:buFont typeface="Wingdings" pitchFamily="2" charset="2"/>
              <a:buChar char="ü"/>
            </a:pPr>
            <a:endParaRPr lang="ru-RU" sz="1600" b="1" dirty="0" smtClean="0"/>
          </a:p>
          <a:p>
            <a:endParaRPr lang="ru-RU" sz="1600" b="1" dirty="0" smtClean="0"/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Региональное наставничество объединяет успешных людей, значимые события и авторские технологии!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ctr"/>
            <a:endParaRPr lang="ru-RU" sz="1600" dirty="0" smtClean="0"/>
          </a:p>
          <a:p>
            <a:pPr lvl="0" algn="ctr"/>
            <a:endParaRPr lang="ru-RU" sz="1600" dirty="0" smtClean="0"/>
          </a:p>
          <a:p>
            <a:pPr lvl="0" algn="ctr"/>
            <a:r>
              <a:rPr lang="ru-RU" sz="1600" dirty="0" smtClean="0"/>
              <a:t>Ценностная основа наставничества педагогических работников Пермского края – </a:t>
            </a:r>
          </a:p>
          <a:p>
            <a:pPr lvl="0" algn="ctr"/>
            <a:r>
              <a:rPr lang="ru-RU" sz="1600" dirty="0" smtClean="0"/>
              <a:t>высокий уровень образовательной культуры,  социальное доверие, гражданская активность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459" y="1674430"/>
            <a:ext cx="3254569" cy="46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s://sun9-55.userapi.com/impg/Hl43zZbnflAwmNOY0BVzmOJ8r3wrDzmi3UaR3Q/IpnwYMu9nXw.jpg?size=2560x1707&amp;quality=95&amp;sign=94476339c85d25c664199fdd057e433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664373" cy="190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78.userapi.com/impg/aU5ChiqN2tkY5f7qoHwv1AeqUT9TABTgxb2K4w/3IylSogSOIw.jpg?size=2560x1706&amp;quality=95&amp;sign=45d830f4cf8acba9a064070c3d39bdf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654830" cy="18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73.userapi.com/impg/Wv4Ozy9azWPJTXaIb4sYbUbnujwNfvrIyu7KVg/QAc7ypuI4a4.jpg?size=2560x1707&amp;quality=95&amp;sign=ecf1ec0dcd5d63b90ebdd313db06e8cf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72838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210800" cy="8019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rgbClr val="061496"/>
                </a:solidFill>
              </a:rPr>
              <a:t>Чемпионат наставничества – 2023 </a:t>
            </a:r>
            <a:br>
              <a:rPr lang="ru-RU" sz="4000" dirty="0" smtClean="0">
                <a:solidFill>
                  <a:srgbClr val="061496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" y="2286000"/>
            <a:ext cx="12115800" cy="20791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152400"/>
            <a:ext cx="1219200" cy="11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s://sun9-78.userapi.com/impg/aU5ChiqN2tkY5f7qoHwv1AeqUT9TABTgxb2K4w/3IylSogSOIw.jpg?size=2560x1706&amp;quality=95&amp;sign=45d830f4cf8acba9a064070c3d39bdf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667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81000" y="914400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147 участников отборочного этапа из 21 муниципального образования края</a:t>
            </a:r>
          </a:p>
          <a:p>
            <a:r>
              <a:rPr lang="ru-RU" sz="2400" b="1" dirty="0" smtClean="0"/>
              <a:t>- Результат: разработка, оформление и презентация интерактивной практики наставничества и 24 методических приемов продуктивного взаимодействия педагогических работников</a:t>
            </a:r>
          </a:p>
          <a:p>
            <a:r>
              <a:rPr lang="ru-RU" sz="2400" b="1" dirty="0" smtClean="0"/>
              <a:t> - Компетентное жюри очного этапа: Груздева И.В., Червонных А.В. – эксперты Всероссийского уровня, Данилова М.А., Еремина С.Л., - победители регионального этапа Всероссийского конкурса «Лучшие практики наставничества» </a:t>
            </a:r>
          </a:p>
          <a:p>
            <a:r>
              <a:rPr lang="ru-RU" sz="2400" b="1" dirty="0" smtClean="0"/>
              <a:t>- Церемония закрытия Года педагога и наставника в Пермском крае вместе с министром образования Р.А. </a:t>
            </a:r>
            <a:r>
              <a:rPr lang="ru-RU" sz="2400" b="1" dirty="0" err="1" smtClean="0"/>
              <a:t>Кассиной</a:t>
            </a:r>
            <a:endParaRPr lang="ru-RU" sz="2400" b="1" dirty="0"/>
          </a:p>
        </p:txBody>
      </p:sp>
      <p:pic>
        <p:nvPicPr>
          <p:cNvPr id="14" name="Picture 2" descr="https://sun9-29.userapi.com/impg/T9gCY9QfXgWbrtE4c0n2FfrSVoGqe34E0MNVWg/gSKO34Zvrck.jpg?size=2560x1707&amp;quality=95&amp;sign=4717028e06c0e0201aa9b16111fed11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648200"/>
            <a:ext cx="2667000" cy="1778347"/>
          </a:xfrm>
          <a:prstGeom prst="rect">
            <a:avLst/>
          </a:prstGeom>
          <a:noFill/>
        </p:spPr>
      </p:pic>
      <p:pic>
        <p:nvPicPr>
          <p:cNvPr id="15" name="Picture 4" descr="https://sun9-20.userapi.com/impg/TBZKYiOpBmlM93N03CeomIod6r3hLvEshU1AXQ/YynRNyhgnUQ.jpg?size=2560x1707&amp;quality=95&amp;sign=61bad4362f8af66183a16c0d72a8954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4648200"/>
            <a:ext cx="2726714" cy="181816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648200"/>
            <a:ext cx="26289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67715"/>
            <a:ext cx="7638795" cy="574040"/>
          </a:xfrm>
        </p:spPr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Номинации Чемпионата</a:t>
            </a:r>
            <a:endParaRPr lang="ru-RU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0" y="1143000"/>
            <a:ext cx="6674992" cy="5486400"/>
          </a:xfrm>
        </p:spPr>
        <p:txBody>
          <a:bodyPr/>
          <a:lstStyle/>
          <a:p>
            <a:pPr marL="1257300" lvl="2" indent="-342900">
              <a:buFont typeface="+mj-lt"/>
              <a:buAutoNum type="arabicPeriod"/>
            </a:pPr>
            <a:r>
              <a:rPr lang="ru-RU" sz="2400" b="1" dirty="0" smtClean="0"/>
              <a:t>Лучший методический прием вовлечения педагогического коллектива в совместную деятельность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2400" b="1" dirty="0" smtClean="0"/>
              <a:t>Лучший методический прием рефлексии по итогам совместной деятельности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2400" b="1" dirty="0" smtClean="0"/>
              <a:t>Победитель и 2 призера в публичном </a:t>
            </a:r>
            <a:r>
              <a:rPr lang="ru-RU" sz="2400" b="1" dirty="0" err="1" smtClean="0"/>
              <a:t>выступленияи</a:t>
            </a:r>
            <a:r>
              <a:rPr lang="ru-RU" sz="2400" b="1" dirty="0" smtClean="0"/>
              <a:t> «Наставничество: общие победы, планы и перспективы»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2400" b="1" dirty="0" smtClean="0"/>
              <a:t>Активный участник краевого чемпионата муниципальных команд наставничества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sz="2400" b="1" dirty="0" smtClean="0"/>
              <a:t>Сплоченная межмуниципальная команда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0" y="152400"/>
            <a:ext cx="892626" cy="8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cstor.nn2.ru/forum/data/forum/images/2017-03/171813178-58587aee270f698210d4093f648bb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334931" cy="2362200"/>
          </a:xfrm>
          <a:prstGeom prst="rect">
            <a:avLst/>
          </a:prstGeom>
          <a:noFill/>
        </p:spPr>
      </p:pic>
      <p:pic>
        <p:nvPicPr>
          <p:cNvPr id="1030" name="Picture 6" descr="https://i.ytimg.com/vi/W2mJhhLsXeQ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11079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61496"/>
                </a:solidFill>
              </a:rPr>
              <a:t>Реализация методологии наставничества </a:t>
            </a:r>
            <a:br>
              <a:rPr lang="ru-RU" dirty="0" smtClean="0">
                <a:solidFill>
                  <a:srgbClr val="061496"/>
                </a:solidFill>
              </a:rPr>
            </a:br>
            <a:r>
              <a:rPr lang="ru-RU" dirty="0" smtClean="0">
                <a:solidFill>
                  <a:srgbClr val="061496"/>
                </a:solidFill>
              </a:rPr>
              <a:t>на площадке Чемпионата</a:t>
            </a:r>
            <a:endParaRPr lang="ru-RU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93886"/>
            <a:ext cx="4118248" cy="461664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Новые методологические основания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технологии: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андрагогика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парагогика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метод-сессия,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нативное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(удобное)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«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теневые»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технологии, командный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коучинг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Форма наставничества</a:t>
            </a:r>
            <a:r>
              <a:rPr lang="ru-RU" sz="2000" dirty="0">
                <a:solidFill>
                  <a:schemeClr val="tx1"/>
                </a:solidFill>
              </a:rPr>
              <a:t>: педагог – </a:t>
            </a:r>
            <a:r>
              <a:rPr lang="ru-RU" sz="2000" dirty="0" err="1" smtClean="0">
                <a:solidFill>
                  <a:schemeClr val="tx1"/>
                </a:solidFill>
              </a:rPr>
              <a:t>педагог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Вид наставничества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групповое, целеполагающее,        ситуационное,  партнерское,         скоростное,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флеш</a:t>
            </a:r>
            <a:r>
              <a:rPr lang="ru-RU" sz="2000" dirty="0" smtClean="0">
                <a:solidFill>
                  <a:schemeClr val="tx1"/>
                </a:solidFill>
              </a:rPr>
              <a:t> -наставничество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08274"/>
            <a:ext cx="10795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un9-21.userapi.com/impg/joLwr6ftyLcN8HH661lhPQYPUOUsmaexWdCplQ/9NyBsoIx-4E.jpg?size=2560x1707&amp;quality=95&amp;sign=fcfa422cfddad1c85df8a3655453580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058" y="1593886"/>
            <a:ext cx="3441229" cy="22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1.userapi.com/impg/mcTlPwrYSKrdzcjRWsNwV0oX3Rnjl2HTNUW1VQ/jJMgZqR2_vE.jpg?size=2560x1707&amp;quality=95&amp;sign=0368b3075eac560f3d01e9f9740d01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455" y="4033836"/>
            <a:ext cx="3424833" cy="22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69.userapi.com/impg/hqbl4t1l9ZjU1-Xtb1xKjSWmhQKBB_qYOB4UuA/BQnD88hvUro.jpg?size=1439x2160&amp;quality=95&amp;sign=88ace5d356a337b56ae15dc1e8668e3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79" y="1568678"/>
            <a:ext cx="3163685" cy="47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19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15"/>
            <a:ext cx="11658600" cy="16619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61496"/>
                </a:solidFill>
              </a:rPr>
              <a:t>Кейс 1. </a:t>
            </a:r>
            <a:r>
              <a:rPr lang="ru-RU" dirty="0" err="1" smtClean="0">
                <a:solidFill>
                  <a:srgbClr val="061496"/>
                </a:solidFill>
              </a:rPr>
              <a:t>Командообразование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ФОРМИРУЕМ КОМАНДЫ НАСТАВНИЧЕСТВА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11658600" cy="61555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Образуйте муниципальные команды. Сколько команд?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Образуйте команды по организациям. Сколько команд?</a:t>
            </a:r>
          </a:p>
          <a:p>
            <a:pPr marL="514350" indent="-514350"/>
            <a:r>
              <a:rPr lang="ru-RU" b="1" dirty="0" smtClean="0">
                <a:solidFill>
                  <a:srgbClr val="FF0000"/>
                </a:solidFill>
              </a:rPr>
              <a:t>Проблемный вопрос: как сформировать 12 команд. Какой подход используем? </a:t>
            </a:r>
          </a:p>
          <a:p>
            <a:pPr marL="514350" indent="-514350"/>
            <a:r>
              <a:rPr lang="ru-RU" b="1" dirty="0" smtClean="0"/>
              <a:t>3. Определение лидеров наставничества: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Вы - субъект наставничества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Ваша роль в наставничестве подтверждена в нормативном акте муниципального и регионального уровня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Вы - участник Чемпионата наставничества в 2022 г.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dirty="0" smtClean="0"/>
              <a:t>Присвоена квалификационная категория «педагог-наставник»</a:t>
            </a:r>
          </a:p>
          <a:p>
            <a:pPr marL="514350" indent="-514350"/>
            <a:r>
              <a:rPr lang="ru-RU" b="1" dirty="0" smtClean="0"/>
              <a:t>4.  Жеребьевка.</a:t>
            </a:r>
          </a:p>
          <a:p>
            <a:pPr marL="514350" indent="-514350"/>
            <a:r>
              <a:rPr lang="ru-RU" b="1" dirty="0" smtClean="0"/>
              <a:t>5.  Организовываем команды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6383" y="1524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615553"/>
          </a:xfrm>
        </p:spPr>
        <p:txBody>
          <a:bodyPr/>
          <a:lstStyle/>
          <a:p>
            <a:r>
              <a:rPr lang="ru-RU" sz="4000" dirty="0" smtClean="0">
                <a:solidFill>
                  <a:srgbClr val="061496"/>
                </a:solidFill>
              </a:rPr>
              <a:t>Кейс 1. </a:t>
            </a:r>
            <a:r>
              <a:rPr lang="ru-RU" sz="4000" dirty="0" err="1" smtClean="0">
                <a:solidFill>
                  <a:srgbClr val="061496"/>
                </a:solidFill>
              </a:rPr>
              <a:t>Командообразование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11277600" cy="68326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/>
              <a:t>Представительство муниципальных образований в команде (районы г. Перми считаем как МО)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Название команды 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Самое уникальное хобби из всех участников команды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Самая значимая профессиональная победа в команде</a:t>
            </a:r>
          </a:p>
          <a:p>
            <a:pPr marL="514350" indent="-514350">
              <a:buAutoNum type="arabicPeriod"/>
            </a:pPr>
            <a:r>
              <a:rPr lang="ru-RU" sz="3600" b="1" dirty="0" smtClean="0"/>
              <a:t>Приветствие и пожелания участникам чемпионата</a:t>
            </a:r>
          </a:p>
          <a:p>
            <a:pPr marL="514350" indent="-514350"/>
            <a:endParaRPr lang="ru-RU" sz="3600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0" y="152400"/>
            <a:ext cx="875617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9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61496"/>
                </a:solidFill>
              </a:rPr>
              <a:t>НАСТАВНИЧЕСТВО</a:t>
            </a:r>
            <a:endParaRPr lang="ru-RU" b="1" dirty="0">
              <a:solidFill>
                <a:srgbClr val="0614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" y="762000"/>
            <a:ext cx="12115800" cy="36031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и условие интенсивного развития личности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18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ключевой элемент новой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динамичной методической </a:t>
            </a:r>
            <a:r>
              <a:rPr lang="ru-RU" sz="1800" b="1" spc="-9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системы, обеспечивающей </a:t>
            </a:r>
            <a:r>
              <a:rPr lang="ru-RU" sz="18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18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своевременной </a:t>
            </a:r>
            <a:r>
              <a:rPr lang="ru-RU" sz="1800" b="1" spc="-99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адаптации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800" b="1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меняющимся</a:t>
            </a:r>
            <a:r>
              <a:rPr lang="ru-RU" sz="1800" b="1" spc="-3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условиям</a:t>
            </a:r>
          </a:p>
          <a:p>
            <a:pPr algn="l">
              <a:buFontTx/>
              <a:buChar char="-"/>
            </a:pPr>
            <a:endParaRPr lang="ru-RU" sz="1800" b="1" spc="-15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1800" b="1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мотивации учителей к сотрудничеству и сотворчеству</a:t>
            </a:r>
          </a:p>
          <a:p>
            <a:pPr algn="l">
              <a:buFontTx/>
              <a:buChar char="-"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универсальная технология передачи опыта, знаний</a:t>
            </a:r>
          </a:p>
          <a:p>
            <a:pPr algn="l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формирования навыков, компетенций,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метакомпетенций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ценностей через неформальное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взаимообогащающее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общение, основанное на доверии и партнерстве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обеспечения профессионального становления, развития и адаптации к квалифицированному исполнению должностных обязанностей лиц, в отношении которых осуществляется наставничество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None/>
            </a:pP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9800"/>
            <a:ext cx="2971800" cy="20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28219"/>
            <a:ext cx="2743200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Инга\Desktop\коворкинг фото\день 2\IMG_2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5" y="4679113"/>
            <a:ext cx="3022215" cy="2057400"/>
          </a:xfrm>
          <a:prstGeom prst="rect">
            <a:avLst/>
          </a:prstGeom>
          <a:noFill/>
        </p:spPr>
      </p:pic>
      <p:pic>
        <p:nvPicPr>
          <p:cNvPr id="8" name="Picture 2" descr="https://umb.sk.ru/cfs-file.ashx/__key/communityserver-blogs-components-weblogfiles/00-00-01-33-90/IMG_5F00_1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4628219"/>
            <a:ext cx="2895600" cy="20829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0400" y="1"/>
            <a:ext cx="1219200" cy="11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870</Words>
  <Application>Microsoft Office PowerPoint</Application>
  <PresentationFormat>Произвольный</PresentationFormat>
  <Paragraphs>140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Краевой Чемпионат муниципальных команд наставничества «Наставник рядом»: общие победы, планы и перспективы  </vt:lpstr>
      <vt:lpstr>Итоги-победы-результаты 2023</vt:lpstr>
      <vt:lpstr>Слайд 3</vt:lpstr>
      <vt:lpstr>Чемпионат наставничества – 2023   </vt:lpstr>
      <vt:lpstr>Номинации Чемпионата</vt:lpstr>
      <vt:lpstr>Реализация методологии наставничества  на площадке Чемпионата</vt:lpstr>
      <vt:lpstr>Кейс 1. Командообразование ФОРМИРУЕМ КОМАНДЫ НАСТАВНИЧЕСТВА   </vt:lpstr>
      <vt:lpstr>Кейс 1. Командообразование</vt:lpstr>
      <vt:lpstr>НАСТАВНИЧЕСТВО</vt:lpstr>
      <vt:lpstr>Кейс 2. Смыслообразование</vt:lpstr>
      <vt:lpstr>Качество (критерии) муниципальной практики наставничества 2022 год</vt:lpstr>
      <vt:lpstr>Кейс 2. Смыслообразование   </vt:lpstr>
      <vt:lpstr>Кейс 3. «Взаимодействие» -  разработка, оформление и демонстрация в среде участников чемпионата методического приема на вовлечение педагогического коллектива в совместную продуктивную и/или методическую деятельность.</vt:lpstr>
      <vt:lpstr>Как оформить</vt:lpstr>
      <vt:lpstr>Кейс 4. «Подводим итоги» - разработка, оформление и демонстрация в среде участников мероприятия методического приема рефлексии по итогам совместной продуктивной и/или методической деятельности.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Межмуниципальная диалог-встреча педагогических команд  Наставничество – ресурс профессионального развития педагогов</dc:title>
  <dc:creator>Андрей</dc:creator>
  <cp:lastModifiedBy>Пользователь Windows</cp:lastModifiedBy>
  <cp:revision>123</cp:revision>
  <dcterms:created xsi:type="dcterms:W3CDTF">2022-08-23T14:35:42Z</dcterms:created>
  <dcterms:modified xsi:type="dcterms:W3CDTF">2023-12-17T17:11:48Z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LastSaved">
    <vt:filetime>2022-08-23T00:00:00Z</vt:filetime>
  </property>
</Properties>
</file>