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77" r:id="rId4"/>
    <p:sldId id="379" r:id="rId5"/>
    <p:sldId id="258" r:id="rId6"/>
    <p:sldId id="267" r:id="rId7"/>
    <p:sldId id="365" r:id="rId8"/>
    <p:sldId id="381" r:id="rId9"/>
    <p:sldId id="378" r:id="rId10"/>
    <p:sldId id="366" r:id="rId11"/>
    <p:sldId id="261" r:id="rId12"/>
    <p:sldId id="367" r:id="rId13"/>
    <p:sldId id="356" r:id="rId14"/>
    <p:sldId id="380" r:id="rId15"/>
    <p:sldId id="354" r:id="rId16"/>
    <p:sldId id="355" r:id="rId17"/>
    <p:sldId id="376" r:id="rId18"/>
    <p:sldId id="277" r:id="rId19"/>
    <p:sldId id="360" r:id="rId20"/>
    <p:sldId id="361" r:id="rId21"/>
    <p:sldId id="363" r:id="rId22"/>
    <p:sldId id="359" r:id="rId23"/>
    <p:sldId id="362" r:id="rId24"/>
    <p:sldId id="364" r:id="rId25"/>
    <p:sldId id="270" r:id="rId26"/>
    <p:sldId id="348" r:id="rId27"/>
    <p:sldId id="349" r:id="rId28"/>
    <p:sldId id="345" r:id="rId29"/>
    <p:sldId id="347" r:id="rId30"/>
    <p:sldId id="375" r:id="rId31"/>
    <p:sldId id="297" r:id="rId32"/>
    <p:sldId id="295" r:id="rId33"/>
    <p:sldId id="368" r:id="rId34"/>
    <p:sldId id="299" r:id="rId35"/>
    <p:sldId id="369" r:id="rId36"/>
    <p:sldId id="300" r:id="rId37"/>
    <p:sldId id="370" r:id="rId38"/>
    <p:sldId id="301" r:id="rId39"/>
    <p:sldId id="371" r:id="rId40"/>
    <p:sldId id="302" r:id="rId41"/>
    <p:sldId id="372" r:id="rId42"/>
    <p:sldId id="338" r:id="rId43"/>
    <p:sldId id="339" r:id="rId44"/>
    <p:sldId id="358" r:id="rId45"/>
    <p:sldId id="357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290"/>
    <a:srgbClr val="8102AE"/>
    <a:srgbClr val="F9DC7F"/>
    <a:srgbClr val="F9DE7B"/>
    <a:srgbClr val="FFCC66"/>
    <a:srgbClr val="FED45C"/>
    <a:srgbClr val="9966FF"/>
    <a:srgbClr val="00D2B2"/>
    <a:srgbClr val="15FFDE"/>
    <a:srgbClr val="BA9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4660"/>
  </p:normalViewPr>
  <p:slideViewPr>
    <p:cSldViewPr snapToGrid="0">
      <p:cViewPr varScale="1">
        <p:scale>
          <a:sx n="82" d="100"/>
          <a:sy n="82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B327A-7BE3-9EE1-69F5-64431C3B5D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A86CEE-EC0C-8495-A041-EDCC683C9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486EF9-5102-5719-81BB-F11FDE5A9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2135-27CE-4C55-96B7-15A79945B8E6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4D886B-D4CD-CC67-7E09-772011F44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6E0059-6404-7F89-E8D3-EE5B8FC65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52FC-0B5D-4C20-94A7-C884DA42F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490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C778C-4BA9-5C5E-DE2F-07AF6F734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FA1C65-09FE-BCC1-CAF8-1F8ACF6B5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CC7120-36EF-43A1-4ECC-D957ACD8E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2135-27CE-4C55-96B7-15A79945B8E6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FBFF95-C90A-095E-EDFE-D2D2F013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64A8DB-E230-D0BC-F432-E333EBA0F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52FC-0B5D-4C20-94A7-C884DA42F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79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AE4C31D-B1EE-3401-815F-9FD0CF2B09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E3CF820-E02F-AFF6-E63A-B09CDB9A62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3466E5-EE40-10FF-4E85-63D3D99EF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2135-27CE-4C55-96B7-15A79945B8E6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12B6A8-BFE5-3338-6D37-FFB3FAEA9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95F31E-1914-E2FD-EEDE-238BB284A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52FC-0B5D-4C20-94A7-C884DA42F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95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5FECF-F88D-C10C-40F3-272CCFEF0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978BA2-624C-E269-1716-6DAE1AA3F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576D1A-7D59-6EAB-9281-E6553508F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2135-27CE-4C55-96B7-15A79945B8E6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9F41DB-150C-9580-FBFC-FDAC6DC7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5B2DDE-DD78-2AFA-38BB-84F2E5365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52FC-0B5D-4C20-94A7-C884DA42F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59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9040D0-8C48-37C6-2CF2-614733663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C5CC10-996A-1E4D-183A-E9487E976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5CF453-887D-194F-3AF2-F92C04F12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2135-27CE-4C55-96B7-15A79945B8E6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2523CE-A11E-3B89-4919-E46190E02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263D28-5D5F-310C-2456-9D0335F07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52FC-0B5D-4C20-94A7-C884DA42F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69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68D686-F8CB-476C-AFCD-F505D804F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63E4B7-584F-BD58-C662-175B0C7B7F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B0CF86-F583-2A1E-B202-21B8E58B6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F0D7BB-A07C-53A3-BFB2-0C303744C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2135-27CE-4C55-96B7-15A79945B8E6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FA30B2-1146-02AE-EB41-D8B41404D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887F28-28D8-2A7A-5191-0CC9D97B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52FC-0B5D-4C20-94A7-C884DA42F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88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72951-81BC-267A-5EB4-1652A3180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4FCFC3-F0AA-FAB8-2B21-C1806FD94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E8C802-3D3F-D491-F25A-F02741935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E4220A-7D07-1ADA-3808-B20D32507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458E88-3335-F8AC-9112-B74CBDFE0A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4F52CC-16CF-3BE6-77CB-334C3A6EE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2135-27CE-4C55-96B7-15A79945B8E6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9952D28-F5E2-111C-BF27-4809658C3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2C4C765-BA2E-1305-7A25-E3B8CE83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52FC-0B5D-4C20-94A7-C884DA42F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8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427E1-A8C9-0F48-4BC4-99726F2D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9A26EE-5AC0-C67C-6CD3-9BAE2CE0B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2135-27CE-4C55-96B7-15A79945B8E6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169C056-77ED-44C8-798C-B246C564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09BFE6-7078-49AD-A956-39E762DA9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52FC-0B5D-4C20-94A7-C884DA42F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304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1596D8-705A-0FCD-80A8-25FAED73A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2135-27CE-4C55-96B7-15A79945B8E6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C67AE7B-AC28-798B-4888-5D4C3BD26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94A33F-EE43-6628-F9A7-6A18B523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52FC-0B5D-4C20-94A7-C884DA42F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29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9EE7D-3BE7-04CA-BA6A-946C4FD5D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764B61-AEE5-5729-F6C1-7621E11B4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C5B6CA-E89D-771A-F2EA-9A666B34C9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2FB221-1370-7175-F83E-B4EF51B61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2135-27CE-4C55-96B7-15A79945B8E6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0AE671-AF7A-DD1F-BFD0-38ECD69DE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1FB885-79B2-9F21-0984-9E58935D5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52FC-0B5D-4C20-94A7-C884DA42F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77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7704E7-CA6C-B012-23FC-C2ADFF60B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C32E03-0F78-4202-4F92-ACDC9AFFBE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26B091-76E1-E7C5-7AFE-2790F9338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216708-EDF1-7E3B-935B-E1C12662A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2135-27CE-4C55-96B7-15A79945B8E6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DE62F5-2A6A-6EEF-B735-3BFA8DFCD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AC6067-E9D7-08A4-8BD3-242D86D7E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52FC-0B5D-4C20-94A7-C884DA42F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04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2AC51-BC4E-299A-F15F-2D9770438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8B5944-F447-30FB-443B-3241FE5A1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B11C45-C335-6C7E-6881-3BFE713228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D2135-27CE-4C55-96B7-15A79945B8E6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EEE148-9F76-A9C6-ACF8-4777F49F5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0678D-EDB4-B486-42F8-E77E48582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152FC-0B5D-4C20-94A7-C884DA42F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35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wp-content/uploads/2024/03/77603.pdf" TargetMode="External"/><Relationship Id="rId2" Type="http://schemas.openxmlformats.org/officeDocument/2006/relationships/hyperlink" Target="http://publication.pravo.gov.ru/Document/View/0001202211010045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content.edsoo.ru/lab/" TargetMode="External"/><Relationship Id="rId3" Type="http://schemas.openxmlformats.org/officeDocument/2006/relationships/hyperlink" Target="https://edsoo.ru/rabochieprogrammy/" TargetMode="External"/><Relationship Id="rId7" Type="http://schemas.openxmlformats.org/officeDocument/2006/relationships/hyperlink" Target="https://edsoo.ru/metodicheskie_kejsy/" TargetMode="External"/><Relationship Id="rId2" Type="http://schemas.openxmlformats.org/officeDocument/2006/relationships/hyperlink" Target="https://edsoo.ru/normativnye-dokumenty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dsoo.ru/metodicheskie_videouroki/" TargetMode="External"/><Relationship Id="rId5" Type="http://schemas.openxmlformats.org/officeDocument/2006/relationships/hyperlink" Target="https://edsoo.ru/mr-fizika/" TargetMode="External"/><Relationship Id="rId10" Type="http://schemas.openxmlformats.org/officeDocument/2006/relationships/hyperlink" Target="https://od-instrao.ru/" TargetMode="External"/><Relationship Id="rId4" Type="http://schemas.openxmlformats.org/officeDocument/2006/relationships/hyperlink" Target="https://edsoo.ru/konstruktorrabochih-programm/" TargetMode="External"/><Relationship Id="rId9" Type="http://schemas.openxmlformats.org/officeDocument/2006/relationships/hyperlink" Target="https://edsoo.ru/metodicheskie-seminary/ms-funkczionalnaya-gramotnost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popsci.com/paint-chip-likely-caused-window-damage-on-space-station/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educomm.iro.perm.ru/groups/fizika/posts/sbornik-po-estestvennonauchnoy-gramotnosti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jang-cub@iro.perm.ru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my.mts-link.ru/51207829/1657189090/record-new/1477891657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CD7E16F-3180-30CE-6BAA-B5F54039F19C}"/>
              </a:ext>
            </a:extLst>
          </p:cNvPr>
          <p:cNvSpPr/>
          <p:nvPr/>
        </p:nvSpPr>
        <p:spPr>
          <a:xfrm>
            <a:off x="0" y="846043"/>
            <a:ext cx="12192000" cy="3770721"/>
          </a:xfrm>
          <a:prstGeom prst="rect">
            <a:avLst/>
          </a:prstGeom>
          <a:solidFill>
            <a:srgbClr val="F8E2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00C598-EAB9-5AF4-B269-2BCB8E4E7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9079" y="1931160"/>
            <a:ext cx="8752969" cy="1891477"/>
          </a:xfrm>
        </p:spPr>
        <p:txBody>
          <a:bodyPr>
            <a:noAutofit/>
          </a:bodyPr>
          <a:lstStyle/>
          <a:p>
            <a:pPr algn="l"/>
            <a:r>
              <a:rPr lang="ru-RU" sz="3200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Актуальные вопросы преподавания физики в соответствии с федеральной рабочей программой по учебному предмету «Физика» (базовый и углубленный уровни) в 2024 – 2025 уч. году.</a:t>
            </a:r>
            <a:endParaRPr lang="ru-RU" sz="32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C1A536-F751-3C41-6F22-CD85E5446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843" y="4919986"/>
            <a:ext cx="10406496" cy="925642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Яковлева Надежда Геннадьевна, старший преподаватель кафедры общего образования ГАУ ДПО "Институт развития образования Пермского края"</a:t>
            </a:r>
            <a:endParaRPr lang="ru-RU" dirty="0"/>
          </a:p>
        </p:txBody>
      </p:sp>
      <p:pic>
        <p:nvPicPr>
          <p:cNvPr id="10" name="Рисунок 9" descr="Атом">
            <a:extLst>
              <a:ext uri="{FF2B5EF4-FFF2-40B4-BE49-F238E27FC236}">
                <a16:creationId xmlns:a16="http://schemas.microsoft.com/office/drawing/2014/main" id="{20EBE314-4259-57CB-FDD9-833A3523A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952" y="1290659"/>
            <a:ext cx="1929508" cy="180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91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3E3E5D-221F-305D-F13C-D8C111C248D5}"/>
              </a:ext>
            </a:extLst>
          </p:cNvPr>
          <p:cNvSpPr txBox="1"/>
          <p:nvPr/>
        </p:nvSpPr>
        <p:spPr>
          <a:xfrm>
            <a:off x="606004" y="535640"/>
            <a:ext cx="108671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Основные  изменения в программе по физике.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C8E1E1-86F7-377A-5CD9-C1FE948CCF78}"/>
              </a:ext>
            </a:extLst>
          </p:cNvPr>
          <p:cNvSpPr txBox="1"/>
          <p:nvPr/>
        </p:nvSpPr>
        <p:spPr>
          <a:xfrm>
            <a:off x="833887" y="1318780"/>
            <a:ext cx="1052422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Georgia" panose="02040502050405020303" pitchFamily="18" charset="0"/>
              </a:rPr>
              <a:t>ФРП СОО: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Georgia" panose="02040502050405020303" pitchFamily="18" charset="0"/>
              </a:rPr>
              <a:t>В программах как базового, так и углублённого уровня уделяется большое внимание применению физических знаний в технологиях, решению практико-ориентированных задач, методам научного познания.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Georgia" panose="02040502050405020303" pitchFamily="18" charset="0"/>
              </a:rPr>
              <a:t>Выделяются межпредметные связи с другими естественно-научными предметами и математикой.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Georgia" panose="02040502050405020303" pitchFamily="18" charset="0"/>
              </a:rPr>
              <a:t>В программу углублённого уровня включен физический практикум.</a:t>
            </a:r>
          </a:p>
        </p:txBody>
      </p:sp>
    </p:spTree>
    <p:extLst>
      <p:ext uri="{BB962C8B-B14F-4D97-AF65-F5344CB8AC3E}">
        <p14:creationId xmlns:p14="http://schemas.microsoft.com/office/powerpoint/2010/main" val="2794228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622E172-ED5B-DD12-AE12-601A5EC96811}"/>
              </a:ext>
            </a:extLst>
          </p:cNvPr>
          <p:cNvSpPr/>
          <p:nvPr/>
        </p:nvSpPr>
        <p:spPr>
          <a:xfrm>
            <a:off x="0" y="1484894"/>
            <a:ext cx="12192000" cy="2722880"/>
          </a:xfrm>
          <a:prstGeom prst="rect">
            <a:avLst/>
          </a:prstGeom>
          <a:solidFill>
            <a:srgbClr val="F8E2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45EBDB-56CC-D3FB-C5EC-8C34EDFCF5E9}"/>
              </a:ext>
            </a:extLst>
          </p:cNvPr>
          <p:cNvSpPr txBox="1"/>
          <p:nvPr/>
        </p:nvSpPr>
        <p:spPr>
          <a:xfrm>
            <a:off x="3982720" y="2164080"/>
            <a:ext cx="6421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Федеральный перечень учебников по физике.</a:t>
            </a:r>
          </a:p>
          <a:p>
            <a:endParaRPr lang="ru-RU" dirty="0"/>
          </a:p>
        </p:txBody>
      </p:sp>
      <p:pic>
        <p:nvPicPr>
          <p:cNvPr id="6" name="Рисунок 5" descr="Книги">
            <a:extLst>
              <a:ext uri="{FF2B5EF4-FFF2-40B4-BE49-F238E27FC236}">
                <a16:creationId xmlns:a16="http://schemas.microsoft.com/office/drawing/2014/main" id="{6FFA6C4D-085C-D046-1270-581B2CF70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6419" y="2164080"/>
            <a:ext cx="1373325" cy="137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14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EB7C6B-0615-31DD-D547-6180A26FB2A4}"/>
              </a:ext>
            </a:extLst>
          </p:cNvPr>
          <p:cNvSpPr txBox="1"/>
          <p:nvPr/>
        </p:nvSpPr>
        <p:spPr>
          <a:xfrm>
            <a:off x="897147" y="527057"/>
            <a:ext cx="1057598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kern="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реализации федеральных рабочих программ по учебному предмету «Физика» необходимо использовать учебники и учебные пособия федерального перечня учебников (ФПУ), утвержденного приказом Минпросвещения России от 21.09.2022 № 858 «Об утверждении федерального перечня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 и установления предельного срока использования исключенных учебников»; режим доступа: </a:t>
            </a:r>
            <a:r>
              <a:rPr lang="ru-RU" sz="2400" u="sng" kern="0" dirty="0">
                <a:solidFill>
                  <a:srgbClr val="0000FF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http://publication.pravo.gov.ru/Document/View/0001202211010045</a:t>
            </a:r>
            <a:r>
              <a:rPr lang="ru-RU" sz="2400" kern="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u="none" strike="noStrike" kern="0" dirty="0">
                <a:solidFill>
                  <a:srgbClr val="0000FF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kern="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и приказом Приказ Минпросвещения России № 119 от 21.02.2024 «О внесении изменений в приложения № 1 и № 2 к приказу Минпросвещения России от 21.09.2022 г. № 858; режим доступа: </a:t>
            </a:r>
            <a:r>
              <a:rPr lang="ru-RU" sz="2400" u="sng" kern="0" dirty="0">
                <a:solidFill>
                  <a:srgbClr val="0000FF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https://edsoo.ru/wp-content/uploads/2024/03/77603.pdf</a:t>
            </a:r>
            <a:endParaRPr lang="ru-RU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062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4F1A767E-B050-0BFF-C1DE-752FD60CA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B63A0E5E-247E-1B08-CBD5-FC64863A6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944" y="445576"/>
            <a:ext cx="112165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Федеральный перечень учебников 2024-2025 уч. гг. ООО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E495B8-A536-2B06-3D85-000C965A88D5}"/>
              </a:ext>
            </a:extLst>
          </p:cNvPr>
          <p:cNvSpPr txBox="1"/>
          <p:nvPr/>
        </p:nvSpPr>
        <p:spPr>
          <a:xfrm>
            <a:off x="646982" y="1166842"/>
            <a:ext cx="527074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u="none" strike="noStrike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Физика (базовый уровень)</a:t>
            </a:r>
          </a:p>
          <a:p>
            <a:pPr algn="l"/>
            <a:endParaRPr lang="ru-RU" b="1" i="0" u="none" strike="noStrike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Физика: 7-й класс: базовый уровень: учебник. Перышкин И.М., Иванов А.И.	3-е издание, переработанное	Акционерное общество «Издательство «Просвещение»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Физика: 8-й класс: базовый уровень: учебник. Перышкин И.М., Иванов А.И.	3-е издание, переработанное	Акционерное общество «Издательство «Просвещение»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Физика: 9-й класс: базовый уровень: учебник. Перышкин И. М., Гутник Е. М., Иванов А. И., Петрова М. А.	3-е издание, переработанное Акционерное общество «Издательство «Просвещение»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2601D6-C77C-2727-4ED7-343769E2E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569" y="3267976"/>
            <a:ext cx="2300816" cy="31444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B35FE3-4505-E909-4A5A-0465A7A6A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945" y="2119941"/>
            <a:ext cx="2178880" cy="314444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1FD9AFC-D210-38A2-2311-B7B67A150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0232" y="968796"/>
            <a:ext cx="2178880" cy="306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28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4F1A767E-B050-0BFF-C1DE-752FD60CA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B63A0E5E-247E-1B08-CBD5-FC64863A6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944" y="445576"/>
            <a:ext cx="112165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Федеральный перечень учебников 2024-2025 уч. гг. ООО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E495B8-A536-2B06-3D85-000C965A88D5}"/>
              </a:ext>
            </a:extLst>
          </p:cNvPr>
          <p:cNvSpPr txBox="1"/>
          <p:nvPr/>
        </p:nvSpPr>
        <p:spPr>
          <a:xfrm>
            <a:off x="646982" y="1166842"/>
            <a:ext cx="4925143" cy="5701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u="none" strike="noStrike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Физика (углубленный уровень)</a:t>
            </a:r>
          </a:p>
          <a:p>
            <a:pPr algn="l"/>
            <a:endParaRPr lang="ru-RU" b="1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Физика: инженеры будущего. 7-й класс: углублённый уровень: учебник в 2-х частях; Белага В.В., Воронцова Н.И., Ломаченков И.А. и другие; под редакцией Панебратцева Ю.А. 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Физика: инженеры будущего. 8-й класс: углублённый уровень: учебник в 2-х частях; Белага В.В., Воронцова Н.И., Ломаченков И.А. и другие; под редакцией Панебратцева Ю.А. 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Физика: инженеры будущего. 9-й класс: углублённый уровень: учебник в 2-х частях; Белага В.В., Воронцова Н.И., Ломаченков И.А. и другие; под редакцией Панебратцева Ю.А. </a:t>
            </a:r>
            <a:endParaRPr lang="ru-RU" b="1" i="0" u="none" strike="noStrike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pPr algn="l"/>
            <a:endParaRPr lang="ru-RU" b="1" i="0" u="none" strike="noStrike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139570-70EA-D366-83EF-DA701F8EB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636" y="3104702"/>
            <a:ext cx="2482540" cy="33077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7D0A35-01D3-1315-A956-1712336E8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962" y="2363760"/>
            <a:ext cx="2473843" cy="330772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8E410E2-1F77-B4F0-786B-9F44D60FE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5843" y="1342486"/>
            <a:ext cx="2367633" cy="330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97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4F1A767E-B050-0BFF-C1DE-752FD60CA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B63A0E5E-247E-1B08-CBD5-FC64863A6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944" y="445576"/>
            <a:ext cx="112165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Федеральный перечень учебников 2024-2025 уч. гг. СОО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C54292-D235-D009-B70B-B44B1A6611BC}"/>
              </a:ext>
            </a:extLst>
          </p:cNvPr>
          <p:cNvSpPr txBox="1"/>
          <p:nvPr/>
        </p:nvSpPr>
        <p:spPr>
          <a:xfrm>
            <a:off x="576944" y="1166842"/>
            <a:ext cx="443500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u="none" strike="noStrike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Физика (базовый уровень)</a:t>
            </a:r>
          </a:p>
          <a:p>
            <a:pPr algn="l"/>
            <a:endParaRPr lang="ru-RU" b="1" i="0" u="none" strike="noStrike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Физика	10	Мякишев Г.Я., Буховцев Б.Б., Сотский Н.Н. под редакцией Парфентьевой Н.А. Базовый уровень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Физика	11	Мякишев Г.Я., Буховцев Б.Б., Чаругин В. М.  под редакцией Парфентьевой Н.А. Базовый уровень</a:t>
            </a:r>
          </a:p>
          <a:p>
            <a:pPr algn="l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6FFB43-0136-EFB9-8EF2-2A2F8B186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624" y="2736502"/>
            <a:ext cx="2957725" cy="38490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157ADD-2F0D-AA59-76C5-B0F442FF5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524" y="1766796"/>
            <a:ext cx="3083225" cy="398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02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>
            <a:extLst>
              <a:ext uri="{FF2B5EF4-FFF2-40B4-BE49-F238E27FC236}">
                <a16:creationId xmlns:a16="http://schemas.microsoft.com/office/drawing/2014/main" id="{4F1A767E-B050-0BFF-C1DE-752FD60CA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B63A0E5E-247E-1B08-CBD5-FC64863A6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593" y="195590"/>
            <a:ext cx="112165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Федеральный перечень учебников 2024-2025 уч. гг. СОО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C54292-D235-D009-B70B-B44B1A6611BC}"/>
              </a:ext>
            </a:extLst>
          </p:cNvPr>
          <p:cNvSpPr txBox="1"/>
          <p:nvPr/>
        </p:nvSpPr>
        <p:spPr>
          <a:xfrm>
            <a:off x="404416" y="825579"/>
            <a:ext cx="432608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i="0" u="none" strike="noStrike" dirty="0">
                <a:solidFill>
                  <a:srgbClr val="333333"/>
                </a:solidFill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Физика (углубленный уровень)</a:t>
            </a:r>
          </a:p>
          <a:p>
            <a:pPr algn="l"/>
            <a:endParaRPr lang="ru-RU" sz="2400" b="1" dirty="0">
              <a:solidFill>
                <a:srgbClr val="333333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Физика 10 Касьянов В.А.</a:t>
            </a:r>
          </a:p>
          <a:p>
            <a:pPr indent="360363" algn="l">
              <a:lnSpc>
                <a:spcPct val="150000"/>
              </a:lnSpc>
            </a:pPr>
            <a:r>
              <a:rPr lang="ru-RU" sz="24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Углубленный уровень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Физика 11 Касьянов В.А.</a:t>
            </a:r>
          </a:p>
          <a:p>
            <a:pPr indent="360363" algn="l">
              <a:lnSpc>
                <a:spcPct val="150000"/>
              </a:lnSpc>
            </a:pPr>
            <a:r>
              <a:rPr lang="ru-RU" sz="24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  <a:cs typeface="Arial" panose="020B0604020202020204" pitchFamily="34" charset="0"/>
              </a:rPr>
              <a:t>Углубленный уровень</a:t>
            </a:r>
          </a:p>
          <a:p>
            <a:pPr algn="l"/>
            <a:endParaRPr lang="ru-RU" sz="2400" b="0" i="0" dirty="0">
              <a:solidFill>
                <a:srgbClr val="333333"/>
              </a:solidFill>
              <a:effectLst/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l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A74CA5-34FD-8F74-80AD-5566A7895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618" y="2305050"/>
            <a:ext cx="2995991" cy="39751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604E61D-CEB7-9FA2-2249-EA1F79C4F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432" y="1256001"/>
            <a:ext cx="3029467" cy="397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64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BB7258-C3A2-3F43-CC24-B6E6BF777963}"/>
              </a:ext>
            </a:extLst>
          </p:cNvPr>
          <p:cNvSpPr txBox="1"/>
          <p:nvPr/>
        </p:nvSpPr>
        <p:spPr>
          <a:xfrm>
            <a:off x="838200" y="758828"/>
            <a:ext cx="10515600" cy="5154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</a:pPr>
            <a:r>
              <a:rPr lang="ru-RU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Использование учебных пособий закреплено Федеральным законом «Об образовании в Российской Федерации» и Федеральными государственными образовательными стандартами. Статус учебных пособий определен в ст.18 и в ст. 35 ФЗ «Об образовании в Российской Федерации» № 273, а также в ФГОС: п. 36.1 «</a:t>
            </a:r>
            <a:r>
              <a:rPr lang="ru-RU" sz="2400" u="sng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Организация должна предоставлять не менее одного учебника и (или) учебного пособия в печатной форме, … на каждого обучающегося</a:t>
            </a:r>
            <a:r>
              <a:rPr lang="ru-RU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»</a:t>
            </a:r>
          </a:p>
          <a:p>
            <a:pPr algn="just">
              <a:lnSpc>
                <a:spcPct val="115000"/>
              </a:lnSpc>
            </a:pPr>
            <a:r>
              <a:rPr lang="ru-RU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(Приказ Министерства просвещения РФ от 18 июля 2022 г. № 569), п. 37.3 «</a:t>
            </a:r>
            <a:r>
              <a:rPr lang="ru-RU" sz="2400" u="sng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Организация должна предоставлять не менее одного учебника и (или) учебного пособия в печатной форме, … на каждого обучающегося по учебным предметам: … физика </a:t>
            </a:r>
            <a:r>
              <a:rPr lang="ru-RU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…» (Приказ Министерства просвещения РФ от 18 июля 2022 г. № 568)</a:t>
            </a:r>
          </a:p>
        </p:txBody>
      </p:sp>
    </p:spTree>
    <p:extLst>
      <p:ext uri="{BB962C8B-B14F-4D97-AF65-F5344CB8AC3E}">
        <p14:creationId xmlns:p14="http://schemas.microsoft.com/office/powerpoint/2010/main" val="2796540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622E172-ED5B-DD12-AE12-601A5EC96811}"/>
              </a:ext>
            </a:extLst>
          </p:cNvPr>
          <p:cNvSpPr/>
          <p:nvPr/>
        </p:nvSpPr>
        <p:spPr>
          <a:xfrm>
            <a:off x="0" y="1493520"/>
            <a:ext cx="12192000" cy="2722880"/>
          </a:xfrm>
          <a:prstGeom prst="rect">
            <a:avLst/>
          </a:prstGeom>
          <a:solidFill>
            <a:srgbClr val="F8E2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45EBDB-56CC-D3FB-C5EC-8C34EDFCF5E9}"/>
              </a:ext>
            </a:extLst>
          </p:cNvPr>
          <p:cNvSpPr txBox="1"/>
          <p:nvPr/>
        </p:nvSpPr>
        <p:spPr>
          <a:xfrm>
            <a:off x="3982720" y="2164080"/>
            <a:ext cx="6421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Информационно-методическая поддержка.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Поток данных">
            <a:extLst>
              <a:ext uri="{FF2B5EF4-FFF2-40B4-BE49-F238E27FC236}">
                <a16:creationId xmlns:a16="http://schemas.microsoft.com/office/drawing/2014/main" id="{E82916AD-3D3D-0A26-D887-EC9E778FD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46236" y="1922540"/>
            <a:ext cx="1636484" cy="163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92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4DDD04-7072-3A08-C62C-ADE07010D843}"/>
              </a:ext>
            </a:extLst>
          </p:cNvPr>
          <p:cNvSpPr txBox="1"/>
          <p:nvPr/>
        </p:nvSpPr>
        <p:spPr>
          <a:xfrm>
            <a:off x="717430" y="533256"/>
            <a:ext cx="10757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Georgia" panose="02040502050405020303" pitchFamily="18" charset="0"/>
              </a:rPr>
              <a:t>В качестве основного источника информации рекомендуется использовать различные разделы портала «Единое содержание общего образования» – </a:t>
            </a:r>
            <a:r>
              <a:rPr lang="ru-RU" sz="2400" dirty="0">
                <a:latin typeface="Georgia" panose="02040502050405020303" pitchFamily="18" charset="0"/>
                <a:hlinkClick r:id="rId2"/>
              </a:rPr>
              <a:t>https://edsoo.ru/</a:t>
            </a:r>
            <a:r>
              <a:rPr lang="ru-RU" sz="2400" dirty="0">
                <a:latin typeface="Georgia" panose="02040502050405020303" pitchFamily="18" charset="0"/>
              </a:rPr>
              <a:t> 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2D5DB8-47C8-4507-AF42-E8B7B9F112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69"/>
          <a:stretch/>
        </p:blipFill>
        <p:spPr>
          <a:xfrm>
            <a:off x="2182484" y="1968094"/>
            <a:ext cx="7608498" cy="444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10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729FF-8387-4304-289A-B382B5508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План вебинара.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72CAC34-5A39-3E47-0934-0DC5F148BF9B}"/>
              </a:ext>
            </a:extLst>
          </p:cNvPr>
          <p:cNvSpPr/>
          <p:nvPr/>
        </p:nvSpPr>
        <p:spPr>
          <a:xfrm>
            <a:off x="6202837" y="4125192"/>
            <a:ext cx="1084082" cy="1043085"/>
          </a:xfrm>
          <a:prstGeom prst="ellipse">
            <a:avLst/>
          </a:prstGeom>
          <a:solidFill>
            <a:srgbClr val="F9DC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Georgia" panose="02040502050405020303" pitchFamily="18" charset="0"/>
              </a:rPr>
              <a:t>4.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B6B0339E-D235-2D3C-63CD-2C27D71E880A}"/>
              </a:ext>
            </a:extLst>
          </p:cNvPr>
          <p:cNvSpPr/>
          <p:nvPr/>
        </p:nvSpPr>
        <p:spPr>
          <a:xfrm>
            <a:off x="966247" y="4125192"/>
            <a:ext cx="1128075" cy="1043084"/>
          </a:xfrm>
          <a:prstGeom prst="ellipse">
            <a:avLst/>
          </a:prstGeom>
          <a:solidFill>
            <a:srgbClr val="F9DC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Georgia" panose="02040502050405020303" pitchFamily="18" charset="0"/>
              </a:rPr>
              <a:t>2.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883617E-0C1D-4822-D528-A35A4F1346AD}"/>
              </a:ext>
            </a:extLst>
          </p:cNvPr>
          <p:cNvSpPr/>
          <p:nvPr/>
        </p:nvSpPr>
        <p:spPr>
          <a:xfrm>
            <a:off x="977247" y="1898076"/>
            <a:ext cx="1106077" cy="1043084"/>
          </a:xfrm>
          <a:prstGeom prst="ellipse">
            <a:avLst/>
          </a:prstGeom>
          <a:solidFill>
            <a:srgbClr val="F9DC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Georgia" panose="02040502050405020303" pitchFamily="18" charset="0"/>
              </a:rPr>
              <a:t>1.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EDF8EBB8-34C8-C930-3322-53130B58518D}"/>
              </a:ext>
            </a:extLst>
          </p:cNvPr>
          <p:cNvSpPr/>
          <p:nvPr/>
        </p:nvSpPr>
        <p:spPr>
          <a:xfrm>
            <a:off x="6202837" y="1940959"/>
            <a:ext cx="1084082" cy="1043085"/>
          </a:xfrm>
          <a:prstGeom prst="ellipse">
            <a:avLst/>
          </a:prstGeom>
          <a:solidFill>
            <a:srgbClr val="F9DC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Georgia" panose="02040502050405020303" pitchFamily="18" charset="0"/>
              </a:rPr>
              <a:t>3.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BBCB12-2F5D-08B9-0FF5-25AB7FF3A783}"/>
              </a:ext>
            </a:extLst>
          </p:cNvPr>
          <p:cNvSpPr txBox="1"/>
          <p:nvPr/>
        </p:nvSpPr>
        <p:spPr>
          <a:xfrm>
            <a:off x="2177590" y="1898076"/>
            <a:ext cx="3811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Федеральные рабочие программы по физике.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6DE874-B9AD-4B71-6F99-C4EB768686AB}"/>
              </a:ext>
            </a:extLst>
          </p:cNvPr>
          <p:cNvSpPr txBox="1"/>
          <p:nvPr/>
        </p:nvSpPr>
        <p:spPr>
          <a:xfrm>
            <a:off x="7500592" y="4277401"/>
            <a:ext cx="4216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оценка функциональной грамотности.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DFD9D5-4FF2-0762-E6D7-6298BA76E751}"/>
              </a:ext>
            </a:extLst>
          </p:cNvPr>
          <p:cNvSpPr txBox="1"/>
          <p:nvPr/>
        </p:nvSpPr>
        <p:spPr>
          <a:xfrm>
            <a:off x="2177590" y="4277402"/>
            <a:ext cx="3485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перечень учебников по физике.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4D2229-C064-1FB7-3781-B2650FD38E2F}"/>
              </a:ext>
            </a:extLst>
          </p:cNvPr>
          <p:cNvSpPr txBox="1"/>
          <p:nvPr/>
        </p:nvSpPr>
        <p:spPr>
          <a:xfrm>
            <a:off x="7500592" y="1898076"/>
            <a:ext cx="3119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Информационно-методическая поддержка.</a:t>
            </a:r>
          </a:p>
        </p:txBody>
      </p:sp>
    </p:spTree>
    <p:extLst>
      <p:ext uri="{BB962C8B-B14F-4D97-AF65-F5344CB8AC3E}">
        <p14:creationId xmlns:p14="http://schemas.microsoft.com/office/powerpoint/2010/main" val="3977554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1F3BA0-23F2-A623-7067-96950B2FCB16}"/>
              </a:ext>
            </a:extLst>
          </p:cNvPr>
          <p:cNvSpPr txBox="1"/>
          <p:nvPr/>
        </p:nvSpPr>
        <p:spPr>
          <a:xfrm>
            <a:off x="707366" y="751344"/>
            <a:ext cx="1117120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latin typeface="Georgia" panose="02040502050405020303" pitchFamily="18" charset="0"/>
              </a:rPr>
              <a:t>– Нормативные документы федерального уровня. – URL: </a:t>
            </a:r>
            <a:r>
              <a:rPr lang="ru-RU" sz="2200" dirty="0">
                <a:latin typeface="Georgia" panose="02040502050405020303" pitchFamily="18" charset="0"/>
                <a:hlinkClick r:id="rId2"/>
              </a:rPr>
              <a:t>https://edsoo.ru/normativnye-dokumenty/</a:t>
            </a:r>
            <a:r>
              <a:rPr lang="ru-RU" sz="2200" dirty="0">
                <a:latin typeface="Georgia" panose="02040502050405020303" pitchFamily="18" charset="0"/>
              </a:rPr>
              <a:t>  </a:t>
            </a:r>
          </a:p>
          <a:p>
            <a:r>
              <a:rPr lang="ru-RU" sz="2200" dirty="0">
                <a:latin typeface="Georgia" panose="02040502050405020303" pitchFamily="18" charset="0"/>
              </a:rPr>
              <a:t>– Федеральные рабочие программы. – URL: </a:t>
            </a:r>
            <a:r>
              <a:rPr lang="ru-RU" sz="2200" dirty="0">
                <a:latin typeface="Georgia" panose="02040502050405020303" pitchFamily="18" charset="0"/>
                <a:hlinkClick r:id="rId3"/>
              </a:rPr>
              <a:t>https://edsoo.ru/rabochieprogrammy/</a:t>
            </a:r>
            <a:r>
              <a:rPr lang="ru-RU" sz="2200" dirty="0">
                <a:latin typeface="Georgia" panose="02040502050405020303" pitchFamily="18" charset="0"/>
              </a:rPr>
              <a:t>  </a:t>
            </a:r>
          </a:p>
          <a:p>
            <a:r>
              <a:rPr lang="ru-RU" sz="2200" dirty="0">
                <a:latin typeface="Georgia" panose="02040502050405020303" pitchFamily="18" charset="0"/>
              </a:rPr>
              <a:t>– Конструктор рабочих программ. – URL: </a:t>
            </a:r>
            <a:r>
              <a:rPr lang="ru-RU" sz="2200" dirty="0">
                <a:latin typeface="Georgia" panose="02040502050405020303" pitchFamily="18" charset="0"/>
                <a:hlinkClick r:id="rId4"/>
              </a:rPr>
              <a:t>https://edsoo.ru/konstruktorrabochih-programm/</a:t>
            </a:r>
            <a:r>
              <a:rPr lang="ru-RU" sz="2200" dirty="0">
                <a:latin typeface="Georgia" panose="02040502050405020303" pitchFamily="18" charset="0"/>
              </a:rPr>
              <a:t>  </a:t>
            </a:r>
          </a:p>
          <a:p>
            <a:r>
              <a:rPr lang="ru-RU" sz="2200" dirty="0">
                <a:latin typeface="Georgia" panose="02040502050405020303" pitchFamily="18" charset="0"/>
              </a:rPr>
              <a:t>– Методические пособия и рекомендации по физике. – URL: </a:t>
            </a:r>
            <a:r>
              <a:rPr lang="ru-RU" sz="2200" dirty="0">
                <a:latin typeface="Georgia" panose="02040502050405020303" pitchFamily="18" charset="0"/>
                <a:hlinkClick r:id="rId5"/>
              </a:rPr>
              <a:t>https://edsoo.ru/mr-fizika/</a:t>
            </a:r>
            <a:r>
              <a:rPr lang="ru-RU" sz="2200" dirty="0">
                <a:latin typeface="Georgia" panose="02040502050405020303" pitchFamily="18" charset="0"/>
              </a:rPr>
              <a:t>  </a:t>
            </a:r>
          </a:p>
          <a:p>
            <a:r>
              <a:rPr lang="ru-RU" sz="2200" dirty="0">
                <a:latin typeface="Georgia" panose="02040502050405020303" pitchFamily="18" charset="0"/>
              </a:rPr>
              <a:t>– Методические видеоуроки (в том числе, по физике). – URL: </a:t>
            </a:r>
            <a:r>
              <a:rPr lang="ru-RU" sz="2200" dirty="0">
                <a:latin typeface="Georgia" panose="02040502050405020303" pitchFamily="18" charset="0"/>
                <a:hlinkClick r:id="rId6"/>
              </a:rPr>
              <a:t>https://edsoo.ru/metodicheskie_videouroki/</a:t>
            </a:r>
            <a:r>
              <a:rPr lang="ru-RU" sz="2200" dirty="0">
                <a:latin typeface="Georgia" panose="02040502050405020303" pitchFamily="18" charset="0"/>
              </a:rPr>
              <a:t>  </a:t>
            </a:r>
          </a:p>
          <a:p>
            <a:r>
              <a:rPr lang="ru-RU" sz="2200" dirty="0">
                <a:latin typeface="Georgia" panose="02040502050405020303" pitchFamily="18" charset="0"/>
              </a:rPr>
              <a:t>– Методические интерактивные кейсы. – URL: </a:t>
            </a:r>
            <a:r>
              <a:rPr lang="ru-RU" sz="2200" dirty="0">
                <a:latin typeface="Georgia" panose="02040502050405020303" pitchFamily="18" charset="0"/>
                <a:hlinkClick r:id="rId7"/>
              </a:rPr>
              <a:t>https://edsoo.ru/metodicheskie_kejsy/</a:t>
            </a:r>
            <a:r>
              <a:rPr lang="ru-RU" sz="2200" dirty="0">
                <a:latin typeface="Georgia" panose="02040502050405020303" pitchFamily="18" charset="0"/>
              </a:rPr>
              <a:t>  </a:t>
            </a:r>
          </a:p>
          <a:p>
            <a:r>
              <a:rPr lang="ru-RU" sz="2200" dirty="0">
                <a:latin typeface="Georgia" panose="02040502050405020303" pitchFamily="18" charset="0"/>
              </a:rPr>
              <a:t>– Виртуальные лабораторные и практические работы на углублённом уровне основного общего образования. – URL: </a:t>
            </a:r>
            <a:r>
              <a:rPr lang="ru-RU" sz="2200" dirty="0">
                <a:latin typeface="Georgia" panose="02040502050405020303" pitchFamily="18" charset="0"/>
                <a:hlinkClick r:id="rId8"/>
              </a:rPr>
              <a:t>https://content.edsoo.ru/lab/</a:t>
            </a:r>
            <a:r>
              <a:rPr lang="ru-RU" sz="2200" dirty="0">
                <a:latin typeface="Georgia" panose="02040502050405020303" pitchFamily="18" charset="0"/>
              </a:rPr>
              <a:t>  </a:t>
            </a:r>
          </a:p>
          <a:p>
            <a:r>
              <a:rPr lang="ru-RU" sz="2200" dirty="0">
                <a:latin typeface="Georgia" panose="02040502050405020303" pitchFamily="18" charset="0"/>
              </a:rPr>
              <a:t>– Материалы по вопросам формирования функциональной грамотности. – URL: </a:t>
            </a:r>
            <a:r>
              <a:rPr lang="ru-RU" sz="2200" dirty="0">
                <a:latin typeface="Georgia" panose="02040502050405020303" pitchFamily="18" charset="0"/>
                <a:hlinkClick r:id="rId9"/>
              </a:rPr>
              <a:t>https://edsoo.ru/metodicheskie-seminary/ms-funkczionalnaya-gramotnost/</a:t>
            </a:r>
            <a:r>
              <a:rPr lang="ru-RU" sz="2200" dirty="0">
                <a:latin typeface="Georgia" panose="02040502050405020303" pitchFamily="18" charset="0"/>
              </a:rPr>
              <a:t>  </a:t>
            </a:r>
          </a:p>
          <a:p>
            <a:r>
              <a:rPr lang="ru-RU" sz="2200" dirty="0">
                <a:latin typeface="Georgia" panose="02040502050405020303" pitchFamily="18" charset="0"/>
              </a:rPr>
              <a:t>– Методический журнал «Образ действия». – URL: </a:t>
            </a:r>
            <a:r>
              <a:rPr lang="ru-RU" sz="2200" dirty="0">
                <a:latin typeface="Georgia" panose="02040502050405020303" pitchFamily="18" charset="0"/>
                <a:hlinkClick r:id="rId10"/>
              </a:rPr>
              <a:t>https://od-instrao.ru/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1877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C8EA42-0C2F-DFA4-2476-F797826AC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383" y="1325861"/>
            <a:ext cx="10497628" cy="45100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8D231C-CDE6-73DF-3756-F9E2CE7675BE}"/>
              </a:ext>
            </a:extLst>
          </p:cNvPr>
          <p:cNvSpPr txBox="1"/>
          <p:nvPr/>
        </p:nvSpPr>
        <p:spPr>
          <a:xfrm>
            <a:off x="882051" y="552893"/>
            <a:ext cx="10401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Georgia" panose="02040502050405020303" pitchFamily="18" charset="0"/>
              </a:rPr>
              <a:t>Методические видеоуроки 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40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63AFA4-F955-46D8-9751-CCB627925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365"/>
            <a:ext cx="12192000" cy="624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63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C75EAE-CF75-FE72-4A4A-5DF6EA4CC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46" y="605294"/>
            <a:ext cx="11580553" cy="536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49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051BB9-80C4-F77B-5ED9-D6151BD586E7}"/>
              </a:ext>
            </a:extLst>
          </p:cNvPr>
          <p:cNvSpPr txBox="1"/>
          <p:nvPr/>
        </p:nvSpPr>
        <p:spPr>
          <a:xfrm>
            <a:off x="735402" y="189847"/>
            <a:ext cx="109792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Методическая поддержка учителей физики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F9F5FB-E9EA-0853-216A-9AA939762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211" y="1043213"/>
            <a:ext cx="9046234" cy="496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29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622E172-ED5B-DD12-AE12-601A5EC96811}"/>
              </a:ext>
            </a:extLst>
          </p:cNvPr>
          <p:cNvSpPr/>
          <p:nvPr/>
        </p:nvSpPr>
        <p:spPr>
          <a:xfrm>
            <a:off x="0" y="1502147"/>
            <a:ext cx="12192000" cy="2722880"/>
          </a:xfrm>
          <a:prstGeom prst="rect">
            <a:avLst/>
          </a:prstGeom>
          <a:solidFill>
            <a:srgbClr val="F8E2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45EBDB-56CC-D3FB-C5EC-8C34EDFCF5E9}"/>
              </a:ext>
            </a:extLst>
          </p:cNvPr>
          <p:cNvSpPr txBox="1"/>
          <p:nvPr/>
        </p:nvSpPr>
        <p:spPr>
          <a:xfrm>
            <a:off x="3982720" y="2164080"/>
            <a:ext cx="6421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оценка функциональной грамотности.</a:t>
            </a:r>
          </a:p>
          <a:p>
            <a:endParaRPr lang="ru-RU" dirty="0"/>
          </a:p>
        </p:txBody>
      </p:sp>
      <p:pic>
        <p:nvPicPr>
          <p:cNvPr id="14" name="Рисунок 13" descr="Фрагменты головоломки">
            <a:extLst>
              <a:ext uri="{FF2B5EF4-FFF2-40B4-BE49-F238E27FC236}">
                <a16:creationId xmlns:a16="http://schemas.microsoft.com/office/drawing/2014/main" id="{72F8B778-EB1E-7532-B6D8-3EA4572DF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13804" y="2164080"/>
            <a:ext cx="1368916" cy="136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68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2A9B0D-8DC3-2C0A-021D-9CF2B0065260}"/>
              </a:ext>
            </a:extLst>
          </p:cNvPr>
          <p:cNvSpPr txBox="1"/>
          <p:nvPr/>
        </p:nvSpPr>
        <p:spPr>
          <a:xfrm>
            <a:off x="625033" y="393539"/>
            <a:ext cx="10822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МОДЕЛЬ ЗАДАНИЙ ПО ЕНГ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3C4072EE-7F82-F2B0-4EB7-B29C1D74AC0E}"/>
              </a:ext>
            </a:extLst>
          </p:cNvPr>
          <p:cNvGrpSpPr/>
          <p:nvPr/>
        </p:nvGrpSpPr>
        <p:grpSpPr>
          <a:xfrm>
            <a:off x="1099595" y="1182442"/>
            <a:ext cx="9942653" cy="5299381"/>
            <a:chOff x="2654470" y="1273717"/>
            <a:chExt cx="7990088" cy="5299381"/>
          </a:xfrm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205DB00D-8077-76C5-F97B-87FFA72CA517}"/>
                </a:ext>
              </a:extLst>
            </p:cNvPr>
            <p:cNvSpPr/>
            <p:nvPr/>
          </p:nvSpPr>
          <p:spPr>
            <a:xfrm>
              <a:off x="2654470" y="3065969"/>
              <a:ext cx="4268983" cy="3028101"/>
            </a:xfrm>
            <a:prstGeom prst="ellipse">
              <a:avLst/>
            </a:prstGeom>
            <a:solidFill>
              <a:srgbClr val="FFDF79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Контексты: личностный, местный, глобальный </a:t>
              </a:r>
            </a:p>
            <a:p>
              <a:pPr algn="ctr"/>
              <a:endPara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D49088C3-C0A2-F93F-1D73-B26216CE796B}"/>
                </a:ext>
              </a:extLst>
            </p:cNvPr>
            <p:cNvSpPr/>
            <p:nvPr/>
          </p:nvSpPr>
          <p:spPr>
            <a:xfrm>
              <a:off x="6375575" y="3065968"/>
              <a:ext cx="4268983" cy="3028104"/>
            </a:xfrm>
            <a:prstGeom prst="ellipse">
              <a:avLst/>
            </a:prstGeom>
            <a:solidFill>
              <a:srgbClr val="8DA9DB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Оцениваемые компетенции: научное объяснение явлений и т.д.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279BC565-8871-E275-6686-9BE3AD9F386D}"/>
                </a:ext>
              </a:extLst>
            </p:cNvPr>
            <p:cNvSpPr/>
            <p:nvPr/>
          </p:nvSpPr>
          <p:spPr>
            <a:xfrm>
              <a:off x="4778274" y="1273717"/>
              <a:ext cx="3599726" cy="4049315"/>
            </a:xfrm>
            <a:prstGeom prst="ellipse">
              <a:avLst/>
            </a:prstGeom>
            <a:solidFill>
              <a:srgbClr val="9ECB7F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Содержательная</a:t>
              </a:r>
            </a:p>
            <a:p>
              <a:pPr algn="ctr"/>
              <a:r>
                <a:rPr lang="ru-RU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область: содержательное и процедурное знание</a:t>
              </a:r>
            </a:p>
            <a:p>
              <a:pPr algn="ctr"/>
              <a:endPara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11091E7-6068-8123-67FD-5656D2AC9922}"/>
                </a:ext>
              </a:extLst>
            </p:cNvPr>
            <p:cNvSpPr txBox="1"/>
            <p:nvPr/>
          </p:nvSpPr>
          <p:spPr>
            <a:xfrm>
              <a:off x="5709911" y="6111433"/>
              <a:ext cx="266808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БЛОК ЗАДАНИЙ</a:t>
              </a:r>
            </a:p>
          </p:txBody>
        </p: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ED860C51-54A2-9193-5A38-A3CE690AFD92}"/>
                </a:ext>
              </a:extLst>
            </p:cNvPr>
            <p:cNvCxnSpPr/>
            <p:nvPr/>
          </p:nvCxnSpPr>
          <p:spPr>
            <a:xfrm flipV="1">
              <a:off x="6643868" y="4942390"/>
              <a:ext cx="0" cy="1151681"/>
            </a:xfrm>
            <a:prstGeom prst="straightConnector1">
              <a:avLst/>
            </a:prstGeom>
            <a:ln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1D18CE07-AC9B-67B9-3DD9-489F7C7C2B78}"/>
              </a:ext>
            </a:extLst>
          </p:cNvPr>
          <p:cNvCxnSpPr/>
          <p:nvPr/>
        </p:nvCxnSpPr>
        <p:spPr>
          <a:xfrm flipV="1">
            <a:off x="6042817" y="4768770"/>
            <a:ext cx="0" cy="12340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461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41FDBD-AF1C-0963-C30E-D01FAA60B63B}"/>
              </a:ext>
            </a:extLst>
          </p:cNvPr>
          <p:cNvSpPr txBox="1"/>
          <p:nvPr/>
        </p:nvSpPr>
        <p:spPr>
          <a:xfrm>
            <a:off x="659757" y="266218"/>
            <a:ext cx="10313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Типы естественнонаучного знания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76CB65-DD0F-E2A8-51B6-46A08C489059}"/>
              </a:ext>
            </a:extLst>
          </p:cNvPr>
          <p:cNvSpPr txBox="1"/>
          <p:nvPr/>
        </p:nvSpPr>
        <p:spPr>
          <a:xfrm>
            <a:off x="993493" y="1213961"/>
            <a:ext cx="1042698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Содержательное знание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Физические системы (физика и химия)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Живые системы (биология)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Науки о земле  и Вселенной (география, геология и астрономия)</a:t>
            </a:r>
          </a:p>
          <a:p>
            <a:pPr marL="342900" indent="-342900">
              <a:buFont typeface="+mj-lt"/>
              <a:buAutoNum type="arabicPeriod"/>
            </a:pPr>
            <a:endParaRPr lang="ru-RU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Процедурное знание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Разнообразные методы, используемые для получения нового знания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Стандартные исследовательские процедуры</a:t>
            </a:r>
          </a:p>
        </p:txBody>
      </p:sp>
    </p:spTree>
    <p:extLst>
      <p:ext uri="{BB962C8B-B14F-4D97-AF65-F5344CB8AC3E}">
        <p14:creationId xmlns:p14="http://schemas.microsoft.com/office/powerpoint/2010/main" val="2168404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11C715-480D-EDE7-D870-E0E31BFAD75F}"/>
              </a:ext>
            </a:extLst>
          </p:cNvPr>
          <p:cNvSpPr txBox="1"/>
          <p:nvPr/>
        </p:nvSpPr>
        <p:spPr>
          <a:xfrm>
            <a:off x="787079" y="341982"/>
            <a:ext cx="11076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Компетенции естественнонаучной грамотности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5CE35DC-AB63-9DA1-7EC3-75AFB9B2D7DA}"/>
              </a:ext>
            </a:extLst>
          </p:cNvPr>
          <p:cNvGrpSpPr/>
          <p:nvPr/>
        </p:nvGrpSpPr>
        <p:grpSpPr>
          <a:xfrm>
            <a:off x="0" y="1157468"/>
            <a:ext cx="12192000" cy="5700532"/>
            <a:chOff x="0" y="1157468"/>
            <a:chExt cx="12192000" cy="5700532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7CD08907-7200-470D-BBE7-FB448D94D6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6878"/>
            <a:stretch/>
          </p:blipFill>
          <p:spPr>
            <a:xfrm>
              <a:off x="0" y="1157468"/>
              <a:ext cx="12192000" cy="5700532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CA086D23-EFE0-90C3-0472-86C61B8B6A59}"/>
                </a:ext>
              </a:extLst>
            </p:cNvPr>
            <p:cNvSpPr/>
            <p:nvPr/>
          </p:nvSpPr>
          <p:spPr>
            <a:xfrm>
              <a:off x="11574684" y="6528122"/>
              <a:ext cx="289367" cy="2314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66718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08D4D9-655B-DCE9-FDB3-3D9C4B972651}"/>
              </a:ext>
            </a:extLst>
          </p:cNvPr>
          <p:cNvSpPr txBox="1"/>
          <p:nvPr/>
        </p:nvSpPr>
        <p:spPr>
          <a:xfrm>
            <a:off x="870996" y="492452"/>
            <a:ext cx="107499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Компетенции естественнонаучной грамотности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44E415D-BD0C-85B4-659E-E00D21C51D92}"/>
              </a:ext>
            </a:extLst>
          </p:cNvPr>
          <p:cNvGrpSpPr/>
          <p:nvPr/>
        </p:nvGrpSpPr>
        <p:grpSpPr>
          <a:xfrm>
            <a:off x="0" y="1250066"/>
            <a:ext cx="12192000" cy="5607934"/>
            <a:chOff x="0" y="1250066"/>
            <a:chExt cx="12192000" cy="5607934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F7938E4-2865-86EF-9414-140450A599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228"/>
            <a:stretch/>
          </p:blipFill>
          <p:spPr>
            <a:xfrm>
              <a:off x="0" y="1250066"/>
              <a:ext cx="12192000" cy="5607934"/>
            </a:xfrm>
            <a:prstGeom prst="rect">
              <a:avLst/>
            </a:prstGeom>
          </p:spPr>
        </p:pic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59268895-CB2B-3E5F-21A0-96C96FFE1F48}"/>
                </a:ext>
              </a:extLst>
            </p:cNvPr>
            <p:cNvSpPr/>
            <p:nvPr/>
          </p:nvSpPr>
          <p:spPr>
            <a:xfrm>
              <a:off x="11505235" y="6493396"/>
              <a:ext cx="451413" cy="3646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85499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88FBD0-BABB-9F3F-41DD-96AE91773BBD}"/>
              </a:ext>
            </a:extLst>
          </p:cNvPr>
          <p:cNvSpPr txBox="1"/>
          <p:nvPr/>
        </p:nvSpPr>
        <p:spPr>
          <a:xfrm>
            <a:off x="857250" y="1981468"/>
            <a:ext cx="109728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latin typeface="Georgia" panose="02040502050405020303" pitchFamily="18" charset="0"/>
              </a:rPr>
              <a:t>– Федеральный закон от 29 декабря 2012 г. № 273-ФЗ «Об образовании в Российской Федерации»;</a:t>
            </a:r>
          </a:p>
          <a:p>
            <a:r>
              <a:rPr lang="ru-RU" sz="2200" dirty="0">
                <a:latin typeface="Georgia" panose="02040502050405020303" pitchFamily="18" charset="0"/>
              </a:rPr>
              <a:t> – Федеральный государственный образовательный стандарт основного общего образования (утв. приказом Минпросвещения России от 31 мая 2021 г. № 287); </a:t>
            </a:r>
          </a:p>
          <a:p>
            <a:r>
              <a:rPr lang="ru-RU" sz="2200" dirty="0">
                <a:latin typeface="Georgia" panose="02040502050405020303" pitchFamily="18" charset="0"/>
              </a:rPr>
              <a:t>– Федеральный государственный образовательный стандарт среднего общего образования (утв. приказом Минобрнауки России от 17 мая 2012 г. № 413); </a:t>
            </a:r>
          </a:p>
          <a:p>
            <a:r>
              <a:rPr lang="ru-RU" sz="2200" dirty="0">
                <a:latin typeface="Georgia" panose="02040502050405020303" pitchFamily="18" charset="0"/>
              </a:rPr>
              <a:t>– Федеральная образовательная программа основного общего образования (утв. приказом Минпросвещения России от 18 мая 2023 г. № 370); </a:t>
            </a:r>
          </a:p>
          <a:p>
            <a:r>
              <a:rPr lang="ru-RU" sz="2200" dirty="0">
                <a:latin typeface="Georgia" panose="02040502050405020303" pitchFamily="18" charset="0"/>
              </a:rPr>
              <a:t>– Федеральная образовательная программа среднего общего образования (утв. приказом Минпросвещения России от 18 мая 2023 г. № 371);</a:t>
            </a:r>
          </a:p>
          <a:p>
            <a:r>
              <a:rPr lang="ru-RU" sz="2200" dirty="0">
                <a:latin typeface="Georgia" panose="02040502050405020303" pitchFamily="18" charset="0"/>
              </a:rPr>
              <a:t> – Федеральные рабочие программы по учебному предмету «Физика» (основное общее и среднее общее образование; базовый и углублённый уровни).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0C2909-7206-B401-EE5D-54341A7819F8}"/>
              </a:ext>
            </a:extLst>
          </p:cNvPr>
          <p:cNvSpPr txBox="1"/>
          <p:nvPr/>
        </p:nvSpPr>
        <p:spPr>
          <a:xfrm>
            <a:off x="714376" y="424726"/>
            <a:ext cx="108299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800" dirty="0">
                <a:solidFill>
                  <a:srgbClr val="00206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Нормативно-правовое обеспечение преподавания предмета «Физика» определяется следующими нормативными документами:</a:t>
            </a:r>
          </a:p>
        </p:txBody>
      </p:sp>
    </p:spTree>
    <p:extLst>
      <p:ext uri="{BB962C8B-B14F-4D97-AF65-F5344CB8AC3E}">
        <p14:creationId xmlns:p14="http://schemas.microsoft.com/office/powerpoint/2010/main" val="2949858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08D4D9-655B-DCE9-FDB3-3D9C4B972651}"/>
              </a:ext>
            </a:extLst>
          </p:cNvPr>
          <p:cNvSpPr txBox="1"/>
          <p:nvPr/>
        </p:nvSpPr>
        <p:spPr>
          <a:xfrm>
            <a:off x="870996" y="492452"/>
            <a:ext cx="107499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Компетенции естественнонаучной грамотности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951A793-7577-DA9D-F070-A2B4B1FC8F25}"/>
              </a:ext>
            </a:extLst>
          </p:cNvPr>
          <p:cNvGrpSpPr/>
          <p:nvPr/>
        </p:nvGrpSpPr>
        <p:grpSpPr>
          <a:xfrm>
            <a:off x="0" y="1238490"/>
            <a:ext cx="12192000" cy="5619509"/>
            <a:chOff x="0" y="1238490"/>
            <a:chExt cx="12192000" cy="5619509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06C6DE7-7BF7-0FE6-1933-FAF90EA144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8059"/>
            <a:stretch/>
          </p:blipFill>
          <p:spPr>
            <a:xfrm>
              <a:off x="0" y="1238490"/>
              <a:ext cx="12192000" cy="5619509"/>
            </a:xfrm>
            <a:prstGeom prst="rect">
              <a:avLst/>
            </a:prstGeom>
          </p:spPr>
        </p:pic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B8BB18FD-C683-8623-7A9F-9F5A11D5C2B5}"/>
                </a:ext>
              </a:extLst>
            </p:cNvPr>
            <p:cNvSpPr/>
            <p:nvPr/>
          </p:nvSpPr>
          <p:spPr>
            <a:xfrm>
              <a:off x="11620981" y="6365548"/>
              <a:ext cx="347241" cy="3298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0650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1270222-8255-40C6-9A48-247F43DA29C0}"/>
              </a:ext>
            </a:extLst>
          </p:cNvPr>
          <p:cNvSpPr/>
          <p:nvPr/>
        </p:nvSpPr>
        <p:spPr>
          <a:xfrm>
            <a:off x="1256145" y="554182"/>
            <a:ext cx="9947564" cy="57357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E7473B-F403-4AAD-A74C-13780C4A450B}"/>
              </a:ext>
            </a:extLst>
          </p:cNvPr>
          <p:cNvSpPr txBox="1"/>
          <p:nvPr/>
        </p:nvSpPr>
        <p:spPr>
          <a:xfrm>
            <a:off x="1376217" y="568037"/>
            <a:ext cx="9827491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Космический мусор.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Введение.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Прочитайте введение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Космический мусор.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Мусор на орбите – это совокупность нефункционирующих искусственных объектов и их фрагментов на околоземной орбите. С момента запуска первого спутника прошло менее ста лет. Этого времени человечеству хватило, чтобы превратить орбиту планеты в огромную технологическую свалку. Космический мусор стал глобальной проблемой, способной помешать дальнейшему использованию околоземного пространства.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E8F292-1EC3-4177-95B0-C5FD3B86D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419" y="3550753"/>
            <a:ext cx="4459672" cy="251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19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9A9A025C-0D74-40A5-8EC4-0A4A0D1DCB9B}"/>
              </a:ext>
            </a:extLst>
          </p:cNvPr>
          <p:cNvGraphicFramePr>
            <a:graphicFrameLocks noGrp="1"/>
          </p:cNvGraphicFramePr>
          <p:nvPr/>
        </p:nvGraphicFramePr>
        <p:xfrm>
          <a:off x="942108" y="719666"/>
          <a:ext cx="10483274" cy="55887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41637">
                  <a:extLst>
                    <a:ext uri="{9D8B030D-6E8A-4147-A177-3AD203B41FA5}">
                      <a16:colId xmlns:a16="http://schemas.microsoft.com/office/drawing/2014/main" val="2457610851"/>
                    </a:ext>
                  </a:extLst>
                </a:gridCol>
                <a:gridCol w="5241637">
                  <a:extLst>
                    <a:ext uri="{9D8B030D-6E8A-4147-A177-3AD203B41FA5}">
                      <a16:colId xmlns:a16="http://schemas.microsoft.com/office/drawing/2014/main" val="1049190956"/>
                    </a:ext>
                  </a:extLst>
                </a:gridCol>
              </a:tblGrid>
              <a:tr h="5588770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Космический мусор.</a:t>
                      </a:r>
                    </a:p>
                    <a:p>
                      <a:endParaRPr lang="ru-RU" sz="1600" b="1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ru-RU" sz="1600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Задание 1/5</a:t>
                      </a:r>
                    </a:p>
                    <a:p>
                      <a:r>
                        <a:rPr lang="ru-RU" sz="1600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Прочитайте текст, расположенный справа и выполните задание.</a:t>
                      </a:r>
                    </a:p>
                    <a:p>
                      <a:endParaRPr lang="ru-RU" sz="1600" i="1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Предложите один или несколько бесконтактных способов захвата космического мусора.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Batang" panose="020B0503020000020004" pitchFamily="18" charset="-127"/>
                        </a:rPr>
                        <a:t>Проблема космического мусора, окружающего нашу планету, становится с каждым днём всё более актуальной. Объекты, витающие над Землёй на низкой орбите, могут упасть на её поверхность с печальными для людей последствиями. 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Большинство способов борьбы с космическим мусором, предполагают физический контакт (ударить их чем-то вроде гарпуна, захватить специальным лассо или сеткой), что является небезопасным. 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224742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5E0B53-7530-47D5-AE12-751B8E49C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678" y="3084946"/>
            <a:ext cx="4655431" cy="243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42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372E807-D7F9-DFB7-528A-2EDC488450ED}"/>
              </a:ext>
            </a:extLst>
          </p:cNvPr>
          <p:cNvGraphicFramePr>
            <a:graphicFrameLocks noGrp="1"/>
          </p:cNvGraphicFramePr>
          <p:nvPr/>
        </p:nvGraphicFramePr>
        <p:xfrm>
          <a:off x="1042695" y="365760"/>
          <a:ext cx="10106609" cy="6497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1777">
                  <a:extLst>
                    <a:ext uri="{9D8B030D-6E8A-4147-A177-3AD203B41FA5}">
                      <a16:colId xmlns:a16="http://schemas.microsoft.com/office/drawing/2014/main" val="4147441804"/>
                    </a:ext>
                  </a:extLst>
                </a:gridCol>
                <a:gridCol w="8664832">
                  <a:extLst>
                    <a:ext uri="{9D8B030D-6E8A-4147-A177-3AD203B41FA5}">
                      <a16:colId xmlns:a16="http://schemas.microsoft.com/office/drawing/2014/main" val="282084567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ЗАДАНИЕ 1/5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88677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ХАРАКТЕРИСТИКИ ЗАДАНИЯ: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309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• </a:t>
                      </a:r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Содержательная область оценки: физические системы</a:t>
                      </a:r>
                    </a:p>
                    <a:p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• Компетентностная область оценки: научное объяснение явлений </a:t>
                      </a:r>
                    </a:p>
                    <a:p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• Контекст: глобальный</a:t>
                      </a:r>
                    </a:p>
                    <a:p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• Уровень сложности: высокий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• Формат ответа: задание с развернутым ответом </a:t>
                      </a:r>
                    </a:p>
                    <a:p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• Объект оценки: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применить соответствующие естественно-научные знания для объяснения явления</a:t>
                      </a:r>
                      <a:endParaRPr lang="ru-RU" sz="180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• Максимальный балл: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574825"/>
                  </a:ext>
                </a:extLst>
              </a:tr>
              <a:tr h="367454">
                <a:tc gridSpan="2"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СИСТЕМА ОЦЕНИВАНИЯ: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226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Балл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Содержание критерия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159765"/>
                  </a:ext>
                </a:extLst>
              </a:tr>
              <a:tr h="416664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Сформулированы два или несколько способов </a:t>
                      </a: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бесконтактных способов захвата космического мусора и даны объяснения их действия. Н</a:t>
                      </a:r>
                      <a:r>
                        <a:rPr lang="ru-RU" sz="1800" baseline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апример: используя электромагнитное поле, вывести мусор в плотные слои атмосферы, где он сгорит. Или 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можно тормозить фрагменты мусора лучом лазера или струей плазмы. Тогда они потеряют скорость, перейдут на более низкую орбиту и сгорят в атмосфере.</a:t>
                      </a:r>
                      <a:endParaRPr lang="ru-RU" sz="180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107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Сформулирован один  </a:t>
                      </a: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бесконтактный способ захвата космического мусора и даны объяснения его действия. </a:t>
                      </a:r>
                      <a:endParaRPr lang="ru-RU" sz="180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32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Ответ научно неверный или отсутствует.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57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281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9A9A025C-0D74-40A5-8EC4-0A4A0D1DCB9B}"/>
              </a:ext>
            </a:extLst>
          </p:cNvPr>
          <p:cNvGraphicFramePr>
            <a:graphicFrameLocks noGrp="1"/>
          </p:cNvGraphicFramePr>
          <p:nvPr/>
        </p:nvGraphicFramePr>
        <p:xfrm>
          <a:off x="942108" y="720436"/>
          <a:ext cx="10483274" cy="558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41637">
                  <a:extLst>
                    <a:ext uri="{9D8B030D-6E8A-4147-A177-3AD203B41FA5}">
                      <a16:colId xmlns:a16="http://schemas.microsoft.com/office/drawing/2014/main" val="2457610851"/>
                    </a:ext>
                  </a:extLst>
                </a:gridCol>
                <a:gridCol w="5241637">
                  <a:extLst>
                    <a:ext uri="{9D8B030D-6E8A-4147-A177-3AD203B41FA5}">
                      <a16:colId xmlns:a16="http://schemas.microsoft.com/office/drawing/2014/main" val="1049190956"/>
                    </a:ext>
                  </a:extLst>
                </a:gridCol>
              </a:tblGrid>
              <a:tr h="5588000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Космический мусор.</a:t>
                      </a:r>
                    </a:p>
                    <a:p>
                      <a:endParaRPr lang="ru-RU" sz="1600" b="1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ru-RU" sz="1600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Задание 2/5</a:t>
                      </a:r>
                    </a:p>
                    <a:p>
                      <a:r>
                        <a:rPr lang="ru-RU" sz="1600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Прочитайте текст, расположенный справа и ответьте на вопрос.</a:t>
                      </a:r>
                    </a:p>
                    <a:p>
                      <a:endParaRPr lang="ru-RU" sz="1600" i="1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Сможет ли пробить обшивку космического корабля   осколок массой 100 г., летящий с первой космической скоростью? Толщина обшивки космического корабля 1.6 мм. </a:t>
                      </a:r>
                      <a:endParaRPr lang="ru-RU" sz="1600" i="1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ru-RU" sz="1600" i="1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Наибольшую опасность обломки спутников и ракет представляют для работающих аппаратов. В космосе нет силы трения, и тела движутся по орбите планеты с огромной и постоянной скоростью.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Исследования космического мусора показали, что на гиперзвуковых скоростях даже малые образцы могут привести к катастрофическим разрушениям. </a:t>
                      </a:r>
                    </a:p>
                    <a:p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снимке запечатлен скол от удара на одном из иллюминаторов модуля МКС «Купол». Диаметр вмятины 7 миллиметров, а 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оставил</a:t>
                      </a: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ее кусочек краски диаметром в несколько тысячных миллиметра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224742"/>
                  </a:ext>
                </a:extLst>
              </a:tr>
            </a:tbl>
          </a:graphicData>
        </a:graphic>
      </p:graphicFrame>
      <p:pic>
        <p:nvPicPr>
          <p:cNvPr id="7" name="Рисунок 6" descr="Изображение выглядит как темный, ночное небо&#10;&#10;Автоматически созданное описание">
            <a:extLst>
              <a:ext uri="{FF2B5EF4-FFF2-40B4-BE49-F238E27FC236}">
                <a16:creationId xmlns:a16="http://schemas.microsoft.com/office/drawing/2014/main" id="{17F4AEC2-1F47-4BCF-87D9-EE5ABAAA1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859" y="2747817"/>
            <a:ext cx="3333948" cy="243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107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372E807-D7F9-DFB7-528A-2EDC488450ED}"/>
              </a:ext>
            </a:extLst>
          </p:cNvPr>
          <p:cNvGraphicFramePr>
            <a:graphicFrameLocks noGrp="1"/>
          </p:cNvGraphicFramePr>
          <p:nvPr/>
        </p:nvGraphicFramePr>
        <p:xfrm>
          <a:off x="1174101" y="831633"/>
          <a:ext cx="10106609" cy="522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0786">
                  <a:extLst>
                    <a:ext uri="{9D8B030D-6E8A-4147-A177-3AD203B41FA5}">
                      <a16:colId xmlns:a16="http://schemas.microsoft.com/office/drawing/2014/main" val="4147441804"/>
                    </a:ext>
                  </a:extLst>
                </a:gridCol>
                <a:gridCol w="8885823">
                  <a:extLst>
                    <a:ext uri="{9D8B030D-6E8A-4147-A177-3AD203B41FA5}">
                      <a16:colId xmlns:a16="http://schemas.microsoft.com/office/drawing/2014/main" val="282084567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ЗАДАНИЕ 2/5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88677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ХАРАКТЕРИСТИКИ ЗАДАНИЯ: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309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• </a:t>
                      </a:r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Содержательная область оценки: физические системы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• Компетентностная область оценки: интерпретация данных и использование научных доказательств</a:t>
                      </a:r>
                      <a:r>
                        <a:rPr lang="ru-RU" sz="1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для получения выводов</a:t>
                      </a:r>
                      <a:endParaRPr lang="ru-RU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• Контекст: глобальный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• Уровень сложности: средний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• Формат ответа: задание с развернутым ответом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  <a:tabLst>
                          <a:tab pos="173038" algn="l"/>
                        </a:tabLst>
                      </a:pPr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Объект оценки: анализировать,</a:t>
                      </a:r>
                      <a:r>
                        <a:rPr lang="ru-RU" sz="1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интерпретировать данные и делать соответствующие выводы</a:t>
                      </a:r>
                      <a:endParaRPr lang="ru-RU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• Максимальный балл: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574825"/>
                  </a:ext>
                </a:extLst>
              </a:tr>
              <a:tr h="367454">
                <a:tc gridSpan="2"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СИСТЕМА ОЦЕНИВАНИЯ: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226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Балл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Содержание критерия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159765"/>
                  </a:ext>
                </a:extLst>
              </a:tr>
              <a:tr h="416664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Представлен ответ:</a:t>
                      </a:r>
                      <a:r>
                        <a:rPr lang="ru-RU" sz="1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да сможет,  так как даже малые образцы, движущиеся с космической скоростью могут привести к разрушениям.</a:t>
                      </a:r>
                      <a:endParaRPr lang="ru-RU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107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Представлен другой ответ 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ответ отсутствует</a:t>
                      </a:r>
                      <a:endParaRPr lang="ru-RU" sz="180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32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031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9A9A025C-0D74-40A5-8EC4-0A4A0D1DCB9B}"/>
              </a:ext>
            </a:extLst>
          </p:cNvPr>
          <p:cNvGraphicFramePr>
            <a:graphicFrameLocks noGrp="1"/>
          </p:cNvGraphicFramePr>
          <p:nvPr/>
        </p:nvGraphicFramePr>
        <p:xfrm>
          <a:off x="942108" y="719666"/>
          <a:ext cx="10483274" cy="55887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41637">
                  <a:extLst>
                    <a:ext uri="{9D8B030D-6E8A-4147-A177-3AD203B41FA5}">
                      <a16:colId xmlns:a16="http://schemas.microsoft.com/office/drawing/2014/main" val="2457610851"/>
                    </a:ext>
                  </a:extLst>
                </a:gridCol>
                <a:gridCol w="5241637">
                  <a:extLst>
                    <a:ext uri="{9D8B030D-6E8A-4147-A177-3AD203B41FA5}">
                      <a16:colId xmlns:a16="http://schemas.microsoft.com/office/drawing/2014/main" val="1049190956"/>
                    </a:ext>
                  </a:extLst>
                </a:gridCol>
              </a:tblGrid>
              <a:tr h="5588770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Космический мусор.</a:t>
                      </a:r>
                    </a:p>
                    <a:p>
                      <a:endParaRPr lang="ru-RU" sz="1600" b="1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ru-RU" sz="1600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Задание 3/5</a:t>
                      </a:r>
                    </a:p>
                    <a:p>
                      <a:r>
                        <a:rPr lang="ru-RU" sz="1600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Прочитайте текст, расположенный справа и ответьте на вопрос.</a:t>
                      </a:r>
                    </a:p>
                    <a:p>
                      <a:endParaRPr lang="ru-RU" sz="1600" i="1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lvl="0" indent="0" algn="just" fontAlgn="base">
                        <a:lnSpc>
                          <a:spcPts val="2045"/>
                        </a:lnSpc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rgbClr val="2C2C2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 на высотах около 200 км объекты «живут» от 1 до 4 дней, на 600 км — 25-30 лет, на 1000 км — около 2 тысяч лет?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i="1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ru-RU" sz="1600" i="1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ru-RU" sz="1600" i="1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Определить точно, сколько нежелательных объектов летает на орбите, практически невозможно. Обломки постоянно сгорают в атмосфере, фрагментируются, космические аппараты регулярно выходят из строя, увеличивая количество мусора. Кроме того, отслеживать небольшие фрагменты сложно технически. Сегодня на орбите летает тысячи опасных объектов крупного размера и миллионы мелких фрагментов, а их общая масса составляет несколько тысяч тонн. Объекты, попавшие в космос, не остаются там навсегда. На них воздействует космическое излучение, микрометеориты, другие фрагменты. Мусор постепенно теряет высоту и сгорает в плотных слоях атмосферы – каждые 10-11 лет перечень опасных обломков уменьшается на 200-300 пунктов.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224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2939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372E807-D7F9-DFB7-528A-2EDC488450ED}"/>
              </a:ext>
            </a:extLst>
          </p:cNvPr>
          <p:cNvGraphicFramePr>
            <a:graphicFrameLocks noGrp="1"/>
          </p:cNvGraphicFramePr>
          <p:nvPr/>
        </p:nvGraphicFramePr>
        <p:xfrm>
          <a:off x="1174101" y="831633"/>
          <a:ext cx="10106609" cy="5847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0786">
                  <a:extLst>
                    <a:ext uri="{9D8B030D-6E8A-4147-A177-3AD203B41FA5}">
                      <a16:colId xmlns:a16="http://schemas.microsoft.com/office/drawing/2014/main" val="4147441804"/>
                    </a:ext>
                  </a:extLst>
                </a:gridCol>
                <a:gridCol w="8885823">
                  <a:extLst>
                    <a:ext uri="{9D8B030D-6E8A-4147-A177-3AD203B41FA5}">
                      <a16:colId xmlns:a16="http://schemas.microsoft.com/office/drawing/2014/main" val="282084567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ЗАДАНИЕ 3/5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88677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ХАРАКТЕРИСТИКИ ЗАДАНИЯ: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309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Содержательная область оценки: физические системы</a:t>
                      </a:r>
                    </a:p>
                    <a:p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• Компетентностная область оценки: научное объяснение явлений</a:t>
                      </a:r>
                    </a:p>
                    <a:p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• Контекст: глобальный</a:t>
                      </a:r>
                    </a:p>
                    <a:p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• Уровень сложности: средний</a:t>
                      </a:r>
                    </a:p>
                    <a:p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• Формат ответа: задание с развернутым ответом</a:t>
                      </a:r>
                    </a:p>
                    <a:p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• Объект оценки: умение применять соответствующие естественно-научные знания для</a:t>
                      </a:r>
                      <a:r>
                        <a:rPr lang="ru-RU" sz="1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объяснений явлений</a:t>
                      </a:r>
                      <a:endParaRPr lang="ru-RU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• Максимальный балл: 2 балла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574825"/>
                  </a:ext>
                </a:extLst>
              </a:tr>
              <a:tr h="367454">
                <a:tc gridSpan="2"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СИСТЕМА ОЦЕНИВАНИЯ: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226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Балл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Содержание критерия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159765"/>
                  </a:ext>
                </a:extLst>
              </a:tr>
              <a:tr h="416664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Дан ответ: на высоте 200 км на мусор сильнее действует притяжение</a:t>
                      </a:r>
                      <a:r>
                        <a:rPr lang="ru-RU" sz="180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Земли. Мусор попадает в верхние плотные слои атмосферы (на высоте 100-150 км),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где  на него действует  сила трения,</a:t>
                      </a:r>
                      <a:r>
                        <a:rPr lang="ru-RU" sz="180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Кинетическая энергия мусора превращается во  внутреннюю. Мусор сгорает. </a:t>
                      </a:r>
                      <a:endParaRPr lang="ru-RU" sz="180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107942"/>
                  </a:ext>
                </a:extLst>
              </a:tr>
              <a:tr h="416664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Дан ответ: мусор быстрее теряет высоту и сгорает в верхних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слоях атмосферы.</a:t>
                      </a:r>
                      <a:endParaRPr lang="ru-RU" sz="180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899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Ответ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неверный или ответа нет.</a:t>
                      </a:r>
                      <a:endParaRPr lang="ru-RU" sz="180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32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56569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9A9A025C-0D74-40A5-8EC4-0A4A0D1DCB9B}"/>
              </a:ext>
            </a:extLst>
          </p:cNvPr>
          <p:cNvGraphicFramePr>
            <a:graphicFrameLocks noGrp="1"/>
          </p:cNvGraphicFramePr>
          <p:nvPr/>
        </p:nvGraphicFramePr>
        <p:xfrm>
          <a:off x="942108" y="719666"/>
          <a:ext cx="10483274" cy="55887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41637">
                  <a:extLst>
                    <a:ext uri="{9D8B030D-6E8A-4147-A177-3AD203B41FA5}">
                      <a16:colId xmlns:a16="http://schemas.microsoft.com/office/drawing/2014/main" val="2457610851"/>
                    </a:ext>
                  </a:extLst>
                </a:gridCol>
                <a:gridCol w="5241637">
                  <a:extLst>
                    <a:ext uri="{9D8B030D-6E8A-4147-A177-3AD203B41FA5}">
                      <a16:colId xmlns:a16="http://schemas.microsoft.com/office/drawing/2014/main" val="1049190956"/>
                    </a:ext>
                  </a:extLst>
                </a:gridCol>
              </a:tblGrid>
              <a:tr h="5588770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Космический мусор.</a:t>
                      </a:r>
                    </a:p>
                    <a:p>
                      <a:endParaRPr lang="ru-RU" sz="1600" b="1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ru-RU" sz="1600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Задание 4/5</a:t>
                      </a:r>
                    </a:p>
                    <a:p>
                      <a:r>
                        <a:rPr lang="ru-RU" sz="1600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Прочитайте текст, расположенный справа и выполните задание.</a:t>
                      </a:r>
                    </a:p>
                    <a:p>
                      <a:endParaRPr lang="ru-RU" sz="1600" i="1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ru-RU" sz="1600" i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Оцените риски такого способа уборки космического мусора.</a:t>
                      </a:r>
                    </a:p>
                    <a:p>
                      <a:endParaRPr lang="ru-RU" sz="1600" i="1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ru-RU" sz="1600" i="1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ru-RU" sz="1600" i="1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ru-RU" sz="1600" i="1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Вольфрамовый веник на орбите.</a:t>
                      </a:r>
                    </a:p>
                    <a:p>
                      <a:endParaRPr lang="ru-RU" sz="1600" b="1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Идею придумал ученый Гурудас Гангули из США. Он предложил распылить на высоте 1,1 тыс. км облако из частиц вольфрама. По его расчетам, такой тяжелый и плотный металл будет медленно опускаться к Земле, попутно тормозя мелкие фрагменты мусора. Гангули полагает, что пыль не будет вредить работающим аппаратам. Для реализации проекта потребуется 20-25 лет.</a:t>
                      </a:r>
                    </a:p>
                    <a:p>
                      <a:endParaRPr lang="ru-RU" sz="1600" dirty="0"/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224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1002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372E807-D7F9-DFB7-528A-2EDC488450ED}"/>
              </a:ext>
            </a:extLst>
          </p:cNvPr>
          <p:cNvGraphicFramePr>
            <a:graphicFrameLocks noGrp="1"/>
          </p:cNvGraphicFramePr>
          <p:nvPr/>
        </p:nvGraphicFramePr>
        <p:xfrm>
          <a:off x="1208825" y="393700"/>
          <a:ext cx="10106609" cy="607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0786">
                  <a:extLst>
                    <a:ext uri="{9D8B030D-6E8A-4147-A177-3AD203B41FA5}">
                      <a16:colId xmlns:a16="http://schemas.microsoft.com/office/drawing/2014/main" val="4147441804"/>
                    </a:ext>
                  </a:extLst>
                </a:gridCol>
                <a:gridCol w="8885823">
                  <a:extLst>
                    <a:ext uri="{9D8B030D-6E8A-4147-A177-3AD203B41FA5}">
                      <a16:colId xmlns:a16="http://schemas.microsoft.com/office/drawing/2014/main" val="282084567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ЗАДАНИЕ 4/5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88677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ХАРАКТЕРИСТИКИ ЗАДАНИЯ: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309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• Содержательная область оценки: физические системы</a:t>
                      </a:r>
                    </a:p>
                    <a:p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• Компетентностная область оценки: научное объяснение явлений</a:t>
                      </a:r>
                    </a:p>
                    <a:p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• Контекст: глобальный</a:t>
                      </a:r>
                    </a:p>
                    <a:p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• Уровень сложности: высокий </a:t>
                      </a:r>
                    </a:p>
                    <a:p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• Формат ответа:  задание с развернутым ответом</a:t>
                      </a:r>
                    </a:p>
                    <a:p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• Объект оценки: умение составлять и научно обосновывать  прогнозы о протекании процесса</a:t>
                      </a:r>
                    </a:p>
                    <a:p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• Максимальный балл: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574825"/>
                  </a:ext>
                </a:extLst>
              </a:tr>
              <a:tr h="367454">
                <a:tc gridSpan="2"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СИСТЕМА ОЦЕНИВАНИЯ: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226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Балл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Содержание критерия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159765"/>
                  </a:ext>
                </a:extLst>
              </a:tr>
              <a:tr h="416664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Сформулированы две и более гипотезы (например: 1. На реализацию</a:t>
                      </a:r>
                      <a:r>
                        <a:rPr lang="ru-RU" sz="1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проекта требуется 25 лет. За это время может накопиться большее количество мусора, для уборки которого вольфрамового облака будет недостаточно. 2. Вольфрамовое облако может упасть на Землю, не сгорев в плотных слоях атмосферы. Тем самым может быть нанесен вред окружающей среде и человеку.</a:t>
                      </a:r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107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Сформулирована одна гипотеза.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32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Гипотеза</a:t>
                      </a:r>
                      <a:r>
                        <a:rPr lang="ru-RU" sz="1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противоречит естественнонаучным знаниям или  не приведен ни один пример.</a:t>
                      </a:r>
                      <a:endParaRPr lang="ru-RU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259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224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EBCC34-BC6F-1EEA-9DEB-E045CE6A5D8D}"/>
              </a:ext>
            </a:extLst>
          </p:cNvPr>
          <p:cNvSpPr txBox="1"/>
          <p:nvPr/>
        </p:nvSpPr>
        <p:spPr>
          <a:xfrm>
            <a:off x="1190624" y="343585"/>
            <a:ext cx="101631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Условия реализации ФГОС, которые должна обеспечить образовательная организация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A4AEA6-D0FA-13CE-8144-FD89E4704BBF}"/>
              </a:ext>
            </a:extLst>
          </p:cNvPr>
          <p:cNvSpPr txBox="1"/>
          <p:nvPr/>
        </p:nvSpPr>
        <p:spPr>
          <a:xfrm>
            <a:off x="1190624" y="1543914"/>
            <a:ext cx="1052512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latin typeface="Georgia" panose="02040502050405020303" pitchFamily="18" charset="0"/>
              </a:rPr>
              <a:t>Достижение планируемых результатов; </a:t>
            </a:r>
          </a:p>
          <a:p>
            <a:r>
              <a:rPr lang="ru-RU" sz="2200" dirty="0">
                <a:latin typeface="Georgia" panose="02040502050405020303" pitchFamily="18" charset="0"/>
              </a:rPr>
              <a:t>• Развитие личности (в том числе предпрофильное образование); ранняя профориентация; </a:t>
            </a:r>
          </a:p>
          <a:p>
            <a:r>
              <a:rPr lang="ru-RU" sz="2200" dirty="0">
                <a:latin typeface="Georgia" panose="02040502050405020303" pitchFamily="18" charset="0"/>
              </a:rPr>
              <a:t>• </a:t>
            </a:r>
            <a:r>
              <a:rPr lang="ru-RU" sz="2200" b="1" dirty="0">
                <a:latin typeface="Georgia" panose="02040502050405020303" pitchFamily="18" charset="0"/>
              </a:rPr>
              <a:t>Формирование функциональной грамотности</a:t>
            </a:r>
            <a:r>
              <a:rPr lang="ru-RU" sz="2200" dirty="0">
                <a:latin typeface="Georgia" panose="02040502050405020303" pitchFamily="18" charset="0"/>
              </a:rPr>
              <a:t>; </a:t>
            </a:r>
          </a:p>
          <a:p>
            <a:r>
              <a:rPr lang="ru-RU" sz="2200" dirty="0">
                <a:latin typeface="Georgia" panose="02040502050405020303" pitchFamily="18" charset="0"/>
              </a:rPr>
              <a:t>• Формирование социокультурных и духовно-нравственных ценностей обучающихся, основ их гражданственности, российской гражданской идентичности; </a:t>
            </a:r>
          </a:p>
          <a:p>
            <a:r>
              <a:rPr lang="ru-RU" sz="2200" dirty="0">
                <a:latin typeface="Georgia" panose="02040502050405020303" pitchFamily="18" charset="0"/>
              </a:rPr>
              <a:t>• Включение обучающихся в процессы преобразования внешней социальной среды (социальные проекты и программы); </a:t>
            </a:r>
          </a:p>
          <a:p>
            <a:r>
              <a:rPr lang="ru-RU" sz="2200" dirty="0">
                <a:latin typeface="Georgia" panose="02040502050405020303" pitchFamily="18" charset="0"/>
              </a:rPr>
              <a:t>• </a:t>
            </a:r>
            <a:r>
              <a:rPr lang="ru-RU" sz="2200" b="1" dirty="0">
                <a:latin typeface="Georgia" panose="02040502050405020303" pitchFamily="18" charset="0"/>
              </a:rPr>
              <a:t>Формирование у обучающихся опыта самостоятельной деятельности: проектной, учебно-исследовательской, творческой, спортивной </a:t>
            </a:r>
          </a:p>
          <a:p>
            <a:r>
              <a:rPr lang="ru-RU" sz="2200" dirty="0">
                <a:latin typeface="Georgia" panose="02040502050405020303" pitchFamily="18" charset="0"/>
              </a:rPr>
              <a:t>• Формирование экологической грамотности, навыков здорового и безопасного для человека и окружающей его среды образа жизни</a:t>
            </a:r>
          </a:p>
        </p:txBody>
      </p:sp>
    </p:spTree>
    <p:extLst>
      <p:ext uri="{BB962C8B-B14F-4D97-AF65-F5344CB8AC3E}">
        <p14:creationId xmlns:p14="http://schemas.microsoft.com/office/powerpoint/2010/main" val="9724714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9A9A025C-0D74-40A5-8EC4-0A4A0D1DCB9B}"/>
              </a:ext>
            </a:extLst>
          </p:cNvPr>
          <p:cNvGraphicFramePr>
            <a:graphicFrameLocks noGrp="1"/>
          </p:cNvGraphicFramePr>
          <p:nvPr/>
        </p:nvGraphicFramePr>
        <p:xfrm>
          <a:off x="932873" y="719666"/>
          <a:ext cx="10492509" cy="55887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0872">
                  <a:extLst>
                    <a:ext uri="{9D8B030D-6E8A-4147-A177-3AD203B41FA5}">
                      <a16:colId xmlns:a16="http://schemas.microsoft.com/office/drawing/2014/main" val="2457610851"/>
                    </a:ext>
                  </a:extLst>
                </a:gridCol>
                <a:gridCol w="5241637">
                  <a:extLst>
                    <a:ext uri="{9D8B030D-6E8A-4147-A177-3AD203B41FA5}">
                      <a16:colId xmlns:a16="http://schemas.microsoft.com/office/drawing/2014/main" val="1049190956"/>
                    </a:ext>
                  </a:extLst>
                </a:gridCol>
              </a:tblGrid>
              <a:tr h="5588770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Космический мусор.</a:t>
                      </a:r>
                    </a:p>
                    <a:p>
                      <a:endParaRPr lang="ru-RU" sz="1600" b="1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ru-RU" sz="1600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Задание 5/5</a:t>
                      </a:r>
                    </a:p>
                    <a:p>
                      <a:r>
                        <a:rPr lang="ru-RU" sz="1600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Прочитайте текст, расположенный справа и выполните задание.</a:t>
                      </a:r>
                    </a:p>
                    <a:p>
                      <a:endParaRPr lang="ru-RU" sz="1600" i="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ru-RU" sz="1600" i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Выберите из предложенного списка те способы, которые относятся к профилактике.</a:t>
                      </a:r>
                    </a:p>
                    <a:p>
                      <a:endParaRPr lang="ru-RU" sz="1600" i="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снижение веса запускаемых аппаратов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усиление защиты запускаемых аппаратов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срока эксплуатации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обязательная утилизация КМ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повышение маневренности спутников</a:t>
                      </a:r>
                    </a:p>
                    <a:p>
                      <a:r>
                        <a:rPr lang="ru-RU" sz="1600" i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существующие и перспективные пути решения проблемы космического мусора вокруг Земли можно разделить на две большие группы: профилактика и уборка.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224742"/>
                  </a:ext>
                </a:extLst>
              </a:tr>
            </a:tbl>
          </a:graphicData>
        </a:graphic>
      </p:graphicFrame>
      <p:pic>
        <p:nvPicPr>
          <p:cNvPr id="8" name="Рисунок 7" descr="Изображение выглядит как темный&#10;&#10;Автоматически созданное описание">
            <a:extLst>
              <a:ext uri="{FF2B5EF4-FFF2-40B4-BE49-F238E27FC236}">
                <a16:creationId xmlns:a16="http://schemas.microsoft.com/office/drawing/2014/main" id="{8033A32A-FA33-428F-BD4C-4BF53174E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830" y="1961140"/>
            <a:ext cx="4697152" cy="293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922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372E807-D7F9-DFB7-528A-2EDC488450ED}"/>
              </a:ext>
            </a:extLst>
          </p:cNvPr>
          <p:cNvGraphicFramePr>
            <a:graphicFrameLocks noGrp="1"/>
          </p:cNvGraphicFramePr>
          <p:nvPr/>
        </p:nvGraphicFramePr>
        <p:xfrm>
          <a:off x="1174101" y="831633"/>
          <a:ext cx="10106609" cy="506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0786">
                  <a:extLst>
                    <a:ext uri="{9D8B030D-6E8A-4147-A177-3AD203B41FA5}">
                      <a16:colId xmlns:a16="http://schemas.microsoft.com/office/drawing/2014/main" val="4147441804"/>
                    </a:ext>
                  </a:extLst>
                </a:gridCol>
                <a:gridCol w="8885823">
                  <a:extLst>
                    <a:ext uri="{9D8B030D-6E8A-4147-A177-3AD203B41FA5}">
                      <a16:colId xmlns:a16="http://schemas.microsoft.com/office/drawing/2014/main" val="282084567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ЗАДАНИЕ 5/5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88677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ХАРАКТЕРИСТИКИ ЗАДАНИЯ: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309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• </a:t>
                      </a:r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Содержательная область оценки: физические системы</a:t>
                      </a:r>
                    </a:p>
                    <a:p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• Компетентностная область оценки: научное объяснение явлений</a:t>
                      </a:r>
                    </a:p>
                    <a:p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• Контекст: глобальный</a:t>
                      </a:r>
                    </a:p>
                    <a:p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• Уровень сложности: высокий </a:t>
                      </a:r>
                    </a:p>
                    <a:p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• Формат ответа:  задание с выбором нескольких ответов</a:t>
                      </a:r>
                    </a:p>
                    <a:p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• Объект оценки: умение применять соответствующие естественно-научные знания для</a:t>
                      </a:r>
                      <a:r>
                        <a:rPr lang="ru-RU" sz="1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объяснений явлений</a:t>
                      </a:r>
                      <a:endParaRPr lang="ru-RU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• Максимальный балл: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574825"/>
                  </a:ext>
                </a:extLst>
              </a:tr>
              <a:tr h="367454">
                <a:tc gridSpan="2"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СИСТЕМА ОЦЕНИВАНИЯ: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226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Балл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Содержание критерия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159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Выбраны ответы: 1,3,5. </a:t>
                      </a:r>
                      <a:endParaRPr lang="ru-RU" sz="180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107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Выбраны любые 2 правильных варианта ответа.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32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Выбран</a:t>
                      </a:r>
                      <a:r>
                        <a:rPr lang="ru-RU" sz="1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один любой вариант ответа.</a:t>
                      </a:r>
                      <a:endParaRPr lang="ru-RU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976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14460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B4AA38-71F9-4DA4-BF81-F870CFF72271}"/>
              </a:ext>
            </a:extLst>
          </p:cNvPr>
          <p:cNvSpPr txBox="1"/>
          <p:nvPr/>
        </p:nvSpPr>
        <p:spPr>
          <a:xfrm>
            <a:off x="1040909" y="420782"/>
            <a:ext cx="26877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Задание 3</a:t>
            </a:r>
            <a:r>
              <a:rPr lang="ru-RU" sz="40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A74F46-56C4-5558-8DE4-BFB9F4CA0E8E}"/>
              </a:ext>
            </a:extLst>
          </p:cNvPr>
          <p:cNvSpPr txBox="1"/>
          <p:nvPr/>
        </p:nvSpPr>
        <p:spPr>
          <a:xfrm>
            <a:off x="1040908" y="1252835"/>
            <a:ext cx="1021764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комплексного задания по ЕНГ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Срок выполнения задания: </a:t>
            </a: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сентября 2024 года</a:t>
            </a:r>
          </a:p>
          <a:p>
            <a:r>
              <a:rPr lang="ru-RU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Подпись файла: </a:t>
            </a: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Фамилия_Название задания</a:t>
            </a:r>
          </a:p>
          <a:p>
            <a:endParaRPr lang="ru-RU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Примеры выполнения задания: 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http://educomm.iro.perm.ru/groups/fizika/posts/sbornik-po-estestvennonauchnoy-gramotnosti</a:t>
            </a: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38605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1D568A-13D6-46FF-B54D-0AD1757FEDFE}"/>
              </a:ext>
            </a:extLst>
          </p:cNvPr>
          <p:cNvSpPr txBox="1"/>
          <p:nvPr/>
        </p:nvSpPr>
        <p:spPr>
          <a:xfrm>
            <a:off x="914400" y="515775"/>
            <a:ext cx="102448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Общие требования к оформлению отчёта по выполнению задания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37162B-CFD4-5C52-8BC7-3D47669475DA}"/>
              </a:ext>
            </a:extLst>
          </p:cNvPr>
          <p:cNvSpPr txBox="1"/>
          <p:nvPr/>
        </p:nvSpPr>
        <p:spPr>
          <a:xfrm>
            <a:off x="1232794" y="1920746"/>
            <a:ext cx="811123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Документ 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Word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Название документа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Сведения об авторе</a:t>
            </a:r>
          </a:p>
          <a:p>
            <a:pPr marL="971550" lvl="1" indent="-514350">
              <a:buClr>
                <a:schemeClr val="tx1"/>
              </a:buClr>
              <a:buFont typeface="+mj-lt"/>
              <a:buAutoNum type="alphaLcParenR"/>
            </a:pP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ФИО</a:t>
            </a:r>
          </a:p>
          <a:p>
            <a:pPr marL="971550" lvl="1" indent="-514350">
              <a:buClr>
                <a:schemeClr val="tx1"/>
              </a:buClr>
              <a:buFont typeface="+mj-lt"/>
              <a:buAutoNum type="alphaLcParenR"/>
            </a:pP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Предмет</a:t>
            </a:r>
          </a:p>
          <a:p>
            <a:pPr marL="971550" lvl="1" indent="-514350">
              <a:buClr>
                <a:schemeClr val="tx1"/>
              </a:buClr>
              <a:buFont typeface="+mj-lt"/>
              <a:buAutoNum type="alphaLcParenR"/>
            </a:pP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ОО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Комплексное задание в формате 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PISA</a:t>
            </a: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 таблицами: Характеристики заданий и система оценивания </a:t>
            </a:r>
          </a:p>
        </p:txBody>
      </p:sp>
    </p:spTree>
    <p:extLst>
      <p:ext uri="{BB962C8B-B14F-4D97-AF65-F5344CB8AC3E}">
        <p14:creationId xmlns:p14="http://schemas.microsoft.com/office/powerpoint/2010/main" val="12537378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6AE416-DEDE-6EE4-9415-AEE53E64618D}"/>
              </a:ext>
            </a:extLst>
          </p:cNvPr>
          <p:cNvSpPr txBox="1"/>
          <p:nvPr/>
        </p:nvSpPr>
        <p:spPr>
          <a:xfrm>
            <a:off x="1488056" y="1899438"/>
            <a:ext cx="9215888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По всем возникающим вопросам: </a:t>
            </a:r>
          </a:p>
          <a:p>
            <a:pPr algn="ctr"/>
            <a:r>
              <a:rPr lang="ru-RU" sz="2800" dirty="0">
                <a:latin typeface="Georgia" panose="02040502050405020303" pitchFamily="18" charset="0"/>
              </a:rPr>
              <a:t>Яковлева Надежда Геннадьевна, </a:t>
            </a:r>
          </a:p>
          <a:p>
            <a:pPr algn="ctr"/>
            <a:r>
              <a:rPr lang="ru-RU" sz="2800" dirty="0">
                <a:latin typeface="Georgia" panose="02040502050405020303" pitchFamily="18" charset="0"/>
              </a:rPr>
              <a:t>старший преподаватель кафедры общего образования  ГАУ ДПО «ИРО ПК»,  </a:t>
            </a:r>
          </a:p>
          <a:p>
            <a:pPr algn="ctr"/>
            <a:r>
              <a:rPr lang="ru-RU" sz="2800" dirty="0">
                <a:latin typeface="Georgia" panose="02040502050405020303" pitchFamily="18" charset="0"/>
              </a:rPr>
              <a:t>e-mail: </a:t>
            </a:r>
            <a:r>
              <a:rPr lang="ru-RU" sz="2800" dirty="0">
                <a:latin typeface="Georgia" panose="02040502050405020303" pitchFamily="18" charset="0"/>
                <a:hlinkClick r:id="rId2"/>
              </a:rPr>
              <a:t>jang-cub@iro.perm.ru</a:t>
            </a:r>
            <a:r>
              <a:rPr lang="ru-RU" sz="2800" dirty="0">
                <a:latin typeface="Georgia" panose="02040502050405020303" pitchFamily="18" charset="0"/>
              </a:rPr>
              <a:t>, </a:t>
            </a:r>
          </a:p>
          <a:p>
            <a:pPr algn="ctr"/>
            <a:r>
              <a:rPr lang="ru-RU" sz="2800" dirty="0">
                <a:latin typeface="Georgia" panose="02040502050405020303" pitchFamily="18" charset="0"/>
              </a:rPr>
              <a:t>сот. тел.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+79097310180</a:t>
            </a:r>
          </a:p>
          <a:p>
            <a:endParaRPr lang="ru-RU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6199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3FCBBD-8526-2CEC-66B0-D1E858421EA1}"/>
              </a:ext>
            </a:extLst>
          </p:cNvPr>
          <p:cNvSpPr txBox="1"/>
          <p:nvPr/>
        </p:nvSpPr>
        <p:spPr>
          <a:xfrm>
            <a:off x="2111674" y="2598003"/>
            <a:ext cx="7968651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Ссылка для просмотра вебинара: </a:t>
            </a:r>
            <a:r>
              <a:rPr lang="en-US" sz="2800" b="0" i="0" dirty="0">
                <a:solidFill>
                  <a:srgbClr val="333333"/>
                </a:solidFill>
                <a:effectLst/>
                <a:highlight>
                  <a:srgbClr val="FAFAFA"/>
                </a:highlight>
                <a:latin typeface="AktivGrotesk-Regular"/>
                <a:hlinkClick r:id="rId2"/>
              </a:rPr>
              <a:t>https://my.mts-link.ru/51207829/1657189090/record-new/1477891657</a:t>
            </a:r>
            <a:r>
              <a:rPr lang="ru-RU" sz="2800" b="0" i="0" dirty="0">
                <a:solidFill>
                  <a:srgbClr val="333333"/>
                </a:solidFill>
                <a:effectLst/>
                <a:highlight>
                  <a:srgbClr val="FAFAFA"/>
                </a:highlight>
                <a:latin typeface="AktivGrotesk-Regular"/>
              </a:rPr>
              <a:t> 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4726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F3C2833-0661-C284-2ACF-C112051335E9}"/>
              </a:ext>
            </a:extLst>
          </p:cNvPr>
          <p:cNvSpPr/>
          <p:nvPr/>
        </p:nvSpPr>
        <p:spPr>
          <a:xfrm>
            <a:off x="0" y="1595120"/>
            <a:ext cx="12192000" cy="2865120"/>
          </a:xfrm>
          <a:prstGeom prst="rect">
            <a:avLst/>
          </a:prstGeom>
          <a:solidFill>
            <a:srgbClr val="F8E2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E1579B-DCF4-3D98-FF04-ED6F26B8B1E0}"/>
              </a:ext>
            </a:extLst>
          </p:cNvPr>
          <p:cNvSpPr txBox="1"/>
          <p:nvPr/>
        </p:nvSpPr>
        <p:spPr>
          <a:xfrm>
            <a:off x="2905760" y="2132152"/>
            <a:ext cx="87985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Федеральная рабочая программа по физике и конструктор рабочих программ.</a:t>
            </a:r>
          </a:p>
        </p:txBody>
      </p:sp>
      <p:pic>
        <p:nvPicPr>
          <p:cNvPr id="7" name="Рисунок 6" descr="Закрытая книга">
            <a:extLst>
              <a:ext uri="{FF2B5EF4-FFF2-40B4-BE49-F238E27FC236}">
                <a16:creationId xmlns:a16="http://schemas.microsoft.com/office/drawing/2014/main" id="{5CBA4538-B057-BE60-114D-A492F1F9D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5624" y="2132152"/>
            <a:ext cx="1358565" cy="135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16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703936-8758-C7B1-EDE7-F79CB3EBA614}"/>
              </a:ext>
            </a:extLst>
          </p:cNvPr>
          <p:cNvSpPr txBox="1"/>
          <p:nvPr/>
        </p:nvSpPr>
        <p:spPr>
          <a:xfrm>
            <a:off x="487680" y="301675"/>
            <a:ext cx="11379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Georgia" panose="02040502050405020303" pitchFamily="18" charset="0"/>
              </a:rPr>
              <a:t>ФГОС ООО (2021).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b="1" dirty="0">
                <a:latin typeface="Georgia" panose="02040502050405020303" pitchFamily="18" charset="0"/>
              </a:rPr>
              <a:t>Федеральная рабочая программа по физике (базовый и углубленный уровни)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B2F5F6-E2B2-BF1D-B7CE-1A6588B9C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11" y="1479303"/>
            <a:ext cx="3419508" cy="48910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EED26F-AA8F-9CDC-2367-DC880F343E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55"/>
          <a:stretch/>
        </p:blipFill>
        <p:spPr>
          <a:xfrm>
            <a:off x="4473717" y="1471353"/>
            <a:ext cx="3457264" cy="48910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479ABE-F5AA-3FC7-FFA5-FA82111DF1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279" y="1463403"/>
            <a:ext cx="3419508" cy="489896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9009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3E3E5D-221F-305D-F13C-D8C111C248D5}"/>
              </a:ext>
            </a:extLst>
          </p:cNvPr>
          <p:cNvSpPr txBox="1"/>
          <p:nvPr/>
        </p:nvSpPr>
        <p:spPr>
          <a:xfrm>
            <a:off x="606004" y="535640"/>
            <a:ext cx="108671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Основные  изменения в программе по физике.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C8E1E1-86F7-377A-5CD9-C1FE948CCF78}"/>
              </a:ext>
            </a:extLst>
          </p:cNvPr>
          <p:cNvSpPr txBox="1"/>
          <p:nvPr/>
        </p:nvSpPr>
        <p:spPr>
          <a:xfrm>
            <a:off x="833887" y="1318780"/>
            <a:ext cx="1052422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Georgia" panose="02040502050405020303" pitchFamily="18" charset="0"/>
              </a:rPr>
              <a:t>ФРП ООО: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latin typeface="Georgia" panose="02040502050405020303" pitchFamily="18" charset="0"/>
              </a:rPr>
              <a:t>Включён повторительно-обобщающий модуль в конце 9 класса.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latin typeface="Georgia" panose="02040502050405020303" pitchFamily="18" charset="0"/>
              </a:rPr>
              <a:t>Расширен список лабораторных работ и опытов, из которого учитель делает выбор по своему усмотрению и в зависимости от наличия оборудования.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latin typeface="Georgia" panose="02040502050405020303" pitchFamily="18" charset="0"/>
              </a:rPr>
              <a:t>Повышенное внимание формированию умений, относящихся к научному методу познания.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latin typeface="Georgia" panose="02040502050405020303" pitchFamily="18" charset="0"/>
              </a:rPr>
              <a:t>В тематическом планировании дано конкретное описание видов деятельности обучающихся при изучении каждого тематического блока: объяснение явлений, анализ практических ситуаций, экспериментальное изучение зависимостей величин и проверка гипотез, интерпретация текстов физического содержания и др.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latin typeface="Georgia" panose="02040502050405020303" pitchFamily="18" charset="0"/>
              </a:rPr>
              <a:t>Впервые разработана ФРП ООО для углублённого уровня. </a:t>
            </a:r>
          </a:p>
        </p:txBody>
      </p:sp>
    </p:spTree>
    <p:extLst>
      <p:ext uri="{BB962C8B-B14F-4D97-AF65-F5344CB8AC3E}">
        <p14:creationId xmlns:p14="http://schemas.microsoft.com/office/powerpoint/2010/main" val="2195740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381A87-5A40-6F61-3CF7-5C3A8BA87C0D}"/>
              </a:ext>
            </a:extLst>
          </p:cNvPr>
          <p:cNvSpPr txBox="1"/>
          <p:nvPr/>
        </p:nvSpPr>
        <p:spPr>
          <a:xfrm>
            <a:off x="857250" y="1722120"/>
            <a:ext cx="1083945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▪ </a:t>
            </a:r>
            <a:r>
              <a:rPr lang="ru-RU" sz="2000" dirty="0">
                <a:latin typeface="Georgia" panose="02040502050405020303" pitchFamily="18" charset="0"/>
              </a:rPr>
              <a:t>Содержание программы углублённого уровня по физике направлено на удовлетворение повышенных запросов обучающихся, стремящихся к более глубокому освоению физических знаний, и на формирование естественнонаучной грамотности обучающихся.</a:t>
            </a:r>
          </a:p>
          <a:p>
            <a:r>
              <a:rPr lang="ru-RU" sz="2000" dirty="0">
                <a:latin typeface="Georgia" panose="02040502050405020303" pitchFamily="18" charset="0"/>
              </a:rPr>
              <a:t>▪ Общее число часов, рекомендованных для изучения физики на углублённом уровне, – 340 часов: в 7 классе – 102 часа (3 часа в неделю), в 8 классе – 102 часа (3 часа в неделю), в 9 классе – 136 часов (4 часа в неделю). При этом из обязательной части учебного плана выделяется: в 7 классе – 68 часов (2 часа в неделю), в 8 классе – 68 часов (2 часа в неделю), в 9 классе – 102 часа (3 часа в неделю). </a:t>
            </a:r>
          </a:p>
          <a:p>
            <a:r>
              <a:rPr lang="ru-RU" sz="2000" dirty="0">
                <a:latin typeface="Georgia" panose="02040502050405020303" pitchFamily="18" charset="0"/>
              </a:rPr>
              <a:t>▪ Предлагаемый в программе по физике перечень лабораторных и практических работ является рекомендательным, учитель делает выбор проведения лабораторных работ и опытов с учётом индивидуальных особенностей обучающихся, списка экспериментальных заданий, предлагаемых в рамках основного государственного экзамена по физике.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0C403A-9831-1210-C0EA-046E0871614A}"/>
              </a:ext>
            </a:extLst>
          </p:cNvPr>
          <p:cNvSpPr txBox="1"/>
          <p:nvPr/>
        </p:nvSpPr>
        <p:spPr>
          <a:xfrm>
            <a:off x="857250" y="448360"/>
            <a:ext cx="104584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Georgia" panose="02040502050405020303" pitchFamily="18" charset="0"/>
              </a:rPr>
              <a:t>Федеральная рабочая программа по физике углублённого уровня </a:t>
            </a:r>
          </a:p>
        </p:txBody>
      </p:sp>
    </p:spTree>
    <p:extLst>
      <p:ext uri="{BB962C8B-B14F-4D97-AF65-F5344CB8AC3E}">
        <p14:creationId xmlns:p14="http://schemas.microsoft.com/office/powerpoint/2010/main" val="506064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703936-8758-C7B1-EDE7-F79CB3EBA614}"/>
              </a:ext>
            </a:extLst>
          </p:cNvPr>
          <p:cNvSpPr txBox="1"/>
          <p:nvPr/>
        </p:nvSpPr>
        <p:spPr>
          <a:xfrm>
            <a:off x="487680" y="301675"/>
            <a:ext cx="11379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Georgia" panose="02040502050405020303" pitchFamily="18" charset="0"/>
              </a:rPr>
              <a:t>ФГОС СОО (2022).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b="1" dirty="0">
                <a:latin typeface="Georgia" panose="02040502050405020303" pitchFamily="18" charset="0"/>
              </a:rPr>
              <a:t>Федеральная рабочая программа по физике (базовый и углубленный уровни)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A9744E-AE4D-76D4-57D2-42A447047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1752600"/>
            <a:ext cx="3144886" cy="44862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68CADB-71F2-F7F0-EEF2-61A412492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028" y="1255781"/>
            <a:ext cx="3166784" cy="44862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2C38C6D-F40E-865F-B192-2F898A590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950" y="1752599"/>
            <a:ext cx="3195261" cy="44862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0259CAF-3AFC-CF78-ECEF-9A21F60309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7124" y="1255782"/>
            <a:ext cx="3195262" cy="44862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93662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3526</TotalTime>
  <Words>2903</Words>
  <Application>Microsoft Office PowerPoint</Application>
  <PresentationFormat>Широкоэкранный</PresentationFormat>
  <Paragraphs>282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3" baseType="lpstr">
      <vt:lpstr>AktivGrotesk-Regular</vt:lpstr>
      <vt:lpstr>Arial</vt:lpstr>
      <vt:lpstr>Calibri</vt:lpstr>
      <vt:lpstr>Calibri Light</vt:lpstr>
      <vt:lpstr>Cambria</vt:lpstr>
      <vt:lpstr>Georgia</vt:lpstr>
      <vt:lpstr>Times New Roman</vt:lpstr>
      <vt:lpstr>Тема Office</vt:lpstr>
      <vt:lpstr>Актуальные вопросы преподавания физики в соответствии с федеральной рабочей программой по учебному предмету «Физика» (базовый и углубленный уровни) в 2024 – 2025 уч. году.</vt:lpstr>
      <vt:lpstr>План вебинара.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преподавания физики и астрономии в контексте реализации обновленных ФГОС ООО, ФГОС СОО и введения ФООП</dc:title>
  <dc:creator>Надежда</dc:creator>
  <cp:lastModifiedBy>Надежда</cp:lastModifiedBy>
  <cp:revision>6</cp:revision>
  <dcterms:created xsi:type="dcterms:W3CDTF">2023-08-22T12:42:45Z</dcterms:created>
  <dcterms:modified xsi:type="dcterms:W3CDTF">2024-08-26T10:38:03Z</dcterms:modified>
</cp:coreProperties>
</file>