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7" r:id="rId3"/>
    <p:sldId id="298" r:id="rId4"/>
    <p:sldId id="266" r:id="rId5"/>
    <p:sldId id="307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10" r:id="rId14"/>
    <p:sldId id="257" r:id="rId15"/>
    <p:sldId id="258" r:id="rId16"/>
    <p:sldId id="259" r:id="rId17"/>
    <p:sldId id="260" r:id="rId18"/>
    <p:sldId id="277" r:id="rId19"/>
    <p:sldId id="278" r:id="rId20"/>
    <p:sldId id="279" r:id="rId21"/>
    <p:sldId id="280" r:id="rId22"/>
    <p:sldId id="281" r:id="rId23"/>
    <p:sldId id="268" r:id="rId24"/>
    <p:sldId id="282" r:id="rId25"/>
    <p:sldId id="269" r:id="rId26"/>
    <p:sldId id="270" r:id="rId27"/>
    <p:sldId id="283" r:id="rId28"/>
    <p:sldId id="271" r:id="rId29"/>
    <p:sldId id="262" r:id="rId30"/>
    <p:sldId id="263" r:id="rId31"/>
    <p:sldId id="274" r:id="rId32"/>
    <p:sldId id="264" r:id="rId33"/>
    <p:sldId id="275" r:id="rId34"/>
    <p:sldId id="308" r:id="rId35"/>
    <p:sldId id="294" r:id="rId36"/>
    <p:sldId id="295" r:id="rId37"/>
    <p:sldId id="296" r:id="rId38"/>
    <p:sldId id="297" r:id="rId39"/>
    <p:sldId id="30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221D-E46C-4CD4-97DE-797E1C199AA3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F43E2-CA2D-45A4-85B8-EA43F7771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49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8640"/>
            <a:ext cx="8929718" cy="201622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b="1" dirty="0" smtClean="0"/>
              <a:t>     </a:t>
            </a:r>
            <a:r>
              <a:rPr lang="ru-RU" b="1" dirty="0" smtClean="0"/>
              <a:t> </a:t>
            </a:r>
            <a:r>
              <a:rPr lang="ru-RU" b="1" dirty="0" smtClean="0"/>
              <a:t>П</a:t>
            </a:r>
            <a:r>
              <a:rPr lang="ru-RU" b="1" dirty="0" smtClean="0"/>
              <a:t>роект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b="1" dirty="0" smtClean="0"/>
              <a:t> </a:t>
            </a:r>
            <a:r>
              <a:rPr lang="ru-RU" sz="3600" b="1" dirty="0" smtClean="0"/>
              <a:t>как </a:t>
            </a:r>
            <a:r>
              <a:rPr lang="ru-RU" sz="3600" b="1" dirty="0" smtClean="0"/>
              <a:t>системообразующий механизм воспитательной деятельности организации. </a:t>
            </a:r>
            <a:br>
              <a:rPr lang="ru-RU" sz="3600" b="1" dirty="0" smtClean="0"/>
            </a:br>
            <a:r>
              <a:rPr lang="ru-RU" sz="3600" b="1" dirty="0" smtClean="0"/>
              <a:t>От исполнения – к инициативе.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b="1" dirty="0" smtClean="0"/>
              <a:t>Материалы </a:t>
            </a:r>
            <a:r>
              <a:rPr lang="ru-RU" sz="2000" b="1" dirty="0" smtClean="0"/>
              <a:t>семинара </a:t>
            </a:r>
            <a:r>
              <a:rPr lang="ru-RU" sz="2000" b="1" dirty="0" smtClean="0"/>
              <a:t> 18.06.2018 </a:t>
            </a:r>
            <a:r>
              <a:rPr lang="ru-RU" sz="2000" b="1" dirty="0" smtClean="0"/>
              <a:t>г.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b="1" dirty="0" smtClean="0"/>
              <a:t>И.А. Дремина, н.с. отдела воспитания и социализации ИРО ПК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4" name="Picture 4" descr="http://spbsvu.mil.ru/upload/site64/document_images/Uo1oXSDaw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679321" cy="3786214"/>
          </a:xfrm>
          <a:prstGeom prst="rect">
            <a:avLst/>
          </a:prstGeom>
          <a:noFill/>
        </p:spPr>
      </p:pic>
      <p:pic>
        <p:nvPicPr>
          <p:cNvPr id="40966" name="Picture 6" descr="http://www.novoross.info/uploads/posts/2016-06/1465548507_1000wm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643182"/>
            <a:ext cx="2643206" cy="399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71540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Шаг 5. </a:t>
            </a:r>
            <a:r>
              <a:rPr lang="ru-RU" b="1" dirty="0" smtClean="0"/>
              <a:t>Выделяем личные приоритеты и объединяемся в проектные группы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sntruc.nichost.ru/images/group-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321959" cy="2881306"/>
          </a:xfrm>
          <a:prstGeom prst="rect">
            <a:avLst/>
          </a:prstGeom>
          <a:noFill/>
        </p:spPr>
      </p:pic>
      <p:pic>
        <p:nvPicPr>
          <p:cNvPr id="28678" name="Picture 6" descr="https://portal.iv-edu.ru/dep/mouofurmn/furmn_mbdou5/DocLib/oformlenie%20stranic/Meropriyatiya/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4434" y="3143248"/>
            <a:ext cx="5179566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804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Шаг 6.</a:t>
            </a:r>
            <a:r>
              <a:rPr lang="ru-RU" sz="4000" b="1" dirty="0" smtClean="0"/>
              <a:t> Как мы </a:t>
            </a:r>
            <a:r>
              <a:rPr lang="ru-RU" sz="4000" b="1" dirty="0" smtClean="0"/>
              <a:t> </a:t>
            </a:r>
            <a:r>
              <a:rPr lang="ru-RU" sz="4000" b="1" dirty="0" smtClean="0"/>
              <a:t>будем делать?</a:t>
            </a:r>
            <a:br>
              <a:rPr lang="ru-RU" sz="4000" b="1" dirty="0" smtClean="0"/>
            </a:br>
            <a:r>
              <a:rPr lang="ru-RU" sz="4000" b="1" dirty="0" smtClean="0"/>
              <a:t>Идея? Идея!          А давайте…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slavgorod.by/wp-content/uploads/2016/04/think_forwards-510x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96264"/>
            <a:ext cx="4000528" cy="2493835"/>
          </a:xfrm>
          <a:prstGeom prst="rect">
            <a:avLst/>
          </a:prstGeom>
          <a:noFill/>
        </p:spPr>
      </p:pic>
      <p:pic>
        <p:nvPicPr>
          <p:cNvPr id="1030" name="Picture 6" descr="http://www.ganc-chas.by/images/cms-image-00004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916509"/>
            <a:ext cx="5214943" cy="2933406"/>
          </a:xfrm>
          <a:prstGeom prst="rect">
            <a:avLst/>
          </a:prstGeom>
          <a:noFill/>
        </p:spPr>
      </p:pic>
      <p:pic>
        <p:nvPicPr>
          <p:cNvPr id="1032" name="Picture 8" descr="http://trainingtokoonline.com/uploads/2013/04/ide-bisn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27271"/>
            <a:ext cx="3786214" cy="2571768"/>
          </a:xfrm>
          <a:prstGeom prst="rect">
            <a:avLst/>
          </a:prstGeom>
          <a:noFill/>
        </p:spPr>
      </p:pic>
      <p:pic>
        <p:nvPicPr>
          <p:cNvPr id="1034" name="Picture 10" descr="https://infobit.me/data/MetaMirrorCache/berestneff_class.com_treningcenter_generator_idea_images_generator_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6056"/>
            <a:ext cx="3461514" cy="344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290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ШАГ 7. </a:t>
            </a:r>
            <a:r>
              <a:rPr lang="ru-RU" b="1" dirty="0" smtClean="0"/>
              <a:t>Создаем модель проекта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1442" name="AutoShape 2" descr="https://fs01.infourok.ru/images/doc/22/29258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4" name="Picture 4" descr="https://im0-tub-ru.yandex.net/i?id=38c4ed6903167b9b7109e6e21ebba4a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ШАГ 8.</a:t>
            </a:r>
            <a:r>
              <a:rPr lang="ru-RU" b="1" dirty="0" smtClean="0"/>
              <a:t> Оцениваем  представленные группами продукты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47577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4000" b="1" dirty="0" smtClean="0"/>
              <a:t>Что ценного мы видим в представленной модели?</a:t>
            </a:r>
          </a:p>
          <a:p>
            <a:pPr marL="514350" indent="-514350">
              <a:buAutoNum type="arabicPeriod"/>
            </a:pPr>
            <a:r>
              <a:rPr lang="ru-RU" sz="4000" b="1" dirty="0" smtClean="0"/>
              <a:t>Чем можно дополнить?</a:t>
            </a:r>
          </a:p>
          <a:p>
            <a:pPr marL="514350" indent="-514350">
              <a:buAutoNum type="arabicPeriod"/>
            </a:pPr>
            <a:r>
              <a:rPr lang="ru-RU" sz="4000" b="1" dirty="0" smtClean="0"/>
              <a:t>Как можно дальше развивать эту идею?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24" name="Picture 8" descr="https://st2.depositphotos.com/4769585/8902/v/950/depositphotos_89022722-stock-illustration-female-orator-standing-behind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3" y="1643050"/>
            <a:ext cx="471490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Характеристика современного мира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Мир динамично меняется</a:t>
            </a:r>
          </a:p>
          <a:p>
            <a:pPr>
              <a:buNone/>
            </a:pPr>
            <a:r>
              <a:rPr lang="ru-RU" b="1" dirty="0" smtClean="0"/>
              <a:t>Знания устаревают</a:t>
            </a:r>
          </a:p>
          <a:p>
            <a:pPr>
              <a:buNone/>
            </a:pPr>
            <a:r>
              <a:rPr lang="ru-RU" b="1" dirty="0" smtClean="0"/>
              <a:t>Глобализация, интеграция </a:t>
            </a:r>
          </a:p>
          <a:p>
            <a:pPr>
              <a:buNone/>
            </a:pPr>
            <a:r>
              <a:rPr lang="ru-RU" b="1" dirty="0" smtClean="0"/>
              <a:t>Высокая конкурентоспособность на рынке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ВЫХОД?</a:t>
            </a:r>
          </a:p>
          <a:p>
            <a:pPr>
              <a:buNone/>
            </a:pPr>
            <a:r>
              <a:rPr lang="ru-RU" b="1" dirty="0" smtClean="0"/>
              <a:t>Какие ответы дает  ФГОС ОО на вызовы современного мира?</a:t>
            </a:r>
            <a:endParaRPr lang="ru-RU" b="1" dirty="0"/>
          </a:p>
        </p:txBody>
      </p:sp>
      <p:pic>
        <p:nvPicPr>
          <p:cNvPr id="8194" name="Picture 2" descr="особенности общения в современном м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8586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Деятельностный</a:t>
            </a:r>
            <a:r>
              <a:rPr lang="ru-RU" b="1" dirty="0" smtClean="0">
                <a:solidFill>
                  <a:srgbClr val="FF0000"/>
                </a:solidFill>
              </a:rPr>
              <a:t> подход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Л.С. </a:t>
            </a:r>
            <a:r>
              <a:rPr lang="ru-RU" sz="2400" dirty="0" err="1" smtClean="0"/>
              <a:t>Выготский</a:t>
            </a:r>
            <a:r>
              <a:rPr lang="ru-RU" sz="2400" dirty="0" smtClean="0"/>
              <a:t>, П.Я. Гальперин, А.Н. Леонтьев, С.Л. Рубинштейн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целенаправленная активность человека во взаимодействии с окружающим миром </a:t>
            </a:r>
            <a:r>
              <a:rPr lang="ru-RU" dirty="0" smtClean="0"/>
              <a:t>в процессе </a:t>
            </a:r>
            <a:r>
              <a:rPr lang="ru-RU" b="1" i="1" dirty="0" smtClean="0"/>
              <a:t>решения задач, определяющих его существование и развитие.</a:t>
            </a:r>
          </a:p>
          <a:p>
            <a:r>
              <a:rPr lang="ru-RU" b="1" dirty="0" smtClean="0"/>
              <a:t>целью обучения является </a:t>
            </a:r>
            <a:r>
              <a:rPr lang="ru-RU" dirty="0" smtClean="0"/>
              <a:t>не столько вооружение учащегося знаниями, сколько </a:t>
            </a:r>
            <a:r>
              <a:rPr lang="ru-RU" b="1" dirty="0" smtClean="0"/>
              <a:t>формирование у него умений действовать со знанием дела – компетентно.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Метод проектов: историческая справка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0006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Способ, в основе которого лежит развитие познавательных навыков учащихся, критического и творческого мышления, умения самостоятельно конструировать свои знания, ориентироваться в информационном пространстве, увидеть и сформулировать </a:t>
            </a:r>
            <a:r>
              <a:rPr lang="ru-RU" sz="2400" b="1" i="1" dirty="0" smtClean="0"/>
              <a:t>проблему.        СПОСОБ ОБУЧЕНИЯ </a:t>
            </a:r>
            <a:endParaRPr lang="ru-RU" sz="2400" b="1" dirty="0" smtClean="0"/>
          </a:p>
          <a:p>
            <a:r>
              <a:rPr lang="ru-RU" sz="2400" dirty="0" smtClean="0"/>
              <a:t>20-е годы </a:t>
            </a:r>
            <a:r>
              <a:rPr lang="en-US" sz="2400" dirty="0" smtClean="0"/>
              <a:t>XX</a:t>
            </a:r>
            <a:r>
              <a:rPr lang="ru-RU" sz="2400" dirty="0" smtClean="0"/>
              <a:t> в США как метод проблем. Джон </a:t>
            </a:r>
            <a:r>
              <a:rPr lang="ru-RU" sz="2400" dirty="0" err="1" smtClean="0"/>
              <a:t>Дьюи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России метод проектов был известен еще в 1905 году.</a:t>
            </a:r>
          </a:p>
          <a:p>
            <a:r>
              <a:rPr lang="ru-RU" sz="2400" dirty="0" smtClean="0"/>
              <a:t>В 1931 г.постановлением ЦК ВКП (б) этот метод был осужден как чуждый советской школе.</a:t>
            </a:r>
          </a:p>
          <a:p>
            <a:r>
              <a:rPr lang="ru-RU" sz="2400" dirty="0" smtClean="0"/>
              <a:t>Сегодня </a:t>
            </a:r>
            <a:r>
              <a:rPr lang="ru-RU" sz="2400" b="1" dirty="0" smtClean="0"/>
              <a:t>метод проектов становится интегрированным компонентом современной системы образования, помогая развивать организацию и обучать проектантов.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Вносим ясность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643602"/>
          </a:xfrm>
        </p:spPr>
        <p:txBody>
          <a:bodyPr>
            <a:normAutofit fontScale="62500" lnSpcReduction="2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Проект </a:t>
            </a:r>
            <a:r>
              <a:rPr lang="ru-RU" sz="3600" b="1" dirty="0" smtClean="0"/>
              <a:t>– </a:t>
            </a:r>
            <a:r>
              <a:rPr lang="ru-RU" sz="3600" dirty="0" smtClean="0"/>
              <a:t>работа, направленная на </a:t>
            </a:r>
            <a:r>
              <a:rPr lang="ru-RU" sz="3600" b="1" dirty="0" smtClean="0"/>
              <a:t>решение конкретной проблемы, на </a:t>
            </a:r>
            <a:r>
              <a:rPr lang="ru-RU" sz="3600" dirty="0" smtClean="0"/>
              <a:t>достижение оптимальным способом </a:t>
            </a:r>
            <a:r>
              <a:rPr lang="ru-RU" sz="3600" b="1" dirty="0" smtClean="0"/>
              <a:t>заранее запланированного результата.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Образовательный </a:t>
            </a:r>
            <a:r>
              <a:rPr lang="ru-RU" sz="3600" b="1" dirty="0">
                <a:solidFill>
                  <a:srgbClr val="FF0000"/>
                </a:solidFill>
              </a:rPr>
              <a:t>проект </a:t>
            </a:r>
            <a:r>
              <a:rPr lang="ru-RU" sz="3600" dirty="0"/>
              <a:t>– это форма организации занятий, предусматривающая комплексный характер деятельности </a:t>
            </a:r>
            <a:r>
              <a:rPr lang="ru-RU" sz="3600" b="1" dirty="0"/>
              <a:t>всех его участников по получению образовательной продукции </a:t>
            </a:r>
            <a:r>
              <a:rPr lang="ru-RU" sz="3600" dirty="0"/>
              <a:t>за определенный промежуток времени.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Учебный проект </a:t>
            </a:r>
            <a:r>
              <a:rPr lang="ru-RU" sz="3600" b="1" dirty="0" smtClean="0"/>
              <a:t>- </a:t>
            </a:r>
            <a:r>
              <a:rPr lang="ru-RU" sz="3600" dirty="0" smtClean="0"/>
              <a:t>совместная учебно-познавательная, творческая или игровая </a:t>
            </a:r>
            <a:r>
              <a:rPr lang="ru-RU" sz="3600" b="1" dirty="0" smtClean="0"/>
              <a:t>деятельность учащихся-партнеров</a:t>
            </a:r>
            <a:r>
              <a:rPr lang="ru-RU" sz="3600" dirty="0" smtClean="0"/>
              <a:t>, имеющая общую цель, согласованные способы деятельности, направленная на достижение общего результата по решению какой-либо проблемы, значимой для участников проекта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Педагогический проект </a:t>
            </a:r>
            <a:r>
              <a:rPr lang="ru-RU" sz="3600" dirty="0" smtClean="0"/>
              <a:t>- разработанная </a:t>
            </a:r>
            <a:r>
              <a:rPr lang="ru-RU" sz="3600" b="1" dirty="0" smtClean="0"/>
              <a:t>система и структура действий педагога</a:t>
            </a:r>
            <a:r>
              <a:rPr lang="ru-RU" sz="3600" dirty="0" smtClean="0"/>
              <a:t> для реализации конкретной педагогической задачи с уточнением роли и места каждого действия, времени осуществления этих действий, их участников и условий, необходимых для эффективности всей системы действий, в условиях имеющихся (привлеченных) ресурсов.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Icy;&amp;scy;&amp;scy;&amp;lcy;&amp;iecy;&amp;dcy;&amp;ocy;&amp;vcy;&amp;acy;&amp;tcy;&amp;iecy;&amp;lcy;&amp;softcy;&amp;scy;&amp;kcy;&amp;icy;&amp;iecy; &amp;pcy;&amp;rcy;&amp;ocy;&amp;iecy;&amp;k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85750"/>
            <a:ext cx="87693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8354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Tcy;&amp;vcy;&amp;ocy;&amp;rcy;&amp;chcy;&amp;iecy;&amp;scy;&amp;kcy;&amp;icy;&amp;iecy; &amp;pcy;&amp;rcy;&amp;ocy;&amp;iecy;&amp;k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87249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36782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3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ПРОЕКТ: </a:t>
            </a:r>
            <a:r>
              <a:rPr lang="ru-RU" sz="3200" b="1" dirty="0" smtClean="0"/>
              <a:t>с каким действием ассоциируется понятие. Выразите действие глаголом неопределенной формы «Что делать?» 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://img.clipartlook.com/project-management-project-and-management-concept-in-word-tag-cloud-on-white-background-stock-photo-project-management-clipart-450_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547853"/>
            <a:ext cx="2428892" cy="23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omalstk.ru/images/page/9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83" y="1628800"/>
            <a:ext cx="4966021" cy="2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https://static8.depositphotos.com/1014550/801/i/950/depositphotos_8015903-stock-photo-project-word-on-laundry-ho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2928926" cy="1717845"/>
          </a:xfrm>
          <a:prstGeom prst="rect">
            <a:avLst/>
          </a:prstGeom>
          <a:noFill/>
        </p:spPr>
      </p:pic>
      <p:pic>
        <p:nvPicPr>
          <p:cNvPr id="39940" name="Picture 4" descr="https://www.metod-kopilka.ru/images/doc/17/10590/im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1398" y="1785926"/>
            <a:ext cx="3482602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7462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Rcy;&amp;ocy;&amp;lcy;&amp;iecy;&amp;vcy;&amp;ycy;&amp;iecy;, &amp;icy;&amp;gcy;&amp;rcy;&amp;ocy;&amp;vcy;&amp;ycy;&amp;iecy; &amp;pcy;&amp;rcy;&amp;ocy;&amp;iecy;&amp;k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857250"/>
            <a:ext cx="8858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655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Icy;&amp;ncy;&amp;fcy;&amp;ocy;&amp;rcy;&amp;mcy;&amp;acy;&amp;tscy;&amp;icy;&amp;ocy;&amp;ncy;&amp;ncy;&amp;ycy;&amp;iecy; &amp;pcy;&amp;rcy;&amp;ocy;&amp;iecy;&amp;k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502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202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Pcy;&amp;rcy;&amp;icy;&amp;kcy;&amp;lcy;&amp;acy;&amp;dcy;&amp;ncy;&amp;ycy;&amp;iecy; &amp;pcy;&amp;rcy;&amp;ocy;&amp;iecy;&amp;k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71500"/>
            <a:ext cx="8501063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380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0-tub-ru.yandex.net/i?id=396504919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176213"/>
            <a:ext cx="13573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http://im0-tub-ru.yandex.net/i?id=396504919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3338"/>
            <a:ext cx="1312862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178323"/>
            <a:ext cx="707236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ru-RU" sz="4000" b="1" dirty="0" err="1" smtClean="0">
                <a:ln w="10541" cmpd="sng">
                  <a:solidFill>
                    <a:srgbClr val="00CC00"/>
                  </a:solidFill>
                  <a:prstDash val="solid"/>
                </a:ln>
                <a:solidFill>
                  <a:srgbClr val="FFFF66"/>
                </a:solidFill>
                <a:latin typeface="Arial Black" pitchFamily="34" charset="0"/>
              </a:rPr>
              <a:t>ризнаки</a:t>
            </a:r>
            <a:r>
              <a:rPr lang="ru-RU" sz="4000" b="1" dirty="0" smtClean="0">
                <a:ln w="10541" cmpd="sng">
                  <a:solidFill>
                    <a:srgbClr val="00CC00"/>
                  </a:solidFill>
                  <a:prstDash val="solid"/>
                </a:ln>
                <a:solidFill>
                  <a:srgbClr val="FFFF66"/>
                </a:solidFill>
                <a:latin typeface="Arial Black" pitchFamily="34" charset="0"/>
              </a:rPr>
              <a:t> проекта </a:t>
            </a:r>
            <a:r>
              <a:rPr lang="ru-RU" sz="8000" b="1" dirty="0" smtClean="0">
                <a:ln w="10541" cmpd="sng">
                  <a:solidFill>
                    <a:srgbClr val="00CC00"/>
                  </a:solidFill>
                  <a:prstDash val="solid"/>
                </a:ln>
                <a:solidFill>
                  <a:srgbClr val="FFFF66"/>
                </a:solidFill>
                <a:latin typeface="Arial Black" pitchFamily="34" charset="0"/>
              </a:rPr>
              <a:t>     </a:t>
            </a:r>
            <a:endParaRPr lang="ru-RU" sz="8000" b="1" dirty="0">
              <a:ln w="10541" cmpd="sng">
                <a:solidFill>
                  <a:srgbClr val="00CC00"/>
                </a:solidFill>
                <a:prstDash val="solid"/>
              </a:ln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571612"/>
            <a:ext cx="7643866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-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 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П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роблема</a:t>
            </a:r>
          </a:p>
          <a:p>
            <a:pPr eaLnBrk="1" hangingPunct="1">
              <a:defRPr/>
            </a:pP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-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 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П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ланирование (проектирование)</a:t>
            </a:r>
          </a:p>
          <a:p>
            <a:pPr eaLnBrk="1" hangingPunct="1">
              <a:defRPr/>
            </a:pP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-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 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П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оиск информации</a:t>
            </a:r>
          </a:p>
          <a:p>
            <a:pPr eaLnBrk="1" hangingPunct="1">
              <a:defRPr/>
            </a:pP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-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 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П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родукт</a:t>
            </a:r>
          </a:p>
          <a:p>
            <a:pPr eaLnBrk="1" hangingPunct="1">
              <a:defRPr/>
            </a:pP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-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 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latin typeface="Arial" panose="020B0604020202020204" pitchFamily="34" charset="0"/>
              </a:rPr>
              <a:t>П</a:t>
            </a:r>
            <a:r>
              <a:rPr lang="ru-RU" sz="5400" b="1" dirty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99CC00"/>
                </a:solidFill>
                <a:latin typeface="Arial" panose="020B0604020202020204" pitchFamily="34" charset="0"/>
              </a:rPr>
              <a:t>резентация </a:t>
            </a:r>
          </a:p>
        </p:txBody>
      </p:sp>
      <p:pic>
        <p:nvPicPr>
          <p:cNvPr id="25606" name="Picture 14" descr="http://im6-tub-ru.yandex.net/i?id=222410356-43-72&amp;n=21"/>
          <p:cNvPicPr>
            <a:picLocks noChangeAspect="1" noChangeArrowheads="1"/>
          </p:cNvPicPr>
          <p:nvPr/>
        </p:nvPicPr>
        <p:blipFill>
          <a:blip r:embed="rId3" cstate="print"/>
          <a:srcRect r="72499"/>
          <a:stretch>
            <a:fillRect/>
          </a:stretch>
        </p:blipFill>
        <p:spPr bwMode="auto">
          <a:xfrm>
            <a:off x="6286500" y="247650"/>
            <a:ext cx="1143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4469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может быть результатом (продуктом) проекта педагога?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Разработка урока, мероприятия</a:t>
            </a:r>
          </a:p>
          <a:p>
            <a:r>
              <a:rPr lang="ru-RU" sz="2800" b="1" dirty="0" smtClean="0"/>
              <a:t>Разработка программы…</a:t>
            </a:r>
          </a:p>
          <a:p>
            <a:r>
              <a:rPr lang="ru-RU" sz="2800" b="1" dirty="0" smtClean="0"/>
              <a:t>Методичка, буклет, статья, мастер-класс</a:t>
            </a:r>
          </a:p>
          <a:p>
            <a:r>
              <a:rPr lang="ru-RU" sz="2800" b="1" dirty="0" smtClean="0"/>
              <a:t>Выставка</a:t>
            </a:r>
          </a:p>
          <a:p>
            <a:r>
              <a:rPr lang="ru-RU" sz="2800" b="1" dirty="0" smtClean="0"/>
              <a:t>Алгоритмы деятельности</a:t>
            </a:r>
          </a:p>
          <a:p>
            <a:r>
              <a:rPr lang="ru-RU" sz="2800" b="1" dirty="0" smtClean="0"/>
              <a:t>Образовательное событие</a:t>
            </a:r>
          </a:p>
          <a:p>
            <a:r>
              <a:rPr lang="ru-RU" sz="2800" b="1" dirty="0" smtClean="0"/>
              <a:t>Акция </a:t>
            </a:r>
          </a:p>
          <a:p>
            <a:r>
              <a:rPr lang="ru-RU" sz="2800" b="1" dirty="0" smtClean="0"/>
              <a:t>Митинг</a:t>
            </a:r>
          </a:p>
          <a:p>
            <a:r>
              <a:rPr lang="ru-RU" sz="2800" b="1" dirty="0" smtClean="0"/>
              <a:t>Фестиваль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0528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4865"/>
            <a:ext cx="8424936" cy="470898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5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99FF"/>
                </a:solidFill>
              </a:rPr>
              <a:t>Есть проблема </a:t>
            </a:r>
            <a:r>
              <a:rPr lang="ru-RU" sz="50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99FF"/>
                </a:solidFill>
              </a:rPr>
              <a:t>- </a:t>
            </a:r>
            <a:r>
              <a:rPr lang="ru-RU" sz="5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99FF"/>
                </a:solidFill>
              </a:rPr>
              <a:t>есть проект!</a:t>
            </a:r>
          </a:p>
          <a:p>
            <a:pPr algn="ctr" eaLnBrk="1" hangingPunct="1">
              <a:defRPr/>
            </a:pPr>
            <a:r>
              <a:rPr lang="ru-RU" sz="5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99FF"/>
                </a:solidFill>
              </a:rPr>
              <a:t>Нет проблемы – есть что-то другое (акция, мероприятие, программа) </a:t>
            </a:r>
          </a:p>
          <a:p>
            <a:pPr algn="ctr" eaLnBrk="1" hangingPunct="1">
              <a:defRPr/>
            </a:pPr>
            <a:endParaRPr lang="ru-RU" sz="5000" b="1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99FF"/>
              </a:solidFill>
            </a:endParaRPr>
          </a:p>
          <a:p>
            <a:pPr algn="ctr" eaLnBrk="1" hangingPunct="1">
              <a:defRPr/>
            </a:pPr>
            <a:endParaRPr lang="ru-RU" sz="50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99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47667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33CC33"/>
                </a:solidFill>
              </a:rPr>
              <a:t>Главное </a:t>
            </a:r>
            <a:r>
              <a:rPr lang="ru-RU" sz="54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33CC33"/>
                </a:solidFill>
              </a:rPr>
              <a:t>правило проекта:</a:t>
            </a:r>
            <a:endParaRPr lang="ru-RU" sz="5400" b="1" dirty="0">
              <a:ln w="10541" cmpd="sng">
                <a:solidFill>
                  <a:srgbClr val="008000"/>
                </a:solidFill>
                <a:prstDash val="solid"/>
              </a:ln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759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От мероприятий к событиям. 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05239931"/>
              </p:ext>
            </p:extLst>
          </p:nvPr>
        </p:nvGraphicFramePr>
        <p:xfrm>
          <a:off x="457200" y="1600200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990"/>
                <a:gridCol w="375761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Традиционный подход (мероприятия)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Системно-</a:t>
                      </a:r>
                      <a:r>
                        <a:rPr lang="ru-RU" dirty="0" err="1" smtClean="0"/>
                        <a:t>деятельностный</a:t>
                      </a:r>
                      <a:r>
                        <a:rPr lang="ru-RU" dirty="0" smtClean="0"/>
                        <a:t> (проект)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Слет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Поход </a:t>
                      </a:r>
                    </a:p>
                    <a:p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Конкурс рисунков</a:t>
                      </a:r>
                    </a:p>
                    <a:p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Поздравление 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ветеранов</a:t>
                      </a:r>
                    </a:p>
                    <a:p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Выпускной </a:t>
                      </a:r>
                    </a:p>
                    <a:p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Экскурсия 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  <a:endParaRPr lang="ru-RU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Изучение истории 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поселения</a:t>
                      </a:r>
                      <a:endParaRPr lang="ru-RU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</a:rPr>
                        <a:t>Шефство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Какую проблему</a:t>
                      </a:r>
                      <a:r>
                        <a:rPr lang="ru-RU" sz="2800" b="1" baseline="0" dirty="0" smtClean="0"/>
                        <a:t> решаем?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5723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Актуальность проекта, обоснование (почему важно?)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Проблема, которая решается в </a:t>
            </a:r>
            <a:r>
              <a:rPr lang="ru-RU" b="1" dirty="0" smtClean="0"/>
              <a:t>проекте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Цель (куда едем, идем? )задачи (этапы</a:t>
            </a:r>
            <a:r>
              <a:rPr lang="ru-RU" b="1" dirty="0" smtClean="0"/>
              <a:t>)</a:t>
            </a:r>
            <a:endParaRPr lang="ru-RU" b="1" dirty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Главная идея реализации проекта (вокруг чего все будет? Как?)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Сроки реализации (когда? Что?)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Модель </a:t>
            </a:r>
            <a:r>
              <a:rPr lang="ru-RU" b="1" dirty="0"/>
              <a:t>проекта (краткое содержание)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/>
              <a:t>Планируемый результат (как я узнаю, что проект реализован, что будет по-другому</a:t>
            </a:r>
            <a:r>
              <a:rPr lang="ru-RU" b="1" dirty="0" smtClean="0"/>
              <a:t>?)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Критерии </a:t>
            </a:r>
            <a:r>
              <a:rPr lang="ru-RU" b="1" dirty="0"/>
              <a:t>эффективности </a:t>
            </a:r>
            <a:r>
              <a:rPr lang="ru-RU" b="1" dirty="0" smtClean="0"/>
              <a:t>проекта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Риск </a:t>
            </a:r>
            <a:r>
              <a:rPr lang="ru-RU" b="1" dirty="0"/>
              <a:t>проекта (что может нас остановить</a:t>
            </a:r>
            <a:r>
              <a:rPr lang="ru-RU" b="1" dirty="0" smtClean="0"/>
              <a:t>?)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Перечень </a:t>
            </a:r>
            <a:r>
              <a:rPr lang="ru-RU" b="1" dirty="0"/>
              <a:t>материалов, </a:t>
            </a:r>
            <a:r>
              <a:rPr lang="ru-RU" b="1" dirty="0" smtClean="0"/>
              <a:t>оборудования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Используемая </a:t>
            </a:r>
            <a:r>
              <a:rPr lang="ru-RU" b="1" dirty="0"/>
              <a:t>литература </a:t>
            </a:r>
          </a:p>
          <a:p>
            <a:pPr lvl="0"/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55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 l="26932" t="15120" r="28181" b="6761"/>
          <a:stretch>
            <a:fillRect/>
          </a:stretch>
        </p:blipFill>
        <p:spPr bwMode="auto">
          <a:xfrm>
            <a:off x="971550" y="0"/>
            <a:ext cx="6985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196752"/>
            <a:ext cx="7272808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Каким может быть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алгоритм планирования?</a:t>
            </a: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</a:rPr>
              <a:t>Через вопросы!</a:t>
            </a:r>
          </a:p>
        </p:txBody>
      </p:sp>
    </p:spTree>
    <p:extLst>
      <p:ext uri="{BB962C8B-B14F-4D97-AF65-F5344CB8AC3E}">
        <p14:creationId xmlns:p14="http://schemas.microsoft.com/office/powerpoint/2010/main" xmlns="" val="1863069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Полезные вопросы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Почему выбрана эта тема проекта? </a:t>
            </a:r>
            <a:r>
              <a:rPr lang="ru-RU" b="1" dirty="0" smtClean="0"/>
              <a:t>Проблема </a:t>
            </a:r>
          </a:p>
          <a:p>
            <a:r>
              <a:rPr lang="ru-RU" dirty="0" smtClean="0"/>
              <a:t>Что надо сделать, чтобы решить данную проблему? </a:t>
            </a:r>
            <a:r>
              <a:rPr lang="ru-RU" b="1" dirty="0" smtClean="0"/>
              <a:t>Цель </a:t>
            </a:r>
          </a:p>
          <a:p>
            <a:r>
              <a:rPr lang="ru-RU" dirty="0" smtClean="0"/>
              <a:t>Что необходимо сделать, чтобы достичь цели проекта? </a:t>
            </a:r>
            <a:r>
              <a:rPr lang="ru-RU" b="1" dirty="0" smtClean="0"/>
              <a:t> </a:t>
            </a:r>
            <a:r>
              <a:rPr lang="ru-RU" b="1" i="1" dirty="0" smtClean="0"/>
              <a:t>задачи.</a:t>
            </a:r>
          </a:p>
          <a:p>
            <a:r>
              <a:rPr lang="ru-RU" dirty="0" smtClean="0"/>
              <a:t>Что ты создашь, чтобы цель была достигнута? </a:t>
            </a:r>
            <a:r>
              <a:rPr lang="ru-RU" b="1" dirty="0" smtClean="0"/>
              <a:t>Результат </a:t>
            </a:r>
            <a:endParaRPr lang="ru-RU" b="1" i="1" dirty="0" smtClean="0"/>
          </a:p>
          <a:p>
            <a:r>
              <a:rPr lang="ru-RU" dirty="0" smtClean="0"/>
              <a:t>Как ты будешь решать эти задачи? </a:t>
            </a:r>
            <a:r>
              <a:rPr lang="ru-RU" b="1" dirty="0" smtClean="0"/>
              <a:t>–  </a:t>
            </a:r>
            <a:r>
              <a:rPr lang="ru-RU" b="1" i="1" dirty="0" smtClean="0"/>
              <a:t>способы работы </a:t>
            </a:r>
            <a:endParaRPr lang="ru-RU" b="1" dirty="0" smtClean="0"/>
          </a:p>
          <a:p>
            <a:r>
              <a:rPr lang="ru-RU" dirty="0" smtClean="0"/>
              <a:t>Когда ты будешь это делать? –  </a:t>
            </a:r>
            <a:r>
              <a:rPr lang="ru-RU" b="1" i="1" dirty="0" smtClean="0"/>
              <a:t>сроки работы.</a:t>
            </a:r>
          </a:p>
          <a:p>
            <a:r>
              <a:rPr lang="ru-RU" dirty="0" smtClean="0"/>
              <a:t>Что у тебя уже есть для выполнения предстоящей работы, что ты уже умеешь делать? – </a:t>
            </a:r>
            <a:r>
              <a:rPr lang="ru-RU" b="1" dirty="0" smtClean="0"/>
              <a:t>выявление </a:t>
            </a:r>
            <a:r>
              <a:rPr lang="ru-RU" b="1" i="1" dirty="0" smtClean="0"/>
              <a:t>имеющихся ресурсов.</a:t>
            </a:r>
          </a:p>
          <a:p>
            <a:r>
              <a:rPr lang="ru-RU" dirty="0" smtClean="0"/>
              <a:t>Чего у тебя пока нет, чего ты еще не умеешь делать, чему предстоит научиться? – </a:t>
            </a:r>
            <a:r>
              <a:rPr lang="ru-RU" b="1" dirty="0" smtClean="0"/>
              <a:t>выявление </a:t>
            </a:r>
            <a:r>
              <a:rPr lang="ru-RU" b="1" i="1" dirty="0" smtClean="0"/>
              <a:t>недостающих ресурсов.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Понятие «ПРОЕКТ»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https://im0-tub-ru.yandex.net/i?id=fcd81974cc464f72d5156bd980d61bc2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500430" cy="2569123"/>
          </a:xfrm>
          <a:prstGeom prst="rect">
            <a:avLst/>
          </a:prstGeom>
          <a:noFill/>
        </p:spPr>
      </p:pic>
      <p:pic>
        <p:nvPicPr>
          <p:cNvPr id="55300" name="Picture 4" descr="https://sourcecodes.pro/items/10/07/10/93/94/live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8820" y="3214686"/>
            <a:ext cx="5118762" cy="3357562"/>
          </a:xfrm>
          <a:prstGeom prst="rect">
            <a:avLst/>
          </a:prstGeom>
          <a:noFill/>
        </p:spPr>
      </p:pic>
      <p:pic>
        <p:nvPicPr>
          <p:cNvPr id="55302" name="Picture 6" descr="https://1.bp.blogspot.com/-CbZngVbHDu0/Vt_m5QSyRrI/AAAAAAABNS0/6jNQlhW19xI/s1600/Blog%2B%25D0%25BE%25D0%25B1%25D0%25BB%25D0%25B0%25D0%25BA%25D0%25BE%2B%25D1%2581%25D0%25BB%25D0%25BE%25D0%25B2-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285860"/>
            <a:ext cx="3571900" cy="2009194"/>
          </a:xfrm>
          <a:prstGeom prst="rect">
            <a:avLst/>
          </a:prstGeom>
          <a:noFill/>
        </p:spPr>
      </p:pic>
      <p:pic>
        <p:nvPicPr>
          <p:cNvPr id="55304" name="Picture 8" descr="http://lugansk.site/wp-content/uploads/2016/10/programma-dukh.-nrav-1-640x480_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3595714" cy="2696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Форма организации проектной</a:t>
            </a:r>
            <a:br>
              <a:rPr lang="ru-RU" b="1" dirty="0" smtClean="0"/>
            </a:br>
            <a:r>
              <a:rPr lang="ru-RU" b="1" dirty="0" smtClean="0"/>
              <a:t>деятельности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Творческая проектная мастерская  </a:t>
            </a:r>
            <a:r>
              <a:rPr lang="ru-RU" dirty="0" smtClean="0"/>
              <a:t>- небольшие коллективы, состоящие из педагога-предметника, который становится руководителем данной мастерской, и учащихся, которые выполняют различные проекты в одной предметной области.</a:t>
            </a:r>
          </a:p>
          <a:p>
            <a:r>
              <a:rPr lang="ru-RU" b="1" dirty="0" smtClean="0"/>
              <a:t>Групповые/сетевые проекты </a:t>
            </a:r>
            <a:r>
              <a:rPr lang="ru-RU" dirty="0" smtClean="0"/>
              <a:t>позволяют  решать не только учебные, воспитательные, но и социальные  задачи</a:t>
            </a:r>
            <a:r>
              <a:rPr lang="ru-RU" b="1" dirty="0" smtClean="0"/>
              <a:t>. </a:t>
            </a:r>
            <a:r>
              <a:rPr lang="ru-RU" dirty="0" smtClean="0"/>
              <a:t>(основа – сотрудничество, </a:t>
            </a:r>
            <a:r>
              <a:rPr lang="ru-RU" dirty="0" err="1" smtClean="0"/>
              <a:t>взаимовыгода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Индивидуальный проект </a:t>
            </a:r>
            <a:r>
              <a:rPr lang="ru-RU" dirty="0" smtClean="0"/>
              <a:t>воздействует не только на дефицит в знаниях, умениях и навыках, но и на формирование личности учащегося/педагога в целом</a:t>
            </a:r>
            <a:endParaRPr lang="ru-RU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 smtClean="0"/>
              <a:t>Виды проектировочной деятельности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63600" y="1412875"/>
            <a:ext cx="8280400" cy="4824413"/>
          </a:xfrm>
        </p:spPr>
        <p:txBody>
          <a:bodyPr/>
          <a:lstStyle/>
          <a:p>
            <a:endParaRPr lang="ru-RU" altLang="ru-RU" dirty="0" smtClean="0"/>
          </a:p>
          <a:p>
            <a:r>
              <a:rPr lang="ru-RU" altLang="ru-RU" b="1" dirty="0" smtClean="0"/>
              <a:t>Целеполагание;</a:t>
            </a:r>
          </a:p>
          <a:p>
            <a:r>
              <a:rPr lang="ru-RU" altLang="ru-RU" b="1" dirty="0" smtClean="0"/>
              <a:t>Планирование;</a:t>
            </a:r>
          </a:p>
          <a:p>
            <a:r>
              <a:rPr lang="ru-RU" altLang="ru-RU" b="1" dirty="0" smtClean="0"/>
              <a:t>Моделирование;</a:t>
            </a:r>
          </a:p>
          <a:p>
            <a:r>
              <a:rPr lang="ru-RU" altLang="ru-RU" b="1" dirty="0" smtClean="0"/>
              <a:t>Конструирование;</a:t>
            </a:r>
          </a:p>
          <a:p>
            <a:r>
              <a:rPr lang="ru-RU" altLang="ru-RU" b="1" dirty="0" smtClean="0"/>
              <a:t>Воплощение;</a:t>
            </a:r>
          </a:p>
          <a:p>
            <a:r>
              <a:rPr lang="ru-RU" altLang="ru-RU" b="1" dirty="0" smtClean="0"/>
              <a:t>Прогнозирование.</a:t>
            </a:r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32400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48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Перечень критериев оценивания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dirty="0" smtClean="0"/>
              <a:t>. </a:t>
            </a:r>
            <a:r>
              <a:rPr lang="ru-RU" b="1" dirty="0" smtClean="0"/>
              <a:t>Постановка цели и обоснование проблемы проекта.</a:t>
            </a:r>
          </a:p>
          <a:p>
            <a:pPr>
              <a:buNone/>
            </a:pPr>
            <a:r>
              <a:rPr lang="ru-RU" b="1" dirty="0" smtClean="0"/>
              <a:t>2. Планирование путей ее достижения.</a:t>
            </a:r>
          </a:p>
          <a:p>
            <a:pPr>
              <a:buNone/>
            </a:pPr>
            <a:r>
              <a:rPr lang="ru-RU" b="1" dirty="0" smtClean="0"/>
              <a:t>3. Глубина раскрытия темы проекта.</a:t>
            </a:r>
          </a:p>
          <a:p>
            <a:pPr>
              <a:buNone/>
            </a:pPr>
            <a:r>
              <a:rPr lang="ru-RU" b="1" dirty="0" smtClean="0"/>
              <a:t>4. Разнообразие источников информации, целесообразность их использования.</a:t>
            </a:r>
          </a:p>
          <a:p>
            <a:pPr>
              <a:buNone/>
            </a:pPr>
            <a:r>
              <a:rPr lang="ru-RU" b="1" dirty="0" smtClean="0"/>
              <a:t>5. Соответствие выбранных способов работы цели и содержанию проекта.</a:t>
            </a:r>
          </a:p>
          <a:p>
            <a:pPr>
              <a:buNone/>
            </a:pPr>
            <a:r>
              <a:rPr lang="ru-RU" b="1" dirty="0" smtClean="0"/>
              <a:t>6. Анализ хода работы, выводы и перспективы.</a:t>
            </a:r>
          </a:p>
          <a:p>
            <a:pPr>
              <a:buNone/>
            </a:pPr>
            <a:r>
              <a:rPr lang="ru-RU" b="1" dirty="0" smtClean="0"/>
              <a:t>7. Личная заинтересованность автора, творческий подход к работе.</a:t>
            </a:r>
          </a:p>
          <a:p>
            <a:pPr>
              <a:buNone/>
            </a:pPr>
            <a:r>
              <a:rPr lang="ru-RU" b="1" dirty="0" smtClean="0"/>
              <a:t>8. Соответствие требованиям оформления письменной части.</a:t>
            </a:r>
          </a:p>
          <a:p>
            <a:pPr>
              <a:buNone/>
            </a:pPr>
            <a:r>
              <a:rPr lang="ru-RU" b="1" dirty="0" smtClean="0"/>
              <a:t>9. Качество проведения презентации.</a:t>
            </a:r>
          </a:p>
          <a:p>
            <a:pPr>
              <a:buNone/>
            </a:pPr>
            <a:r>
              <a:rPr lang="ru-RU" b="1" dirty="0" smtClean="0"/>
              <a:t>10. Качество проектного продукта.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altLang="ru-RU" b="1" dirty="0" smtClean="0"/>
              <a:t>Этапы проектирования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 smtClean="0"/>
              <a:t> 	</a:t>
            </a:r>
            <a:r>
              <a:rPr lang="ru-RU" altLang="ru-RU" sz="2400" b="1" dirty="0" smtClean="0"/>
              <a:t>I этап — замысел, моделирование;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/>
              <a:t> 	II этап — проектирование;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/>
              <a:t> 	III этап — конструирование.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 smtClean="0"/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Педагогическое моделирование </a:t>
            </a:r>
            <a:r>
              <a:rPr lang="ru-RU" altLang="ru-RU" sz="2400" dirty="0" smtClean="0"/>
              <a:t>(создание модели) — это разработка целей (общей идеи) создания педагогических систем, процессов или ситуаций и основных путей их достижения.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Педагогическое проектирование </a:t>
            </a:r>
            <a:r>
              <a:rPr lang="ru-RU" altLang="ru-RU" sz="2400" dirty="0" smtClean="0"/>
              <a:t>(создание проекта) — дальнейшая разработка созданной модели и доведение ее до уровня практического использования.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 Педагогическое конструирование </a:t>
            </a:r>
            <a:r>
              <a:rPr lang="ru-RU" altLang="ru-RU" sz="2400" dirty="0" smtClean="0"/>
              <a:t>(создание конструкта) — это дальнейшая детализация созданного проекта, приближающая его для использования в конкретных условиях реальными участниками воспитательных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9352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Как мы </a:t>
            </a:r>
            <a:r>
              <a:rPr lang="ru-RU" b="1" dirty="0" smtClean="0"/>
              <a:t>поймем, что проекты результативны</a:t>
            </a:r>
            <a:r>
              <a:rPr lang="ru-RU" b="1" dirty="0" smtClean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42535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Что нового появится в отношениях?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Как изменится отношение </a:t>
            </a:r>
            <a:r>
              <a:rPr lang="ru-RU" sz="3600" b="1" dirty="0" smtClean="0"/>
              <a:t>воспитателей</a:t>
            </a:r>
            <a:r>
              <a:rPr lang="ru-RU" sz="3600" b="1" dirty="0" smtClean="0"/>
              <a:t> </a:t>
            </a:r>
            <a:r>
              <a:rPr lang="ru-RU" sz="3600" b="1" dirty="0" smtClean="0"/>
              <a:t>к</a:t>
            </a:r>
            <a:r>
              <a:rPr lang="ru-RU" sz="3600" b="1" dirty="0"/>
              <a:t> </a:t>
            </a:r>
            <a:r>
              <a:rPr lang="ru-RU" sz="3600" b="1" dirty="0" smtClean="0"/>
              <a:t>ребятам/организации/ к делу?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Какие появятся новые традиции?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ru-RU" sz="3600" b="1" dirty="0" smtClean="0"/>
              <a:t>Кем себя будут чувствовать ребята? А </a:t>
            </a:r>
            <a:r>
              <a:rPr lang="ru-RU" sz="3600" b="1" dirty="0" smtClean="0"/>
              <a:t>воспитатели</a:t>
            </a:r>
            <a:r>
              <a:rPr lang="ru-RU" sz="3600" b="1" dirty="0" smtClean="0"/>
              <a:t>? </a:t>
            </a:r>
            <a:endParaRPr lang="ru-RU" sz="3600" b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48680"/>
            <a:ext cx="8229600" cy="1152128"/>
          </a:xfrm>
          <a:extLst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  <a:t>Какой фразеологизм лучше всего характеризует вашу работу сегодня? Почему?</a:t>
            </a:r>
            <a:br>
              <a:rPr lang="ru-RU" sz="3200" b="1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extLst/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Сломать голову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Хлопать ушами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Шевелить мозгами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Витать в облаках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Краем уха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Засучив рукава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13505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858218"/>
          </a:xfrm>
          <a:extLst/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n w="10541" cmpd="sng">
                  <a:solidFill>
                    <a:srgbClr val="A50021"/>
                  </a:solidFill>
                  <a:prstDash val="solid"/>
                </a:ln>
                <a:solidFill>
                  <a:srgbClr val="CC3300"/>
                </a:solidFill>
                <a:latin typeface="Arial" charset="0"/>
              </a:rPr>
              <a:t>Проведи аналогию своей работы и характеризующей ее пословицы. Постарайся кратко объяснить свой выбор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07288" cy="4781128"/>
          </a:xfrm>
          <a:extLst/>
        </p:spPr>
        <p:txBody>
          <a:bodyPr rtlCol="0">
            <a:normAutofit/>
          </a:bodyPr>
          <a:lstStyle/>
          <a:p>
            <a:pPr marL="571500" indent="-5715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Спящему коту мышь в рот не забежит</a:t>
            </a:r>
          </a:p>
          <a:p>
            <a:pPr marL="571500" indent="-5715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Есть терпенье, будет и уменье</a:t>
            </a:r>
          </a:p>
          <a:p>
            <a:pPr marL="571500" indent="-5715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За много не берись, а в одном отличись</a:t>
            </a:r>
          </a:p>
          <a:p>
            <a:pPr marL="571500" indent="-5715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Какие труды, такие и плоды</a:t>
            </a:r>
          </a:p>
          <a:p>
            <a:pPr marL="571500" indent="-5715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Глаза боятся, а руки делают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0266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3400" b="1" smtClean="0">
                <a:solidFill>
                  <a:srgbClr val="FF0000"/>
                </a:solidFill>
              </a:rPr>
              <a:t>Выскажитесь одним предложением о своей работе, выбирая начало фразы </a:t>
            </a:r>
            <a:endParaRPr lang="ru-RU" altLang="ru-RU" sz="340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smtClean="0"/>
              <a:t>сегодня я узнал…               было интересно…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smtClean="0"/>
              <a:t>было трудно…                     я научился…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smtClean="0"/>
              <a:t>я выполнял задания…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smtClean="0"/>
              <a:t>я понял, что…                      теперь я могу…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smtClean="0"/>
              <a:t>я почувствовал, что…        я приобрел…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smtClean="0"/>
              <a:t>у меня получилось …         я смог…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smtClean="0"/>
              <a:t>я попробую…                       меня удивило…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smtClean="0"/>
              <a:t>мне захочется…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0307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Оценка уровня личной  удовлетворенности и получения обратной связи о качестве и результативности  </a:t>
            </a:r>
            <a:r>
              <a:rPr lang="ru-RU" sz="3200" b="1" dirty="0" smtClean="0"/>
              <a:t>семинара</a:t>
            </a:r>
            <a:endParaRPr lang="ru-RU" sz="32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8150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1.</a:t>
            </a:r>
            <a:r>
              <a:rPr lang="ru-RU" sz="2700" dirty="0" smtClean="0"/>
              <a:t> </a:t>
            </a:r>
            <a:r>
              <a:rPr lang="ru-RU" sz="2700" b="1" dirty="0" smtClean="0"/>
              <a:t>Насколько мне всё  было ясно и понятно?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2.Насколько мне это было необходимо и важно?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3.Насколько я оцениваю практическую ценность дня?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700" b="1" dirty="0" smtClean="0"/>
              <a:t>          1__2__3__4__5__6__7__8__9__10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700" dirty="0" smtClean="0"/>
          </a:p>
        </p:txBody>
      </p:sp>
    </p:spTree>
    <p:extLst>
      <p:ext uri="{BB962C8B-B14F-4D97-AF65-F5344CB8AC3E}">
        <p14:creationId xmlns:p14="http://schemas.microsoft.com/office/powerpoint/2010/main" xmlns="" val="2808583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</a:t>
            </a:r>
            <a:r>
              <a:rPr lang="ru-RU" b="1" dirty="0" smtClean="0"/>
              <a:t>воспитателю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ru-RU" b="1" dirty="0" smtClean="0"/>
              <a:t>Примером чего я являюсь для </a:t>
            </a:r>
            <a:r>
              <a:rPr lang="ru-RU" b="1" dirty="0" smtClean="0"/>
              <a:t>ребят</a:t>
            </a:r>
            <a:r>
              <a:rPr lang="ru-RU" b="1" dirty="0" smtClean="0"/>
              <a:t>? </a:t>
            </a:r>
            <a:endParaRPr lang="ru-RU" b="1" dirty="0" smtClean="0"/>
          </a:p>
          <a:p>
            <a:pPr marL="914400" indent="-914400">
              <a:buFont typeface="+mj-lt"/>
              <a:buAutoNum type="arabicPeriod"/>
            </a:pPr>
            <a:r>
              <a:rPr lang="ru-RU" b="1" dirty="0" smtClean="0"/>
              <a:t>Что я им показываю?</a:t>
            </a:r>
          </a:p>
          <a:p>
            <a:pPr marL="914400" indent="-914400">
              <a:buFont typeface="+mj-lt"/>
              <a:buAutoNum type="arabicPeriod"/>
            </a:pPr>
            <a:r>
              <a:rPr lang="ru-RU" b="1" dirty="0" smtClean="0"/>
              <a:t>Что ребята могут проявить в атмосфере, которую я создаю?</a:t>
            </a:r>
          </a:p>
          <a:p>
            <a:pPr marL="914400" indent="-914400">
              <a:buFont typeface="+mj-lt"/>
              <a:buAutoNum type="arabicPeriod"/>
            </a:pPr>
            <a:r>
              <a:rPr lang="ru-RU" b="1" dirty="0" smtClean="0"/>
              <a:t>Как рядом со мной ребята могут проявить свои таланты?</a:t>
            </a:r>
          </a:p>
          <a:p>
            <a:pPr marL="914400" indent="-914400">
              <a:buFont typeface="+mj-lt"/>
              <a:buAutoNum type="arabicPeriod"/>
            </a:pPr>
            <a:r>
              <a:rPr lang="ru-RU" b="1" dirty="0" smtClean="0"/>
              <a:t>Что происходит с детьми в моем присутствии?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Конечный результат </a:t>
            </a:r>
            <a:r>
              <a:rPr lang="ru-RU" b="1" dirty="0" smtClean="0"/>
              <a:t>семинара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68052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Создать модели совместных воспитательных проектов на 2018-2019 </a:t>
            </a:r>
            <a:r>
              <a:rPr lang="ru-RU" dirty="0" err="1" smtClean="0"/>
              <a:t>уч</a:t>
            </a:r>
            <a:r>
              <a:rPr lang="ru-RU" dirty="0" smtClean="0"/>
              <a:t>. год: от </a:t>
            </a:r>
            <a:r>
              <a:rPr lang="ru-RU" dirty="0"/>
              <a:t>замысла до </a:t>
            </a:r>
            <a:r>
              <a:rPr lang="ru-RU" dirty="0" smtClean="0"/>
              <a:t>разработки </a:t>
            </a:r>
            <a:r>
              <a:rPr lang="ru-RU" dirty="0" smtClean="0"/>
              <a:t>и оформления модели продукта.</a:t>
            </a:r>
            <a:endParaRPr lang="ru-RU" b="1" dirty="0" smtClean="0"/>
          </a:p>
        </p:txBody>
      </p:sp>
      <p:pic>
        <p:nvPicPr>
          <p:cNvPr id="5" name="Рисунок 4" descr="C39ZPKr-O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214422"/>
            <a:ext cx="3828952" cy="2696168"/>
          </a:xfrm>
          <a:prstGeom prst="rect">
            <a:avLst/>
          </a:prstGeom>
        </p:spPr>
      </p:pic>
      <p:pic>
        <p:nvPicPr>
          <p:cNvPr id="1026" name="Picture 2" descr="http://lyc1537.mskobr.ru/images/IMGP6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944" y="3860307"/>
            <a:ext cx="4296056" cy="29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98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93621" cy="1240681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b="1" dirty="0" smtClean="0"/>
              <a:t>Проектный офис «Конструируем будущее» 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6000750"/>
            <a:ext cx="7736905" cy="857250"/>
          </a:xfrm>
        </p:spPr>
        <p:txBody>
          <a:bodyPr/>
          <a:lstStyle/>
          <a:p>
            <a:pPr algn="l"/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13316" name="Picture 4" descr="http://i.internethaber.com/uploads/content/oyp2jpg.jpg?v=1458139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33623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www.yamaledu.org/uploads/posts/2015-11/1447751810_risuno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33575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http://tdocs.su/sites/all/html/project_t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2667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s://ds04.infourok.ru/uploads/ex/127f/0004312e-86ba7cc6/img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785794"/>
            <a:ext cx="4506913" cy="3380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1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ШАГ 1.</a:t>
            </a:r>
            <a:r>
              <a:rPr lang="ru-RU" b="1" dirty="0" smtClean="0"/>
              <a:t> Каким  важным навыкам я учу ребят как воспитатель?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vu.perm.ru/wp-content/uploads/2017/10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719982" cy="3143272"/>
          </a:xfrm>
          <a:prstGeom prst="rect">
            <a:avLst/>
          </a:prstGeom>
          <a:noFill/>
        </p:spPr>
      </p:pic>
      <p:sp>
        <p:nvSpPr>
          <p:cNvPr id="58372" name="AutoShape 4" descr="http://1sg.ru/content/img_cache/350xAUTO/articles/images/14631184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4" name="Picture 6" descr="http://xn--b1afiefykhaddocj.xn--p1ai/images/2016-2017/Fabruary/20.02/Vishivka_200217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4643438" cy="3076278"/>
          </a:xfrm>
          <a:prstGeom prst="rect">
            <a:avLst/>
          </a:prstGeom>
          <a:noFill/>
        </p:spPr>
      </p:pic>
      <p:pic>
        <p:nvPicPr>
          <p:cNvPr id="58376" name="Picture 8" descr="http://www.kadet.ru/novosti/2015/1213/big/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928802"/>
            <a:ext cx="3786214" cy="412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Шаг 2.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750776" cy="498317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Объединитесь в группы по 5-7 чел. и составьте общий список характеристик, параметров, умений. Запишите на листе бумаги.</a:t>
            </a:r>
            <a:endParaRPr lang="ru-RU" b="1" dirty="0"/>
          </a:p>
        </p:txBody>
      </p:sp>
      <p:pic>
        <p:nvPicPr>
          <p:cNvPr id="16386" name="Picture 2" descr="http://www.sgau.ru/files/pages/30813/1489755129general_pages_17_March_2017_i30813_psixologicheskii_trening_v_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496"/>
            <a:ext cx="4790143" cy="3571900"/>
          </a:xfrm>
          <a:prstGeom prst="rect">
            <a:avLst/>
          </a:prstGeom>
          <a:noFill/>
        </p:spPr>
      </p:pic>
      <p:pic>
        <p:nvPicPr>
          <p:cNvPr id="60418" name="Picture 2" descr="http://spbkk.edumil.ru/cache/multithumb_images/b.800.600.0.0...images.stories.news.2013.04_2013.2013_04_22_2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4620"/>
            <a:ext cx="5143504" cy="3857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56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Шаг 3.</a:t>
            </a:r>
            <a:r>
              <a:rPr lang="ru-RU" sz="3600" b="1" dirty="0" smtClean="0"/>
              <a:t> Выступление спикеров групп, фиксирование результата на </a:t>
            </a:r>
            <a:r>
              <a:rPr lang="ru-RU" sz="3600" b="1" dirty="0" err="1" smtClean="0"/>
              <a:t>флип-чарте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8" name="AutoShape 4" descr="https://www.skatemoore.com/wp-content/uploads/2017/01/IMG_3089-855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4" name="Picture 2" descr="http://proreutov.ru/upload/photo/28258/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6617"/>
            <a:ext cx="4857752" cy="3241383"/>
          </a:xfrm>
          <a:prstGeom prst="rect">
            <a:avLst/>
          </a:prstGeom>
          <a:noFill/>
        </p:spPr>
      </p:pic>
      <p:pic>
        <p:nvPicPr>
          <p:cNvPr id="59396" name="Picture 4" descr="http://fsin.su/territory/Vipe/images/news/12022016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571612"/>
            <a:ext cx="5143504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389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Шаг 4.</a:t>
            </a:r>
            <a:r>
              <a:rPr lang="ru-RU" b="1" dirty="0" smtClean="0"/>
              <a:t> </a:t>
            </a:r>
            <a:r>
              <a:rPr lang="ru-RU" sz="4000" b="1" dirty="0" smtClean="0"/>
              <a:t>Определяем проектные линии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392909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Определяем интересное лично вам направление и </a:t>
            </a:r>
            <a:r>
              <a:rPr lang="ru-RU" sz="2800" b="1" dirty="0" smtClean="0"/>
              <a:t>формируем проектные группы) 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  <p:pic>
        <p:nvPicPr>
          <p:cNvPr id="18434" name="Picture 2" descr="https://www.colourbox.com/preview/1539989-person-chooses-door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500430" cy="2625323"/>
          </a:xfrm>
          <a:prstGeom prst="rect">
            <a:avLst/>
          </a:prstGeom>
          <a:noFill/>
        </p:spPr>
      </p:pic>
      <p:pic>
        <p:nvPicPr>
          <p:cNvPr id="18436" name="Picture 4" descr="http://ic.pics.livejournal.com/jw_org/69282510/247401/247401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641" y="4005064"/>
            <a:ext cx="4012871" cy="2615406"/>
          </a:xfrm>
          <a:prstGeom prst="rect">
            <a:avLst/>
          </a:prstGeom>
          <a:noFill/>
        </p:spPr>
      </p:pic>
      <p:pic>
        <p:nvPicPr>
          <p:cNvPr id="18438" name="Picture 6" descr="http://alau.kz/wp-content/uploads/2016/12/christmassepeatedfamily-681x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14753"/>
            <a:ext cx="4572032" cy="3048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81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1248</Words>
  <Application>Microsoft Office PowerPoint</Application>
  <PresentationFormat>Экран (4:3)</PresentationFormat>
  <Paragraphs>170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       Проект   как системообразующий механизм воспитательной деятельности организации.  От исполнения – к инициативе. Материалы семинара  18.06.2018 г.  И.А. Дремина, н.с. отдела воспитания и социализации ИРО ПК   </vt:lpstr>
      <vt:lpstr>ПРОЕКТ: с каким действием ассоциируется понятие. Выразите действие глаголом неопределенной формы «Что делать?»  </vt:lpstr>
      <vt:lpstr>Понятие «ПРОЕКТ»  </vt:lpstr>
      <vt:lpstr>Конечный результат семинара </vt:lpstr>
      <vt:lpstr>Проектный офис «Конструируем будущее» </vt:lpstr>
      <vt:lpstr>ШАГ 1. Каким  важным навыкам я учу ребят как воспитатель? </vt:lpstr>
      <vt:lpstr>Шаг 2. </vt:lpstr>
      <vt:lpstr>Шаг 3. Выступление спикеров групп, фиксирование результата на флип-чарте </vt:lpstr>
      <vt:lpstr>Шаг 4. Определяем проектные линии</vt:lpstr>
      <vt:lpstr>Шаг 5. Выделяем личные приоритеты и объединяемся в проектные группы</vt:lpstr>
      <vt:lpstr>Шаг 6. Как мы  будем делать? Идея? Идея!          А давайте…</vt:lpstr>
      <vt:lpstr>ШАГ 7. Создаем модель проекта </vt:lpstr>
      <vt:lpstr>ШАГ 8. Оцениваем  представленные группами продукты</vt:lpstr>
      <vt:lpstr>Характеристика современного мира</vt:lpstr>
      <vt:lpstr>Деятельностный подход  Л.С. Выготский, П.Я. Гальперин, А.Н. Леонтьев, С.Л. Рубинштейн</vt:lpstr>
      <vt:lpstr>Метод проектов: историческая справка </vt:lpstr>
      <vt:lpstr>Вносим ясность </vt:lpstr>
      <vt:lpstr>Слайд 18</vt:lpstr>
      <vt:lpstr>Слайд 19</vt:lpstr>
      <vt:lpstr>Слайд 20</vt:lpstr>
      <vt:lpstr>Слайд 21</vt:lpstr>
      <vt:lpstr>Слайд 22</vt:lpstr>
      <vt:lpstr>Слайд 23</vt:lpstr>
      <vt:lpstr>Что может быть результатом (продуктом) проекта педагога?</vt:lpstr>
      <vt:lpstr>Слайд 25</vt:lpstr>
      <vt:lpstr>От мероприятий к событиям. </vt:lpstr>
      <vt:lpstr>Структура проекта</vt:lpstr>
      <vt:lpstr>Слайд 28</vt:lpstr>
      <vt:lpstr>Полезные вопросы </vt:lpstr>
      <vt:lpstr>Форма организации проектной деятельности </vt:lpstr>
      <vt:lpstr>Виды проектировочной деятельности</vt:lpstr>
      <vt:lpstr>Перечень критериев оценивания проектов</vt:lpstr>
      <vt:lpstr>Этапы проектирования</vt:lpstr>
      <vt:lpstr>Как мы поймем, что проекты результативны? </vt:lpstr>
      <vt:lpstr>Какой фразеологизм лучше всего характеризует вашу работу сегодня? Почему? </vt:lpstr>
      <vt:lpstr>Проведи аналогию своей работы и характеризующей ее пословицы. Постарайся кратко объяснить свой выбор </vt:lpstr>
      <vt:lpstr>Выскажитесь одним предложением о своей работе, выбирая начало фразы </vt:lpstr>
      <vt:lpstr>Оценка уровня личной  удовлетворенности и получения обратной связи о качестве и результативности  семинара</vt:lpstr>
      <vt:lpstr>Вопросы воспитателю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</dc:title>
  <dc:creator>Инга</dc:creator>
  <cp:lastModifiedBy>Инга</cp:lastModifiedBy>
  <cp:revision>30</cp:revision>
  <dcterms:created xsi:type="dcterms:W3CDTF">2017-05-03T14:13:46Z</dcterms:created>
  <dcterms:modified xsi:type="dcterms:W3CDTF">2018-06-17T18:07:25Z</dcterms:modified>
</cp:coreProperties>
</file>