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63" r:id="rId3"/>
    <p:sldId id="264" r:id="rId4"/>
    <p:sldId id="265" r:id="rId5"/>
    <p:sldId id="266" r:id="rId6"/>
    <p:sldId id="270" r:id="rId7"/>
    <p:sldId id="272" r:id="rId8"/>
    <p:sldId id="271" r:id="rId9"/>
    <p:sldId id="305" r:id="rId10"/>
    <p:sldId id="306" r:id="rId11"/>
    <p:sldId id="310" r:id="rId12"/>
    <p:sldId id="309" r:id="rId13"/>
    <p:sldId id="311" r:id="rId14"/>
    <p:sldId id="312" r:id="rId15"/>
    <p:sldId id="313" r:id="rId16"/>
    <p:sldId id="314" r:id="rId17"/>
    <p:sldId id="315" r:id="rId18"/>
    <p:sldId id="319" r:id="rId19"/>
    <p:sldId id="318" r:id="rId20"/>
    <p:sldId id="321" r:id="rId21"/>
    <p:sldId id="320" r:id="rId22"/>
    <p:sldId id="273" r:id="rId23"/>
    <p:sldId id="291" r:id="rId2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66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810" autoAdjust="0"/>
    <p:restoredTop sz="94690" autoAdjust="0"/>
  </p:normalViewPr>
  <p:slideViewPr>
    <p:cSldViewPr snapToGrid="0">
      <p:cViewPr varScale="1">
        <p:scale>
          <a:sx n="77" d="100"/>
          <a:sy n="77" d="100"/>
        </p:scale>
        <p:origin x="341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0" d="100"/>
        <a:sy n="70" d="100"/>
      </p:scale>
      <p:origin x="0" y="-1699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540C2D-D13F-4755-99AF-29B5160CD134}" type="datetimeFigureOut">
              <a:rPr lang="ru-RU" smtClean="0"/>
              <a:t>10.10.2023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52E842-1C50-4D6C-858C-2B63551547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43799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6A5E85-429B-060D-6405-64C3F6FAA7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B302E89-EBEA-7EA9-EF95-A94245184C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DF3B4D2-43B5-3CBB-3961-517866D5F0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AD1FB-B49B-4037-A4A6-144A8BAE81B4}" type="datetimeFigureOut">
              <a:rPr lang="ru-RU" smtClean="0"/>
              <a:t>10.10.2023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5E89AEE-9602-3E15-6C10-9BEE82B24B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9CF955C-E153-2533-8AC9-22C1BF36F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E0567-C721-49A0-A2ED-989FA2F2E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8272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C3422C-CFE3-31EC-9863-4FB33CBDDB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B7A51BA-ACA9-C6C1-FAB6-FFE540E99D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6190100-BA71-E87A-BEB0-214064A70C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AD1FB-B49B-4037-A4A6-144A8BAE81B4}" type="datetimeFigureOut">
              <a:rPr lang="ru-RU" smtClean="0"/>
              <a:t>10.10.2023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B45D5A9-CE71-917D-6CC8-A7A94159FD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32B275C-C7EF-8EB4-43B6-F494E8250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E0567-C721-49A0-A2ED-989FA2F2E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1797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B5515A22-FF77-EED5-4896-60CA692149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C1CC12E-DF95-A697-42E2-62D27BF85C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F86F1C9-1684-386F-995A-E22A1CED96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AD1FB-B49B-4037-A4A6-144A8BAE81B4}" type="datetimeFigureOut">
              <a:rPr lang="ru-RU" smtClean="0"/>
              <a:t>10.10.2023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6F77909-91F2-144F-21C1-C6FF5B6975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8DE4032-CA08-A478-4EC4-3C134CB06A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E0567-C721-49A0-A2ED-989FA2F2E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5746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85563F2-294F-5DF6-1DA8-D7DDE505A0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CA2B1A0-846C-E16C-E6DD-61A74A9A89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6961C77-3E2A-B719-4B7F-D486721EE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AD1FB-B49B-4037-A4A6-144A8BAE81B4}" type="datetimeFigureOut">
              <a:rPr lang="ru-RU" smtClean="0"/>
              <a:t>10.10.2023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2013F11-7948-A0D8-3E40-4E0D334DC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26584EF-F132-3FCD-DE89-8B5A3CEA93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E0567-C721-49A0-A2ED-989FA2F2E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4504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94CB452-E22B-987E-1944-B7051121EE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57AF98E-FF51-A4FF-B92A-515366AA80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3E92898-8D46-CC1B-C279-13B71F66E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AD1FB-B49B-4037-A4A6-144A8BAE81B4}" type="datetimeFigureOut">
              <a:rPr lang="ru-RU" smtClean="0"/>
              <a:t>10.10.2023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5F4D99B-B08B-CA93-07EF-06DF2C1DD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AD22DCB-611A-77D7-FC34-5AC1805B43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E0567-C721-49A0-A2ED-989FA2F2E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71983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3940AB-8ED6-4031-6E50-C827514609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C29ADE1-C372-1431-E162-A7D16B17B2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2BB3F5F-1B46-58A4-82DD-F02953F465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6A45E7B-B408-3D18-029C-9E5445336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AD1FB-B49B-4037-A4A6-144A8BAE81B4}" type="datetimeFigureOut">
              <a:rPr lang="ru-RU" smtClean="0"/>
              <a:t>10.10.2023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2109366-BDE4-2C5B-A7CB-94732EE238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ECB5D91-E07B-6A96-9AAD-3E0129CEC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E0567-C721-49A0-A2ED-989FA2F2E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2265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1C91C2-3F4B-22B1-74D4-6B8C847D47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E76F6E6-E923-6EB9-7450-4B5440C886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5C42F03-3D50-A6D9-E106-1B7CAFF793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32235B00-AE23-36EB-E8C9-12453EBFEA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FB83BBE-27FF-7947-FFBE-05DA1CA1E1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7F44BE44-74FB-4888-1901-9A754F0CB0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AD1FB-B49B-4037-A4A6-144A8BAE81B4}" type="datetimeFigureOut">
              <a:rPr lang="ru-RU" smtClean="0"/>
              <a:t>10.10.2023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B6C339B-742F-F0D7-3849-76634CE03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7EE2E815-7801-0E7D-BEAD-E65E9356FE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E0567-C721-49A0-A2ED-989FA2F2E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372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D8C99C-0523-A48A-7742-E0E41070E6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B546E1D6-F65B-640D-52E6-1501D33493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AD1FB-B49B-4037-A4A6-144A8BAE81B4}" type="datetimeFigureOut">
              <a:rPr lang="ru-RU" smtClean="0"/>
              <a:t>10.10.2023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7FF82A68-4D31-AEA9-69DC-264E7CCC48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10A40B5-F748-60EB-C05C-1007265A8A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E0567-C721-49A0-A2ED-989FA2F2E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2026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4CEF7D2C-5F17-5883-D760-C44F8F52D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AD1FB-B49B-4037-A4A6-144A8BAE81B4}" type="datetimeFigureOut">
              <a:rPr lang="ru-RU" smtClean="0"/>
              <a:t>10.10.2023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E308DDA-7D12-5E9A-C379-042749A2C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0D6C6C1-61E9-9F34-8E42-CF92ED7DD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E0567-C721-49A0-A2ED-989FA2F2E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5529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E0F359-A458-D500-7AB6-7A966D54C6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8EA184A-FDF6-0805-AA94-24EF9540E7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815F04C-0D9F-1A0E-707C-0DA2955757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A82AA7C-0FE6-F76C-2710-55EF10DC2B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AD1FB-B49B-4037-A4A6-144A8BAE81B4}" type="datetimeFigureOut">
              <a:rPr lang="ru-RU" smtClean="0"/>
              <a:t>10.10.2023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AE6BE7D-68BD-6435-55BD-1B29A8098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2FD05D3-E896-3C80-555C-EF3D8F6F55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E0567-C721-49A0-A2ED-989FA2F2E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5790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8A0FE0-E15C-402F-6AB2-8B920B6528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A0552404-1C1E-E3E3-0975-94B5B8CFDF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8B9EA67-ED25-8892-EDF1-D93A228603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880677C-F090-0F31-5027-7196F315F4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AD1FB-B49B-4037-A4A6-144A8BAE81B4}" type="datetimeFigureOut">
              <a:rPr lang="ru-RU" smtClean="0"/>
              <a:t>10.10.2023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A377F1E-A749-6183-197A-C44965038D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0B15B1E-EB91-5FA6-D291-8C6C2A63A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E0567-C721-49A0-A2ED-989FA2F2E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9309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7AC003-64A5-29F6-AE35-E6C1A63E44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FFA7067-5830-7D0D-33F6-CE82F38929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15AE3AE-CF16-CC63-87B7-90AFB67EB3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EAD1FB-B49B-4037-A4A6-144A8BAE81B4}" type="datetimeFigureOut">
              <a:rPr lang="ru-RU" smtClean="0"/>
              <a:t>10.10.2023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9CAEA89-BC18-6137-94AC-61ED3AA51D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432ABCF-06D3-EFC9-CBE9-DB6A4A05F7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BE0567-C721-49A0-A2ED-989FA2F2E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2414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mailto:fanni1909@yandex.ru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s://events.webinar.ru/51207829/305444310/record-new/1500994671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mailto:fanni1909@yandex.ru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0536AC77-B9D4-6777-CC91-25E4B14668E5}"/>
              </a:ext>
            </a:extLst>
          </p:cNvPr>
          <p:cNvSpPr/>
          <p:nvPr/>
        </p:nvSpPr>
        <p:spPr>
          <a:xfrm>
            <a:off x="5299788" y="0"/>
            <a:ext cx="6960635" cy="6858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916931-C4B7-ECC0-EF39-6725853E8E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28190" y="1736012"/>
            <a:ext cx="8752115" cy="2387600"/>
          </a:xfrm>
        </p:spPr>
        <p:txBody>
          <a:bodyPr>
            <a:noAutofit/>
          </a:bodyPr>
          <a:lstStyle/>
          <a:p>
            <a:pPr algn="r"/>
            <a:r>
              <a:rPr lang="ru-RU" sz="4400" dirty="0">
                <a:latin typeface="Bookman Old Style" panose="02050604050505020204" pitchFamily="18" charset="0"/>
              </a:rPr>
              <a:t>Вебинар-консультация №2 </a:t>
            </a:r>
            <a:br>
              <a:rPr lang="ru-RU" sz="4400" dirty="0">
                <a:latin typeface="Bookman Old Style" panose="02050604050505020204" pitchFamily="18" charset="0"/>
              </a:rPr>
            </a:br>
            <a:r>
              <a:rPr lang="ru-RU" sz="4400" dirty="0">
                <a:latin typeface="Bookman Old Style" panose="02050604050505020204" pitchFamily="18" charset="0"/>
              </a:rPr>
              <a:t>по проекту "Образовательный лифт: ШНОР" для сетевой группы учителей физики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D4DF34B-BA84-B1DE-412C-AEA226377C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95534" y="4259424"/>
            <a:ext cx="8752115" cy="1655762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>
                <a:solidFill>
                  <a:schemeClr val="bg1">
                    <a:lumMod val="50000"/>
                  </a:schemeClr>
                </a:solidFill>
                <a:latin typeface="Georgia" panose="02040502050405020303" pitchFamily="18" charset="0"/>
              </a:rPr>
              <a:t>Яковлева Надежда Геннадьевна, старший </a:t>
            </a:r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>
                <a:solidFill>
                  <a:schemeClr val="bg1">
                    <a:lumMod val="50000"/>
                  </a:schemeClr>
                </a:solidFill>
                <a:latin typeface="Georgia" panose="02040502050405020303" pitchFamily="18" charset="0"/>
              </a:rPr>
              <a:t>преподаватель кафедры общего образования </a:t>
            </a:r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>
                <a:solidFill>
                  <a:schemeClr val="bg1">
                    <a:lumMod val="50000"/>
                  </a:schemeClr>
                </a:solidFill>
                <a:latin typeface="Georgia" panose="02040502050405020303" pitchFamily="18" charset="0"/>
              </a:rPr>
              <a:t>ЦНППМПР ГАУ ДПО «ИРО ПК»</a:t>
            </a:r>
          </a:p>
          <a:p>
            <a:endParaRPr lang="ru-RU" dirty="0"/>
          </a:p>
        </p:txBody>
      </p:sp>
      <p:pic>
        <p:nvPicPr>
          <p:cNvPr id="21" name="Рисунок 20" descr="Растение">
            <a:extLst>
              <a:ext uri="{FF2B5EF4-FFF2-40B4-BE49-F238E27FC236}">
                <a16:creationId xmlns:a16="http://schemas.microsoft.com/office/drawing/2014/main" id="{F7AF5B1F-0119-800E-1410-ECB0BB786A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91604" y="504963"/>
            <a:ext cx="1739704" cy="1739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82852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6">
            <a:extLst>
              <a:ext uri="{FF2B5EF4-FFF2-40B4-BE49-F238E27FC236}">
                <a16:creationId xmlns:a16="http://schemas.microsoft.com/office/drawing/2014/main" id="{2F29DF63-08D5-0230-7495-CDAAEB3343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3203579"/>
              </p:ext>
            </p:extLst>
          </p:nvPr>
        </p:nvGraphicFramePr>
        <p:xfrm>
          <a:off x="775252" y="1510748"/>
          <a:ext cx="10806199" cy="4050969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70383">
                  <a:extLst>
                    <a:ext uri="{9D8B030D-6E8A-4147-A177-3AD203B41FA5}">
                      <a16:colId xmlns:a16="http://schemas.microsoft.com/office/drawing/2014/main" val="194836968"/>
                    </a:ext>
                  </a:extLst>
                </a:gridCol>
                <a:gridCol w="1431234">
                  <a:extLst>
                    <a:ext uri="{9D8B030D-6E8A-4147-A177-3AD203B41FA5}">
                      <a16:colId xmlns:a16="http://schemas.microsoft.com/office/drawing/2014/main" val="660453278"/>
                    </a:ext>
                  </a:extLst>
                </a:gridCol>
                <a:gridCol w="3617844">
                  <a:extLst>
                    <a:ext uri="{9D8B030D-6E8A-4147-A177-3AD203B41FA5}">
                      <a16:colId xmlns:a16="http://schemas.microsoft.com/office/drawing/2014/main" val="633519998"/>
                    </a:ext>
                  </a:extLst>
                </a:gridCol>
                <a:gridCol w="4186738">
                  <a:extLst>
                    <a:ext uri="{9D8B030D-6E8A-4147-A177-3AD203B41FA5}">
                      <a16:colId xmlns:a16="http://schemas.microsoft.com/office/drawing/2014/main" val="3248047481"/>
                    </a:ext>
                  </a:extLst>
                </a:gridCol>
              </a:tblGrid>
              <a:tr h="815009">
                <a:tc>
                  <a:txBody>
                    <a:bodyPr/>
                    <a:lstStyle/>
                    <a:p>
                      <a:pPr algn="ctr"/>
                      <a:r>
                        <a:rPr lang="ru-RU" sz="2000" b="1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Тема</a:t>
                      </a:r>
                      <a:endParaRPr lang="ru-RU" sz="20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Формат </a:t>
                      </a:r>
                      <a:endParaRPr lang="ru-RU" sz="20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Метапредметные результаты</a:t>
                      </a:r>
                      <a:endParaRPr lang="ru-RU" sz="20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Задания, которые выполняют обучающиеся</a:t>
                      </a:r>
                      <a:endParaRPr lang="ru-RU" sz="2000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0892562"/>
                  </a:ext>
                </a:extLst>
              </a:tr>
              <a:tr h="2895433"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Ломоносов</a:t>
                      </a:r>
                      <a:endParaRPr lang="ru-RU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Игра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447040" indent="0">
                        <a:lnSpc>
                          <a:spcPct val="100000"/>
                        </a:lnSpc>
                        <a:spcBef>
                          <a:spcPts val="100"/>
                        </a:spcBef>
                        <a:buNone/>
                      </a:pPr>
                      <a:r>
                        <a:rPr lang="ru-RU" sz="1800" b="1" spc="-1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Arial"/>
                        </a:rPr>
                        <a:t>Овладение</a:t>
                      </a:r>
                      <a:r>
                        <a:rPr lang="ru-RU" sz="1800" b="1" spc="-6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Arial"/>
                        </a:rPr>
                        <a:t> </a:t>
                      </a:r>
                      <a:r>
                        <a:rPr lang="ru-RU" sz="1800" b="1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Arial"/>
                        </a:rPr>
                        <a:t>универсальными</a:t>
                      </a:r>
                      <a:r>
                        <a:rPr lang="ru-RU" sz="1800" b="1" spc="-3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Arial"/>
                        </a:rPr>
                        <a:t> </a:t>
                      </a:r>
                      <a:r>
                        <a:rPr lang="ru-RU" sz="1800" b="1" spc="-1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Arial"/>
                        </a:rPr>
                        <a:t>учебными </a:t>
                      </a:r>
                      <a:r>
                        <a:rPr lang="ru-RU" sz="1800" b="1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Arial"/>
                        </a:rPr>
                        <a:t>познавательными</a:t>
                      </a:r>
                      <a:r>
                        <a:rPr lang="ru-RU" sz="1800" b="1" spc="-10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Arial"/>
                        </a:rPr>
                        <a:t> </a:t>
                      </a:r>
                      <a:r>
                        <a:rPr lang="ru-RU" sz="1800" b="1" spc="-1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Arial"/>
                        </a:rPr>
                        <a:t>действиями</a:t>
                      </a:r>
                      <a:endParaRPr lang="ru-RU" sz="1800" dirty="0">
                        <a:latin typeface="Cambria" panose="02040503050406030204" pitchFamily="18" charset="0"/>
                        <a:ea typeface="Cambria" panose="02040503050406030204" pitchFamily="18" charset="0"/>
                        <a:cs typeface="Arial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spc="-2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Microsoft Sans Serif"/>
                        </a:rPr>
                        <a:t>Базовые</a:t>
                      </a:r>
                      <a:r>
                        <a:rPr lang="ru-RU" sz="1800" spc="-25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Microsoft Sans Serif"/>
                        </a:rPr>
                        <a:t> </a:t>
                      </a:r>
                      <a:r>
                        <a:rPr lang="ru-RU" sz="1800" spc="-2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Microsoft Sans Serif"/>
                        </a:rPr>
                        <a:t>логические</a:t>
                      </a:r>
                      <a:r>
                        <a:rPr lang="ru-RU" sz="1800" spc="35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Microsoft Sans Serif"/>
                        </a:rPr>
                        <a:t> </a:t>
                      </a:r>
                      <a:r>
                        <a:rPr lang="ru-RU" sz="180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Microsoft Sans Serif"/>
                        </a:rPr>
                        <a:t>действия: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выявлять причинно-следственные связи при изучении физических явлений и процессов.</a:t>
                      </a:r>
                      <a:endParaRPr lang="ru-RU" sz="1800" spc="-25" dirty="0">
                        <a:latin typeface="Cambria" panose="02040503050406030204" pitchFamily="18" charset="0"/>
                        <a:ea typeface="Cambria" panose="02040503050406030204" pitchFamily="18" charset="0"/>
                        <a:cs typeface="Microsoft Sans Serif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spcBef>
                          <a:spcPts val="500"/>
                        </a:spcBef>
                        <a:spcAft>
                          <a:spcPts val="101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ru-RU" sz="1800" dirty="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</a:rPr>
                        <a:t>Ломоносов опроверг существовавшую до середины XVIII в. теорию, согласно которой тепло распространялось и передавалось с помощью некой огненной материи, называемой «теплородом». В своей научной работе «О причине теплоты и стужи» Ломоносов писал, что тело может быть горячим или тёплым, потому что…  Продолжите утверждение. 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8495788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4EEDEB48-2802-5A24-044B-0FF314B9CD19}"/>
              </a:ext>
            </a:extLst>
          </p:cNvPr>
          <p:cNvSpPr txBox="1"/>
          <p:nvPr/>
        </p:nvSpPr>
        <p:spPr>
          <a:xfrm>
            <a:off x="1172817" y="397565"/>
            <a:ext cx="212429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Задание 1.</a:t>
            </a:r>
          </a:p>
        </p:txBody>
      </p:sp>
    </p:spTree>
    <p:extLst>
      <p:ext uri="{BB962C8B-B14F-4D97-AF65-F5344CB8AC3E}">
        <p14:creationId xmlns:p14="http://schemas.microsoft.com/office/powerpoint/2010/main" val="34588164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6">
            <a:extLst>
              <a:ext uri="{FF2B5EF4-FFF2-40B4-BE49-F238E27FC236}">
                <a16:creationId xmlns:a16="http://schemas.microsoft.com/office/drawing/2014/main" id="{2F29DF63-08D5-0230-7495-CDAAEB3343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4744078"/>
              </p:ext>
            </p:extLst>
          </p:nvPr>
        </p:nvGraphicFramePr>
        <p:xfrm>
          <a:off x="775252" y="1510748"/>
          <a:ext cx="10806199" cy="4198289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70383">
                  <a:extLst>
                    <a:ext uri="{9D8B030D-6E8A-4147-A177-3AD203B41FA5}">
                      <a16:colId xmlns:a16="http://schemas.microsoft.com/office/drawing/2014/main" val="194836968"/>
                    </a:ext>
                  </a:extLst>
                </a:gridCol>
                <a:gridCol w="1431234">
                  <a:extLst>
                    <a:ext uri="{9D8B030D-6E8A-4147-A177-3AD203B41FA5}">
                      <a16:colId xmlns:a16="http://schemas.microsoft.com/office/drawing/2014/main" val="660453278"/>
                    </a:ext>
                  </a:extLst>
                </a:gridCol>
                <a:gridCol w="3617844">
                  <a:extLst>
                    <a:ext uri="{9D8B030D-6E8A-4147-A177-3AD203B41FA5}">
                      <a16:colId xmlns:a16="http://schemas.microsoft.com/office/drawing/2014/main" val="633519998"/>
                    </a:ext>
                  </a:extLst>
                </a:gridCol>
                <a:gridCol w="4186738">
                  <a:extLst>
                    <a:ext uri="{9D8B030D-6E8A-4147-A177-3AD203B41FA5}">
                      <a16:colId xmlns:a16="http://schemas.microsoft.com/office/drawing/2014/main" val="3248047481"/>
                    </a:ext>
                  </a:extLst>
                </a:gridCol>
              </a:tblGrid>
              <a:tr h="815009">
                <a:tc>
                  <a:txBody>
                    <a:bodyPr/>
                    <a:lstStyle/>
                    <a:p>
                      <a:pPr algn="ctr"/>
                      <a:r>
                        <a:rPr lang="ru-RU" sz="2000" b="1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Тема</a:t>
                      </a:r>
                      <a:endParaRPr lang="ru-RU" sz="20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Формат </a:t>
                      </a:r>
                      <a:endParaRPr lang="ru-RU" sz="20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Метапредметные результаты</a:t>
                      </a:r>
                      <a:endParaRPr lang="ru-RU" sz="20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Задания, которые выполняют обучающиеся</a:t>
                      </a:r>
                      <a:endParaRPr lang="ru-RU" sz="2000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0892562"/>
                  </a:ext>
                </a:extLst>
              </a:tr>
              <a:tr h="2895433"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Ломоносов</a:t>
                      </a:r>
                      <a:endParaRPr lang="ru-RU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Игра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447040" indent="0">
                        <a:lnSpc>
                          <a:spcPct val="100000"/>
                        </a:lnSpc>
                        <a:spcBef>
                          <a:spcPts val="100"/>
                        </a:spcBef>
                        <a:buNone/>
                      </a:pPr>
                      <a:r>
                        <a:rPr lang="ru-RU" sz="1800" b="1" spc="-1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Arial"/>
                        </a:rPr>
                        <a:t>Овладение</a:t>
                      </a:r>
                      <a:r>
                        <a:rPr lang="ru-RU" sz="1800" b="1" spc="-6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Arial"/>
                        </a:rPr>
                        <a:t> </a:t>
                      </a:r>
                      <a:r>
                        <a:rPr lang="ru-RU" sz="1800" b="1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Arial"/>
                        </a:rPr>
                        <a:t>универсальными</a:t>
                      </a:r>
                      <a:r>
                        <a:rPr lang="ru-RU" sz="1800" b="1" spc="-3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Arial"/>
                        </a:rPr>
                        <a:t> </a:t>
                      </a:r>
                      <a:r>
                        <a:rPr lang="ru-RU" sz="1800" b="1" spc="-1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Arial"/>
                        </a:rPr>
                        <a:t>учебными </a:t>
                      </a:r>
                      <a:r>
                        <a:rPr lang="ru-RU" sz="1800" b="1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Arial"/>
                        </a:rPr>
                        <a:t>познавательными</a:t>
                      </a:r>
                      <a:r>
                        <a:rPr lang="ru-RU" sz="1800" b="1" spc="-10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Arial"/>
                        </a:rPr>
                        <a:t> </a:t>
                      </a:r>
                      <a:r>
                        <a:rPr lang="ru-RU" sz="1800" b="1" spc="-1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Arial"/>
                        </a:rPr>
                        <a:t>действиями</a:t>
                      </a:r>
                      <a:endParaRPr lang="ru-RU" sz="1800" dirty="0">
                        <a:latin typeface="Cambria" panose="02040503050406030204" pitchFamily="18" charset="0"/>
                        <a:ea typeface="Cambria" panose="02040503050406030204" pitchFamily="18" charset="0"/>
                        <a:cs typeface="Arial"/>
                      </a:endParaRPr>
                    </a:p>
                    <a:p>
                      <a:pPr marL="0" lvl="1" indent="0">
                        <a:spcBef>
                          <a:spcPts val="5"/>
                        </a:spcBef>
                        <a:tabLst>
                          <a:tab pos="0" algn="l"/>
                        </a:tabLst>
                      </a:pPr>
                      <a:r>
                        <a:rPr lang="ru-RU" sz="18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Работа с информацией: анализировать, систематизировать и интерпретировать информацию различных видов и форм представления.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</a:rPr>
                        <a:t>Ломоносов считал, что в природе всё происходит так, что если что-то к чему-то прибавилось, то в другом месте это отнимается у чего-то другого. Этот закон сохранения материи и движения, сформулированный Ломоносовым, являлся всеобщим законом естествознания.  А как этот закон называется сейчас? Как он формулируется.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8495788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4EEDEB48-2802-5A24-044B-0FF314B9CD19}"/>
              </a:ext>
            </a:extLst>
          </p:cNvPr>
          <p:cNvSpPr txBox="1"/>
          <p:nvPr/>
        </p:nvSpPr>
        <p:spPr>
          <a:xfrm>
            <a:off x="1172817" y="397565"/>
            <a:ext cx="212429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Задание 2.</a:t>
            </a:r>
          </a:p>
        </p:txBody>
      </p:sp>
    </p:spTree>
    <p:extLst>
      <p:ext uri="{BB962C8B-B14F-4D97-AF65-F5344CB8AC3E}">
        <p14:creationId xmlns:p14="http://schemas.microsoft.com/office/powerpoint/2010/main" val="24121281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6">
            <a:extLst>
              <a:ext uri="{FF2B5EF4-FFF2-40B4-BE49-F238E27FC236}">
                <a16:creationId xmlns:a16="http://schemas.microsoft.com/office/drawing/2014/main" id="{2F29DF63-08D5-0230-7495-CDAAEB3343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8713413"/>
              </p:ext>
            </p:extLst>
          </p:nvPr>
        </p:nvGraphicFramePr>
        <p:xfrm>
          <a:off x="692900" y="1292087"/>
          <a:ext cx="10806199" cy="5295569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70383">
                  <a:extLst>
                    <a:ext uri="{9D8B030D-6E8A-4147-A177-3AD203B41FA5}">
                      <a16:colId xmlns:a16="http://schemas.microsoft.com/office/drawing/2014/main" val="194836968"/>
                    </a:ext>
                  </a:extLst>
                </a:gridCol>
                <a:gridCol w="1431234">
                  <a:extLst>
                    <a:ext uri="{9D8B030D-6E8A-4147-A177-3AD203B41FA5}">
                      <a16:colId xmlns:a16="http://schemas.microsoft.com/office/drawing/2014/main" val="660453278"/>
                    </a:ext>
                  </a:extLst>
                </a:gridCol>
                <a:gridCol w="3518453">
                  <a:extLst>
                    <a:ext uri="{9D8B030D-6E8A-4147-A177-3AD203B41FA5}">
                      <a16:colId xmlns:a16="http://schemas.microsoft.com/office/drawing/2014/main" val="633519998"/>
                    </a:ext>
                  </a:extLst>
                </a:gridCol>
                <a:gridCol w="4286129">
                  <a:extLst>
                    <a:ext uri="{9D8B030D-6E8A-4147-A177-3AD203B41FA5}">
                      <a16:colId xmlns:a16="http://schemas.microsoft.com/office/drawing/2014/main" val="3248047481"/>
                    </a:ext>
                  </a:extLst>
                </a:gridCol>
              </a:tblGrid>
              <a:tr h="815009">
                <a:tc>
                  <a:txBody>
                    <a:bodyPr/>
                    <a:lstStyle/>
                    <a:p>
                      <a:pPr algn="ctr"/>
                      <a:r>
                        <a:rPr lang="ru-RU" sz="2000" b="1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Тема</a:t>
                      </a:r>
                      <a:endParaRPr lang="ru-RU" sz="20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Формат </a:t>
                      </a:r>
                      <a:endParaRPr lang="ru-RU" sz="20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Метапредметные результаты</a:t>
                      </a:r>
                      <a:endParaRPr lang="ru-RU" sz="20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Задания, которые выполняют обучающиеся</a:t>
                      </a:r>
                      <a:endParaRPr lang="ru-RU" sz="2000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0892562"/>
                  </a:ext>
                </a:extLst>
              </a:tr>
              <a:tr h="2895433"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Ломоносов</a:t>
                      </a:r>
                      <a:endParaRPr lang="ru-RU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Игра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447040" indent="0">
                        <a:lnSpc>
                          <a:spcPct val="100000"/>
                        </a:lnSpc>
                        <a:spcBef>
                          <a:spcPts val="100"/>
                        </a:spcBef>
                        <a:buNone/>
                      </a:pPr>
                      <a:r>
                        <a:rPr lang="ru-RU" sz="1800" b="1" spc="-1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Arial"/>
                        </a:rPr>
                        <a:t>Овладение</a:t>
                      </a:r>
                      <a:r>
                        <a:rPr lang="ru-RU" sz="1800" b="1" spc="-6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Arial"/>
                        </a:rPr>
                        <a:t> </a:t>
                      </a:r>
                      <a:r>
                        <a:rPr lang="ru-RU" sz="1800" b="1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Arial"/>
                        </a:rPr>
                        <a:t>универсальными</a:t>
                      </a:r>
                      <a:r>
                        <a:rPr lang="ru-RU" sz="1800" b="1" spc="-3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Arial"/>
                        </a:rPr>
                        <a:t> </a:t>
                      </a:r>
                      <a:r>
                        <a:rPr lang="ru-RU" sz="1800" b="1" spc="-1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Arial"/>
                        </a:rPr>
                        <a:t>учебными </a:t>
                      </a:r>
                      <a:r>
                        <a:rPr lang="ru-RU" sz="1800" b="1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Arial"/>
                        </a:rPr>
                        <a:t>познавательными</a:t>
                      </a:r>
                      <a:r>
                        <a:rPr lang="ru-RU" sz="1800" b="1" spc="-10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Arial"/>
                        </a:rPr>
                        <a:t> </a:t>
                      </a:r>
                      <a:r>
                        <a:rPr lang="ru-RU" sz="1800" b="1" spc="-1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Arial"/>
                        </a:rPr>
                        <a:t>действиями</a:t>
                      </a:r>
                    </a:p>
                    <a:p>
                      <a:r>
                        <a:rPr lang="ru-RU" sz="18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Базовые исследовательские действия: проводить по самостоятельно составленному плану опыт, несложный физический; </a:t>
                      </a:r>
                    </a:p>
                    <a:p>
                      <a:r>
                        <a:rPr lang="ru-RU" sz="18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— самостоятельно формулировать выводы по результатам проведённого наблюдения, опыта, исследования</a:t>
                      </a:r>
                      <a:endParaRPr lang="ru-RU" sz="1800" dirty="0">
                        <a:latin typeface="Cambria" panose="02040503050406030204" pitchFamily="18" charset="0"/>
                        <a:ea typeface="Cambria" panose="02040503050406030204" pitchFamily="18" charset="0"/>
                        <a:cs typeface="Arial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Ломоносов считал, что всё мировое пространство заполнено эфиром. Кроме того, он был автором гипотезы о существовании в эфире трёх разных по своим размерам частиц. Каждая из этих групп частиц определяла какой-нибудь основной цвет: красный, жёлтый или голубой. А все остальные цвета по его теории получались при смешении основных цветов.  Что из этого истинно, а что ложно? При возможности проверьте это на опыте.</a:t>
                      </a: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8495788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4EEDEB48-2802-5A24-044B-0FF314B9CD19}"/>
              </a:ext>
            </a:extLst>
          </p:cNvPr>
          <p:cNvSpPr txBox="1"/>
          <p:nvPr/>
        </p:nvSpPr>
        <p:spPr>
          <a:xfrm>
            <a:off x="1172817" y="397565"/>
            <a:ext cx="212429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Задание 3.</a:t>
            </a:r>
          </a:p>
        </p:txBody>
      </p:sp>
    </p:spTree>
    <p:extLst>
      <p:ext uri="{BB962C8B-B14F-4D97-AF65-F5344CB8AC3E}">
        <p14:creationId xmlns:p14="http://schemas.microsoft.com/office/powerpoint/2010/main" val="29862138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97C9180-99B5-B6D0-64DB-82FED188F11E}"/>
              </a:ext>
            </a:extLst>
          </p:cNvPr>
          <p:cNvSpPr txBox="1"/>
          <p:nvPr/>
        </p:nvSpPr>
        <p:spPr>
          <a:xfrm>
            <a:off x="1482231" y="360092"/>
            <a:ext cx="9017276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4400" dirty="0">
                <a:solidFill>
                  <a:schemeClr val="accent6">
                    <a:lumMod val="50000"/>
                  </a:schemeClr>
                </a:solidFill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Игра «Мусорный квест»</a:t>
            </a:r>
            <a:endParaRPr lang="ru-RU" sz="4400" dirty="0">
              <a:solidFill>
                <a:schemeClr val="accent6">
                  <a:lumMod val="50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CF363D8-D517-55F8-6F17-3447A4DC3749}"/>
              </a:ext>
            </a:extLst>
          </p:cNvPr>
          <p:cNvSpPr txBox="1"/>
          <p:nvPr/>
        </p:nvSpPr>
        <p:spPr>
          <a:xfrm>
            <a:off x="962852" y="1142596"/>
            <a:ext cx="10426148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ru-RU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Batang" panose="02030600000101010101" pitchFamily="18" charset="-127"/>
              </a:rPr>
              <a:t>Проблема космического мусора, окружающего нашу планету, становится с каждым днём всё более актуальной. Объекты, витающие над Землёй на низкой орбите, могут упасть на её поверхность с печальными для людей последствиями. </a:t>
            </a:r>
            <a:r>
              <a:rPr lang="ru-RU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Большинство способов борьбы с космическим мусором, предполагают физический контакт (ударить их чем-то вроде гарпуна, захватить специальным лассо или сеткой), что является небезопасным. Предложите один или несколько бесконтактных способов захвата космического мусора. ( Например, с помощью статического электричества).</a:t>
            </a:r>
            <a:endParaRPr lang="ru-RU" sz="1800" dirty="0">
              <a:solidFill>
                <a:srgbClr val="333333"/>
              </a:solidFill>
              <a:effectLst/>
              <a:latin typeface="Times New Roman" panose="02020603050405020304" pitchFamily="18" charset="0"/>
              <a:ea typeface="Batang" panose="02030600000101010101" pitchFamily="18" charset="-127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ru-RU" sz="1800" dirty="0">
                <a:effectLst/>
                <a:latin typeface="Times New Roman" panose="02020603050405020304" pitchFamily="18" charset="0"/>
                <a:ea typeface="Batang" panose="02030600000101010101" pitchFamily="18" charset="-127"/>
              </a:rPr>
              <a:t>Исследования космического мусора показали, что на гиперзвуковых скоростях даже малые образцы могут привести к катастрофическим разрушениям. Толщина обшивки космического корабля 1.6 мм. Сможет ли пробить её осколок массой 100 г., летящий с первой космической скоростью? (Энергия такого осколка приблизительно  равна  3,2 МДж. С такой энергией можно пробить  не только космический корабль).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</a:rPr>
              <a:t>Вольфрамовый веник на орбите. Идею придумал ученый Гурудас Гангули из США. Он предложил распылить на высоте 1,1 тыс. км облако из частиц вольфрама. По его расчетам, такой тяжелый и плотный металл будет медленно опускаться к Земле, попутно тормозя мелкие фрагменты мусора. Гангули полагает, что пыль не будет вредить работающим аппаратам. Для реализации проекта потребуется 20-25 лет. Оцените риски такого способа уборки космического мусора.</a:t>
            </a:r>
            <a:endParaRPr lang="ru-RU" sz="1800" dirty="0">
              <a:effectLst/>
              <a:latin typeface="Times New Roman" panose="02020603050405020304" pitchFamily="18" charset="0"/>
              <a:ea typeface="Batang" panose="02030600000101010101" pitchFamily="18" charset="-127"/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sz="1800" dirty="0">
                <a:effectLst/>
                <a:latin typeface="Times New Roman" panose="02020603050405020304" pitchFamily="18" charset="0"/>
                <a:ea typeface="Batang" panose="02030600000101010101" pitchFamily="18" charset="-127"/>
              </a:rPr>
              <a:t>В 2002 году астронавты провели уборку на международной космической станции, собрав более 1800 килограмм мусора. Часть его была отправлена обратно на Землю. А что сделали с остальным?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72679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6">
            <a:extLst>
              <a:ext uri="{FF2B5EF4-FFF2-40B4-BE49-F238E27FC236}">
                <a16:creationId xmlns:a16="http://schemas.microsoft.com/office/drawing/2014/main" id="{2F29DF63-08D5-0230-7495-CDAAEB3343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8595871"/>
              </p:ext>
            </p:extLst>
          </p:nvPr>
        </p:nvGraphicFramePr>
        <p:xfrm>
          <a:off x="775252" y="1510749"/>
          <a:ext cx="10806199" cy="467233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70383">
                  <a:extLst>
                    <a:ext uri="{9D8B030D-6E8A-4147-A177-3AD203B41FA5}">
                      <a16:colId xmlns:a16="http://schemas.microsoft.com/office/drawing/2014/main" val="194836968"/>
                    </a:ext>
                  </a:extLst>
                </a:gridCol>
                <a:gridCol w="1431234">
                  <a:extLst>
                    <a:ext uri="{9D8B030D-6E8A-4147-A177-3AD203B41FA5}">
                      <a16:colId xmlns:a16="http://schemas.microsoft.com/office/drawing/2014/main" val="660453278"/>
                    </a:ext>
                  </a:extLst>
                </a:gridCol>
                <a:gridCol w="3617844">
                  <a:extLst>
                    <a:ext uri="{9D8B030D-6E8A-4147-A177-3AD203B41FA5}">
                      <a16:colId xmlns:a16="http://schemas.microsoft.com/office/drawing/2014/main" val="633519998"/>
                    </a:ext>
                  </a:extLst>
                </a:gridCol>
                <a:gridCol w="4186738">
                  <a:extLst>
                    <a:ext uri="{9D8B030D-6E8A-4147-A177-3AD203B41FA5}">
                      <a16:colId xmlns:a16="http://schemas.microsoft.com/office/drawing/2014/main" val="3248047481"/>
                    </a:ext>
                  </a:extLst>
                </a:gridCol>
              </a:tblGrid>
              <a:tr h="713275">
                <a:tc>
                  <a:txBody>
                    <a:bodyPr/>
                    <a:lstStyle/>
                    <a:p>
                      <a:pPr algn="ctr"/>
                      <a:r>
                        <a:rPr lang="ru-RU" sz="2000" b="1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Тема</a:t>
                      </a:r>
                      <a:endParaRPr lang="ru-RU" sz="20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Формат </a:t>
                      </a:r>
                      <a:endParaRPr lang="ru-RU" sz="20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Метапредметные результаты</a:t>
                      </a:r>
                      <a:endParaRPr lang="ru-RU" sz="20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Задания, которые выполняют обучающиеся</a:t>
                      </a:r>
                      <a:endParaRPr lang="ru-RU" sz="2000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0892562"/>
                  </a:ext>
                </a:extLst>
              </a:tr>
              <a:tr h="3959063"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Мусорный квест</a:t>
                      </a:r>
                      <a:endParaRPr lang="ru-RU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Игра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447040" indent="0">
                        <a:lnSpc>
                          <a:spcPct val="100000"/>
                        </a:lnSpc>
                        <a:spcBef>
                          <a:spcPts val="100"/>
                        </a:spcBef>
                        <a:buNone/>
                      </a:pPr>
                      <a:r>
                        <a:rPr lang="ru-RU" sz="1800" b="1" spc="-1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Arial"/>
                        </a:rPr>
                        <a:t>Овладение</a:t>
                      </a:r>
                      <a:r>
                        <a:rPr lang="ru-RU" sz="1800" b="1" spc="-6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Arial"/>
                        </a:rPr>
                        <a:t> </a:t>
                      </a:r>
                      <a:r>
                        <a:rPr lang="ru-RU" sz="1800" b="1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Arial"/>
                        </a:rPr>
                        <a:t>универсальными</a:t>
                      </a:r>
                      <a:r>
                        <a:rPr lang="ru-RU" sz="1800" b="1" spc="-3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Arial"/>
                        </a:rPr>
                        <a:t> </a:t>
                      </a:r>
                      <a:r>
                        <a:rPr lang="ru-RU" sz="1800" b="1" spc="-1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Arial"/>
                        </a:rPr>
                        <a:t>учебными </a:t>
                      </a:r>
                      <a:r>
                        <a:rPr lang="ru-RU" sz="1800" b="1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Arial"/>
                        </a:rPr>
                        <a:t>познавательными</a:t>
                      </a:r>
                      <a:r>
                        <a:rPr lang="ru-RU" sz="1800" b="1" spc="-10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Arial"/>
                        </a:rPr>
                        <a:t> </a:t>
                      </a:r>
                      <a:r>
                        <a:rPr lang="ru-RU" sz="1800" b="1" spc="-1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Arial"/>
                        </a:rPr>
                        <a:t>действиями</a:t>
                      </a:r>
                      <a:endParaRPr lang="ru-RU" sz="1800" dirty="0">
                        <a:latin typeface="Cambria" panose="02040503050406030204" pitchFamily="18" charset="0"/>
                        <a:ea typeface="Cambria" panose="02040503050406030204" pitchFamily="18" charset="0"/>
                        <a:cs typeface="Arial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spc="-2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Microsoft Sans Serif"/>
                        </a:rPr>
                        <a:t>Базовые</a:t>
                      </a:r>
                      <a:r>
                        <a:rPr lang="ru-RU" sz="1800" spc="-25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Microsoft Sans Serif"/>
                        </a:rPr>
                        <a:t> </a:t>
                      </a:r>
                      <a:r>
                        <a:rPr lang="ru-RU" sz="1800" spc="-2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Microsoft Sans Serif"/>
                        </a:rPr>
                        <a:t>логические</a:t>
                      </a:r>
                      <a:r>
                        <a:rPr lang="ru-RU" sz="1800" spc="35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Microsoft Sans Serif"/>
                        </a:rPr>
                        <a:t> </a:t>
                      </a:r>
                      <a:r>
                        <a:rPr lang="ru-RU" sz="180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Microsoft Sans Serif"/>
                        </a:rPr>
                        <a:t>действия: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выявлять причинно-следственные связи при изучении физических явлений и процессов.</a:t>
                      </a:r>
                      <a:endParaRPr lang="ru-RU" sz="1800" spc="-25" dirty="0">
                        <a:latin typeface="Cambria" panose="02040503050406030204" pitchFamily="18" charset="0"/>
                        <a:ea typeface="Cambria" panose="02040503050406030204" pitchFamily="18" charset="0"/>
                        <a:cs typeface="Microsoft Sans Serif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1010"/>
                        </a:spcAft>
                        <a:buClrTx/>
                        <a:buSzTx/>
                        <a:buFont typeface="+mj-lt"/>
                        <a:buNone/>
                        <a:tabLst>
                          <a:tab pos="457200" algn="l"/>
                        </a:tabLst>
                        <a:defRPr/>
                      </a:pPr>
                      <a:r>
                        <a:rPr lang="ru-RU" sz="18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Batang" panose="02030600000101010101" pitchFamily="18" charset="-127"/>
                        </a:rPr>
                        <a:t>Проблема космического мусора, окружающего нашу планету, становится с каждым днём всё более актуальной. </a:t>
                      </a:r>
                      <a:r>
                        <a:rPr lang="ru-RU" sz="18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Большинство способов борьбы с космическим мусором, предполагают физический контакт (ударить их чем-то вроде гарпуна, захватить специальным лассо или сеткой), что является небезопасным. Предложите один или несколько бесконтактных способов захвата космического мусора. 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8495788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4EEDEB48-2802-5A24-044B-0FF314B9CD19}"/>
              </a:ext>
            </a:extLst>
          </p:cNvPr>
          <p:cNvSpPr txBox="1"/>
          <p:nvPr/>
        </p:nvSpPr>
        <p:spPr>
          <a:xfrm>
            <a:off x="1172817" y="397565"/>
            <a:ext cx="212429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Задание 1.</a:t>
            </a:r>
          </a:p>
        </p:txBody>
      </p:sp>
    </p:spTree>
    <p:extLst>
      <p:ext uri="{BB962C8B-B14F-4D97-AF65-F5344CB8AC3E}">
        <p14:creationId xmlns:p14="http://schemas.microsoft.com/office/powerpoint/2010/main" val="23236356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6">
            <a:extLst>
              <a:ext uri="{FF2B5EF4-FFF2-40B4-BE49-F238E27FC236}">
                <a16:creationId xmlns:a16="http://schemas.microsoft.com/office/drawing/2014/main" id="{2F29DF63-08D5-0230-7495-CDAAEB3343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2984324"/>
              </p:ext>
            </p:extLst>
          </p:nvPr>
        </p:nvGraphicFramePr>
        <p:xfrm>
          <a:off x="775252" y="1510748"/>
          <a:ext cx="10806199" cy="4746929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70383">
                  <a:extLst>
                    <a:ext uri="{9D8B030D-6E8A-4147-A177-3AD203B41FA5}">
                      <a16:colId xmlns:a16="http://schemas.microsoft.com/office/drawing/2014/main" val="194836968"/>
                    </a:ext>
                  </a:extLst>
                </a:gridCol>
                <a:gridCol w="1431234">
                  <a:extLst>
                    <a:ext uri="{9D8B030D-6E8A-4147-A177-3AD203B41FA5}">
                      <a16:colId xmlns:a16="http://schemas.microsoft.com/office/drawing/2014/main" val="660453278"/>
                    </a:ext>
                  </a:extLst>
                </a:gridCol>
                <a:gridCol w="3617844">
                  <a:extLst>
                    <a:ext uri="{9D8B030D-6E8A-4147-A177-3AD203B41FA5}">
                      <a16:colId xmlns:a16="http://schemas.microsoft.com/office/drawing/2014/main" val="633519998"/>
                    </a:ext>
                  </a:extLst>
                </a:gridCol>
                <a:gridCol w="4186738">
                  <a:extLst>
                    <a:ext uri="{9D8B030D-6E8A-4147-A177-3AD203B41FA5}">
                      <a16:colId xmlns:a16="http://schemas.microsoft.com/office/drawing/2014/main" val="3248047481"/>
                    </a:ext>
                  </a:extLst>
                </a:gridCol>
              </a:tblGrid>
              <a:tr h="815009">
                <a:tc>
                  <a:txBody>
                    <a:bodyPr/>
                    <a:lstStyle/>
                    <a:p>
                      <a:pPr algn="ctr"/>
                      <a:r>
                        <a:rPr lang="ru-RU" sz="2000" b="1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Тема</a:t>
                      </a:r>
                      <a:endParaRPr lang="ru-RU" sz="20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Формат </a:t>
                      </a:r>
                      <a:endParaRPr lang="ru-RU" sz="20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Метапредметные результаты</a:t>
                      </a:r>
                      <a:endParaRPr lang="ru-RU" sz="20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Задания, которые выполняют обучающиеся</a:t>
                      </a:r>
                      <a:endParaRPr lang="ru-RU" sz="2000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0892562"/>
                  </a:ext>
                </a:extLst>
              </a:tr>
              <a:tr h="2895433"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Мусорный квест</a:t>
                      </a:r>
                      <a:endParaRPr lang="ru-RU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Игра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447040" indent="0">
                        <a:lnSpc>
                          <a:spcPct val="100000"/>
                        </a:lnSpc>
                        <a:spcBef>
                          <a:spcPts val="100"/>
                        </a:spcBef>
                        <a:buNone/>
                      </a:pPr>
                      <a:r>
                        <a:rPr lang="ru-RU" sz="1800" b="1" spc="-1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Arial"/>
                        </a:rPr>
                        <a:t>Овладение</a:t>
                      </a:r>
                      <a:r>
                        <a:rPr lang="ru-RU" sz="1800" b="1" spc="-6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Arial"/>
                        </a:rPr>
                        <a:t> </a:t>
                      </a:r>
                      <a:r>
                        <a:rPr lang="ru-RU" sz="1800" b="1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Arial"/>
                        </a:rPr>
                        <a:t>универсальными</a:t>
                      </a:r>
                      <a:r>
                        <a:rPr lang="ru-RU" sz="1800" b="1" spc="-3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Arial"/>
                        </a:rPr>
                        <a:t> </a:t>
                      </a:r>
                      <a:r>
                        <a:rPr lang="ru-RU" sz="1800" b="1" spc="-1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Arial"/>
                        </a:rPr>
                        <a:t>учебными </a:t>
                      </a:r>
                      <a:r>
                        <a:rPr lang="ru-RU" sz="1800" b="1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Arial"/>
                        </a:rPr>
                        <a:t>познавательными</a:t>
                      </a:r>
                      <a:r>
                        <a:rPr lang="ru-RU" sz="1800" b="1" spc="-10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Arial"/>
                        </a:rPr>
                        <a:t> </a:t>
                      </a:r>
                      <a:r>
                        <a:rPr lang="ru-RU" sz="1800" b="1" spc="-1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Arial"/>
                        </a:rPr>
                        <a:t>действиями</a:t>
                      </a:r>
                      <a:endParaRPr lang="ru-RU" sz="1800" dirty="0">
                        <a:latin typeface="Cambria" panose="02040503050406030204" pitchFamily="18" charset="0"/>
                        <a:ea typeface="Cambria" panose="02040503050406030204" pitchFamily="18" charset="0"/>
                        <a:cs typeface="Arial"/>
                      </a:endParaRPr>
                    </a:p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800" spc="-2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Microsoft Sans Serif"/>
                        </a:rPr>
                        <a:t>Базовые</a:t>
                      </a:r>
                      <a:r>
                        <a:rPr lang="ru-RU" sz="1800" spc="-25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Microsoft Sans Serif"/>
                        </a:rPr>
                        <a:t> </a:t>
                      </a:r>
                      <a:r>
                        <a:rPr lang="ru-RU" sz="1800" spc="-2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Microsoft Sans Serif"/>
                        </a:rPr>
                        <a:t>логические</a:t>
                      </a:r>
                      <a:r>
                        <a:rPr lang="ru-RU" sz="1800" spc="35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Microsoft Sans Serif"/>
                        </a:rPr>
                        <a:t> </a:t>
                      </a:r>
                      <a:r>
                        <a:rPr lang="ru-RU" sz="180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Microsoft Sans Serif"/>
                        </a:rPr>
                        <a:t>действия: </a:t>
                      </a:r>
                    </a:p>
                    <a:p>
                      <a:pPr marL="0" lvl="1" indent="0">
                        <a:spcBef>
                          <a:spcPts val="5"/>
                        </a:spcBef>
                        <a:tabLst>
                          <a:tab pos="0" algn="l"/>
                        </a:tabLst>
                      </a:pPr>
                      <a:r>
                        <a:rPr lang="ru-RU" sz="18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анализировать, самостоятельно выбирать способ решения учебной физической задачи (сравнение нескольких вариантов решения, выбор наиболее подходящего с учётом самостоятельно выделенных критериев)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Font typeface="+mj-lt"/>
                        <a:buNone/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Batang" panose="02030600000101010101" pitchFamily="18" charset="-127"/>
                        </a:rPr>
                        <a:t>Исследования космического мусора показали, что на гиперзвуковых скоростях даже малые образцы могут привести к катастрофическим разрушениям. Толщина обшивки космического корабля 1.6 мм. Сможет ли пробить её осколок массой 100 г., летящий с первой космической скоростью? 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8495788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4EEDEB48-2802-5A24-044B-0FF314B9CD19}"/>
              </a:ext>
            </a:extLst>
          </p:cNvPr>
          <p:cNvSpPr txBox="1"/>
          <p:nvPr/>
        </p:nvSpPr>
        <p:spPr>
          <a:xfrm>
            <a:off x="1172817" y="397565"/>
            <a:ext cx="212429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Задание 2.</a:t>
            </a:r>
          </a:p>
        </p:txBody>
      </p:sp>
    </p:spTree>
    <p:extLst>
      <p:ext uri="{BB962C8B-B14F-4D97-AF65-F5344CB8AC3E}">
        <p14:creationId xmlns:p14="http://schemas.microsoft.com/office/powerpoint/2010/main" val="26027599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6">
            <a:extLst>
              <a:ext uri="{FF2B5EF4-FFF2-40B4-BE49-F238E27FC236}">
                <a16:creationId xmlns:a16="http://schemas.microsoft.com/office/drawing/2014/main" id="{2F29DF63-08D5-0230-7495-CDAAEB3343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2183408"/>
              </p:ext>
            </p:extLst>
          </p:nvPr>
        </p:nvGraphicFramePr>
        <p:xfrm>
          <a:off x="692900" y="1292087"/>
          <a:ext cx="10806199" cy="4746929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70383">
                  <a:extLst>
                    <a:ext uri="{9D8B030D-6E8A-4147-A177-3AD203B41FA5}">
                      <a16:colId xmlns:a16="http://schemas.microsoft.com/office/drawing/2014/main" val="194836968"/>
                    </a:ext>
                  </a:extLst>
                </a:gridCol>
                <a:gridCol w="1431234">
                  <a:extLst>
                    <a:ext uri="{9D8B030D-6E8A-4147-A177-3AD203B41FA5}">
                      <a16:colId xmlns:a16="http://schemas.microsoft.com/office/drawing/2014/main" val="660453278"/>
                    </a:ext>
                  </a:extLst>
                </a:gridCol>
                <a:gridCol w="3518453">
                  <a:extLst>
                    <a:ext uri="{9D8B030D-6E8A-4147-A177-3AD203B41FA5}">
                      <a16:colId xmlns:a16="http://schemas.microsoft.com/office/drawing/2014/main" val="633519998"/>
                    </a:ext>
                  </a:extLst>
                </a:gridCol>
                <a:gridCol w="4286129">
                  <a:extLst>
                    <a:ext uri="{9D8B030D-6E8A-4147-A177-3AD203B41FA5}">
                      <a16:colId xmlns:a16="http://schemas.microsoft.com/office/drawing/2014/main" val="3248047481"/>
                    </a:ext>
                  </a:extLst>
                </a:gridCol>
              </a:tblGrid>
              <a:tr h="815009">
                <a:tc>
                  <a:txBody>
                    <a:bodyPr/>
                    <a:lstStyle/>
                    <a:p>
                      <a:pPr algn="ctr"/>
                      <a:r>
                        <a:rPr lang="ru-RU" sz="2000" b="1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Тема</a:t>
                      </a:r>
                      <a:endParaRPr lang="ru-RU" sz="20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Формат </a:t>
                      </a:r>
                      <a:endParaRPr lang="ru-RU" sz="20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Метапредметные результаты</a:t>
                      </a:r>
                      <a:endParaRPr lang="ru-RU" sz="20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Задания, которые выполняют обучающиеся</a:t>
                      </a:r>
                      <a:endParaRPr lang="ru-RU" sz="2000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0892562"/>
                  </a:ext>
                </a:extLst>
              </a:tr>
              <a:tr h="2895433"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Мусорный квест</a:t>
                      </a:r>
                      <a:endParaRPr lang="ru-RU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Игра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447040" indent="0">
                        <a:lnSpc>
                          <a:spcPct val="100000"/>
                        </a:lnSpc>
                        <a:spcBef>
                          <a:spcPts val="100"/>
                        </a:spcBef>
                        <a:buNone/>
                      </a:pPr>
                      <a:r>
                        <a:rPr lang="ru-RU" sz="1800" b="1" spc="-1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Arial"/>
                        </a:rPr>
                        <a:t>Овладение</a:t>
                      </a:r>
                      <a:r>
                        <a:rPr lang="ru-RU" sz="1800" b="1" spc="-6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Arial"/>
                        </a:rPr>
                        <a:t> </a:t>
                      </a:r>
                      <a:r>
                        <a:rPr lang="ru-RU" sz="1800" b="1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Arial"/>
                        </a:rPr>
                        <a:t>универсальными</a:t>
                      </a:r>
                      <a:r>
                        <a:rPr lang="ru-RU" sz="1800" b="1" spc="-3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Arial"/>
                        </a:rPr>
                        <a:t> </a:t>
                      </a:r>
                      <a:r>
                        <a:rPr lang="ru-RU" sz="1800" b="1" spc="-1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Arial"/>
                        </a:rPr>
                        <a:t>учебными </a:t>
                      </a:r>
                      <a:r>
                        <a:rPr lang="ru-RU" sz="1800" b="1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Arial"/>
                        </a:rPr>
                        <a:t>познавательными</a:t>
                      </a:r>
                      <a:r>
                        <a:rPr lang="ru-RU" sz="1800" b="1" spc="-10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Arial"/>
                        </a:rPr>
                        <a:t> </a:t>
                      </a:r>
                      <a:r>
                        <a:rPr lang="ru-RU" sz="1800" b="1" spc="-1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Arial"/>
                        </a:rPr>
                        <a:t>действиями.</a:t>
                      </a:r>
                    </a:p>
                    <a:p>
                      <a:r>
                        <a:rPr lang="ru-RU" sz="18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Базовые исследовательские действия: прогнозировать возможное дальнейшее развитие физических процессов, а также выдвигать предположения об их развитии в новых условиях и контекстах.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ru-RU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Вольфрамовый веник на орбите. Идею придумал ученый Гурудас Гангули из США. Он предложил распылить на высоте 1,1 тыс. км облако из частиц вольфрама. По его расчетам, такой тяжелый и плотный металл будет медленно опускаться к Земле, попутно тормозя мелкие фрагменты мусора. Гангули полагает, что пыль не будет вредить работающим аппаратам. Для реализации проекта потребуется 20-25 лет.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ru-RU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Оцените риски такого способа уборки космического мусора.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8495788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4EEDEB48-2802-5A24-044B-0FF314B9CD19}"/>
              </a:ext>
            </a:extLst>
          </p:cNvPr>
          <p:cNvSpPr txBox="1"/>
          <p:nvPr/>
        </p:nvSpPr>
        <p:spPr>
          <a:xfrm>
            <a:off x="1172817" y="397565"/>
            <a:ext cx="212429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Задание 3.</a:t>
            </a:r>
          </a:p>
        </p:txBody>
      </p:sp>
    </p:spTree>
    <p:extLst>
      <p:ext uri="{BB962C8B-B14F-4D97-AF65-F5344CB8AC3E}">
        <p14:creationId xmlns:p14="http://schemas.microsoft.com/office/powerpoint/2010/main" val="14811160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6">
            <a:extLst>
              <a:ext uri="{FF2B5EF4-FFF2-40B4-BE49-F238E27FC236}">
                <a16:creationId xmlns:a16="http://schemas.microsoft.com/office/drawing/2014/main" id="{2F29DF63-08D5-0230-7495-CDAAEB3343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4777166"/>
              </p:ext>
            </p:extLst>
          </p:nvPr>
        </p:nvGraphicFramePr>
        <p:xfrm>
          <a:off x="692900" y="1292087"/>
          <a:ext cx="10806199" cy="5072049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70383">
                  <a:extLst>
                    <a:ext uri="{9D8B030D-6E8A-4147-A177-3AD203B41FA5}">
                      <a16:colId xmlns:a16="http://schemas.microsoft.com/office/drawing/2014/main" val="194836968"/>
                    </a:ext>
                  </a:extLst>
                </a:gridCol>
                <a:gridCol w="1431234">
                  <a:extLst>
                    <a:ext uri="{9D8B030D-6E8A-4147-A177-3AD203B41FA5}">
                      <a16:colId xmlns:a16="http://schemas.microsoft.com/office/drawing/2014/main" val="660453278"/>
                    </a:ext>
                  </a:extLst>
                </a:gridCol>
                <a:gridCol w="3518453">
                  <a:extLst>
                    <a:ext uri="{9D8B030D-6E8A-4147-A177-3AD203B41FA5}">
                      <a16:colId xmlns:a16="http://schemas.microsoft.com/office/drawing/2014/main" val="633519998"/>
                    </a:ext>
                  </a:extLst>
                </a:gridCol>
                <a:gridCol w="4286129">
                  <a:extLst>
                    <a:ext uri="{9D8B030D-6E8A-4147-A177-3AD203B41FA5}">
                      <a16:colId xmlns:a16="http://schemas.microsoft.com/office/drawing/2014/main" val="3248047481"/>
                    </a:ext>
                  </a:extLst>
                </a:gridCol>
              </a:tblGrid>
              <a:tr h="815009">
                <a:tc>
                  <a:txBody>
                    <a:bodyPr/>
                    <a:lstStyle/>
                    <a:p>
                      <a:pPr algn="ctr"/>
                      <a:r>
                        <a:rPr lang="ru-RU" sz="2000" b="1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Тема</a:t>
                      </a:r>
                      <a:endParaRPr lang="ru-RU" sz="20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Формат </a:t>
                      </a:r>
                      <a:endParaRPr lang="ru-RU" sz="20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Метапредметные результаты</a:t>
                      </a:r>
                      <a:endParaRPr lang="ru-RU" sz="20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Задания, которые выполняют обучающиеся</a:t>
                      </a:r>
                      <a:endParaRPr lang="ru-RU" sz="2000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0892562"/>
                  </a:ext>
                </a:extLst>
              </a:tr>
              <a:tr h="2895433"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Мусорный квест</a:t>
                      </a:r>
                      <a:endParaRPr lang="ru-RU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Игра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447040" indent="0">
                        <a:lnSpc>
                          <a:spcPct val="100000"/>
                        </a:lnSpc>
                        <a:spcBef>
                          <a:spcPts val="100"/>
                        </a:spcBef>
                        <a:buNone/>
                      </a:pPr>
                      <a:r>
                        <a:rPr lang="ru-RU" sz="1800" b="1" spc="-1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Arial"/>
                        </a:rPr>
                        <a:t>Овладение</a:t>
                      </a:r>
                      <a:r>
                        <a:rPr lang="ru-RU" sz="1800" b="1" spc="-6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Arial"/>
                        </a:rPr>
                        <a:t> </a:t>
                      </a:r>
                      <a:r>
                        <a:rPr lang="ru-RU" sz="1800" b="1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Arial"/>
                        </a:rPr>
                        <a:t>универсальными</a:t>
                      </a:r>
                      <a:r>
                        <a:rPr lang="ru-RU" sz="1800" b="1" spc="-3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Arial"/>
                        </a:rPr>
                        <a:t> </a:t>
                      </a:r>
                      <a:r>
                        <a:rPr lang="ru-RU" sz="1800" b="1" spc="-1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Arial"/>
                        </a:rPr>
                        <a:t>учебными </a:t>
                      </a:r>
                      <a:r>
                        <a:rPr lang="ru-RU" sz="1800" b="1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Arial"/>
                        </a:rPr>
                        <a:t>познавательными</a:t>
                      </a:r>
                      <a:r>
                        <a:rPr lang="ru-RU" sz="1800" b="1" spc="-10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Arial"/>
                        </a:rPr>
                        <a:t> </a:t>
                      </a:r>
                      <a:r>
                        <a:rPr lang="ru-RU" sz="1800" b="1" spc="-1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Arial"/>
                        </a:rPr>
                        <a:t>действиями.</a:t>
                      </a:r>
                    </a:p>
                    <a:p>
                      <a:pPr marL="0" marR="44704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Работа с информацией:</a:t>
                      </a:r>
                    </a:p>
                    <a:p>
                      <a:pPr marL="0" marR="44704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применять различные методы, инструменты и запросы при поиске и отборе информации или данных с учётом предложенной учебной физической задачи.</a:t>
                      </a:r>
                    </a:p>
                    <a:p>
                      <a:pPr marL="0" marR="447040" indent="0">
                        <a:lnSpc>
                          <a:spcPct val="100000"/>
                        </a:lnSpc>
                        <a:spcBef>
                          <a:spcPts val="100"/>
                        </a:spcBef>
                        <a:buNone/>
                      </a:pPr>
                      <a:endParaRPr lang="ru-RU" sz="1800" b="1" spc="-10" dirty="0">
                        <a:latin typeface="Cambria" panose="02040503050406030204" pitchFamily="18" charset="0"/>
                        <a:ea typeface="Cambria" panose="02040503050406030204" pitchFamily="18" charset="0"/>
                        <a:cs typeface="Arial"/>
                      </a:endParaRPr>
                    </a:p>
                    <a:p>
                      <a:pPr marL="0" marR="447040" indent="0">
                        <a:lnSpc>
                          <a:spcPct val="100000"/>
                        </a:lnSpc>
                        <a:spcBef>
                          <a:spcPts val="100"/>
                        </a:spcBef>
                        <a:buNone/>
                      </a:pPr>
                      <a:endParaRPr lang="ru-RU" sz="1800" b="1" spc="-10" dirty="0">
                        <a:latin typeface="Cambria" panose="02040503050406030204" pitchFamily="18" charset="0"/>
                        <a:ea typeface="Cambria" panose="02040503050406030204" pitchFamily="18" charset="0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Batang" panose="02030600000101010101" pitchFamily="18" charset="-127"/>
                        </a:rPr>
                        <a:t>В 2002 году астронавты провели уборку на международной космической станции, собрав более 1800 килограмм мусора. Часть его была отправлена обратно на Землю. А что сделали с остальным?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8495788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4EEDEB48-2802-5A24-044B-0FF314B9CD19}"/>
              </a:ext>
            </a:extLst>
          </p:cNvPr>
          <p:cNvSpPr txBox="1"/>
          <p:nvPr/>
        </p:nvSpPr>
        <p:spPr>
          <a:xfrm>
            <a:off x="1172817" y="397565"/>
            <a:ext cx="212429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Задание 3.</a:t>
            </a:r>
          </a:p>
        </p:txBody>
      </p:sp>
    </p:spTree>
    <p:extLst>
      <p:ext uri="{BB962C8B-B14F-4D97-AF65-F5344CB8AC3E}">
        <p14:creationId xmlns:p14="http://schemas.microsoft.com/office/powerpoint/2010/main" val="31120459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2B7F2755-91DF-B884-2048-D4BAF1B0DD25}"/>
              </a:ext>
            </a:extLst>
          </p:cNvPr>
          <p:cNvSpPr/>
          <p:nvPr/>
        </p:nvSpPr>
        <p:spPr>
          <a:xfrm>
            <a:off x="0" y="2326459"/>
            <a:ext cx="12192000" cy="456135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C61FBF9-E238-C832-1FDD-067B95C2E382}"/>
              </a:ext>
            </a:extLst>
          </p:cNvPr>
          <p:cNvSpPr txBox="1"/>
          <p:nvPr/>
        </p:nvSpPr>
        <p:spPr>
          <a:xfrm>
            <a:off x="2861183" y="2503471"/>
            <a:ext cx="646963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latin typeface="Cambria" panose="02040503050406030204" pitchFamily="18" charset="0"/>
                <a:ea typeface="Cambria" panose="02040503050406030204" pitchFamily="18" charset="0"/>
              </a:rPr>
              <a:t>Задание № 3 проекта </a:t>
            </a:r>
            <a:r>
              <a:rPr lang="ru-RU" sz="4000" i="0" u="none" strike="noStrike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«Образовательный лифт: ШНОР» </a:t>
            </a:r>
            <a:endParaRPr lang="ru-RU" sz="4000" dirty="0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4CD88B39-E3F0-D0B0-0FE5-7B7F82DAE099}"/>
              </a:ext>
            </a:extLst>
          </p:cNvPr>
          <p:cNvSpPr/>
          <p:nvPr/>
        </p:nvSpPr>
        <p:spPr>
          <a:xfrm>
            <a:off x="5702069" y="1194874"/>
            <a:ext cx="787861" cy="723377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latin typeface="Bahnschrift SemiBold Condensed" panose="020B0502040204020203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5142784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9D15C4A3-EDD4-0739-DF94-3E96D736E9FC}"/>
              </a:ext>
            </a:extLst>
          </p:cNvPr>
          <p:cNvSpPr/>
          <p:nvPr/>
        </p:nvSpPr>
        <p:spPr>
          <a:xfrm>
            <a:off x="359230" y="1542394"/>
            <a:ext cx="11473540" cy="1399954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5C27B01-CE65-29E1-3995-0F19768BBE1C}"/>
              </a:ext>
            </a:extLst>
          </p:cNvPr>
          <p:cNvSpPr txBox="1"/>
          <p:nvPr/>
        </p:nvSpPr>
        <p:spPr>
          <a:xfrm>
            <a:off x="947057" y="1539016"/>
            <a:ext cx="1124494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Апробация комплекта заданий  на формирование метапредметных  результатов по теме, выбранной командой школы для метапредметного события. </a:t>
            </a:r>
            <a:endParaRPr lang="ru-RU" sz="2800" b="1" dirty="0">
              <a:solidFill>
                <a:schemeClr val="bg1"/>
              </a:solidFill>
              <a:latin typeface="Bahnschrift SemiBold Condensed" panose="020B0502040204020203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08D011C-FCBA-4CE5-B1BD-42D979353F9A}"/>
              </a:ext>
            </a:extLst>
          </p:cNvPr>
          <p:cNvSpPr txBox="1"/>
          <p:nvPr/>
        </p:nvSpPr>
        <p:spPr>
          <a:xfrm>
            <a:off x="947056" y="3228755"/>
            <a:ext cx="10885714" cy="24929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Срок предоставления задания № 2:</a:t>
            </a:r>
            <a:r>
              <a:rPr lang="ru-RU" sz="28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 3 ноября 2023 года</a:t>
            </a:r>
          </a:p>
          <a:p>
            <a:r>
              <a:rPr lang="ru-RU" sz="28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Задание после выполнения высылается руководителю группы Яковлевой Н.Г. на почту 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fanni</a:t>
            </a:r>
            <a:r>
              <a:rPr lang="ru-RU" sz="2800" b="1" dirty="0">
                <a:solidFill>
                  <a:schemeClr val="accent6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1909@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yandex</a:t>
            </a:r>
            <a:r>
              <a:rPr lang="ru-RU" sz="2800" b="1" dirty="0">
                <a:solidFill>
                  <a:schemeClr val="accent6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.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ru</a:t>
            </a:r>
            <a:endParaRPr lang="ru-RU" sz="2800" b="1" dirty="0">
              <a:solidFill>
                <a:schemeClr val="accent6">
                  <a:lumMod val="50000"/>
                </a:schemeClr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ru-RU" sz="2800" b="1" dirty="0">
              <a:solidFill>
                <a:schemeClr val="accent6">
                  <a:lumMod val="50000"/>
                </a:schemeClr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ru-RU" sz="28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Подпись файла: </a:t>
            </a:r>
            <a:r>
              <a:rPr lang="ru-RU" sz="2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Фамилия_Задание 3</a:t>
            </a:r>
          </a:p>
          <a:p>
            <a:endParaRPr lang="ru-RU" sz="16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0E8D693-C821-8A7D-1A66-86645F379029}"/>
              </a:ext>
            </a:extLst>
          </p:cNvPr>
          <p:cNvSpPr txBox="1"/>
          <p:nvPr/>
        </p:nvSpPr>
        <p:spPr>
          <a:xfrm>
            <a:off x="947056" y="505016"/>
            <a:ext cx="6096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4800" dirty="0">
                <a:latin typeface="Bookman Old Style" panose="02050604050505020204" pitchFamily="18" charset="0"/>
              </a:rPr>
              <a:t>Задание 3. </a:t>
            </a:r>
          </a:p>
        </p:txBody>
      </p:sp>
    </p:spTree>
    <p:extLst>
      <p:ext uri="{BB962C8B-B14F-4D97-AF65-F5344CB8AC3E}">
        <p14:creationId xmlns:p14="http://schemas.microsoft.com/office/powerpoint/2010/main" val="12645678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531899F-6B77-9A73-F425-987FE5220FDB}"/>
              </a:ext>
            </a:extLst>
          </p:cNvPr>
          <p:cNvSpPr txBox="1"/>
          <p:nvPr/>
        </p:nvSpPr>
        <p:spPr>
          <a:xfrm>
            <a:off x="1430144" y="389621"/>
            <a:ext cx="6690125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5400" dirty="0">
                <a:solidFill>
                  <a:schemeClr val="accent6">
                    <a:lumMod val="50000"/>
                  </a:schemeClr>
                </a:solidFill>
                <a:latin typeface="Bookman Old Style" panose="02050604050505020204" pitchFamily="18" charset="0"/>
                <a:ea typeface="Cambria" panose="02040503050406030204" pitchFamily="18" charset="0"/>
              </a:rPr>
              <a:t>График проекта.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5A84A5C-ACBD-64D0-604B-680631504EFA}"/>
              </a:ext>
            </a:extLst>
          </p:cNvPr>
          <p:cNvSpPr txBox="1"/>
          <p:nvPr/>
        </p:nvSpPr>
        <p:spPr>
          <a:xfrm>
            <a:off x="1430145" y="1564723"/>
            <a:ext cx="9542655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ru-RU" sz="2800" dirty="0">
                <a:solidFill>
                  <a:schemeClr val="bg1">
                    <a:lumMod val="50000"/>
                  </a:schemeClr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Установочный семинар/вебинар – 21 апреля в 16.00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800" dirty="0">
                <a:solidFill>
                  <a:schemeClr val="bg1">
                    <a:lumMod val="50000"/>
                  </a:schemeClr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Вебинар-консультация 1 по проверке заданий/выдаче новых</a:t>
            </a:r>
            <a:r>
              <a:rPr lang="ru-RU" sz="2800" dirty="0">
                <a:solidFill>
                  <a:schemeClr val="bg1">
                    <a:lumMod val="50000"/>
                  </a:schemeClr>
                </a:solidFill>
                <a:latin typeface="Georgia" panose="02040502050405020303" pitchFamily="18" charset="0"/>
                <a:ea typeface="Calibri" panose="020F0502020204030204" pitchFamily="34" charset="0"/>
              </a:rPr>
              <a:t> – 8 июня в 16.00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800" dirty="0">
                <a:solidFill>
                  <a:schemeClr val="bg1">
                    <a:lumMod val="50000"/>
                  </a:schemeClr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Промежуточный семинар/вебинар</a:t>
            </a:r>
            <a:r>
              <a:rPr lang="ru-RU" sz="2800" dirty="0">
                <a:solidFill>
                  <a:schemeClr val="bg1">
                    <a:lumMod val="50000"/>
                  </a:schemeClr>
                </a:solidFill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ru-RU" sz="2800" dirty="0">
                <a:solidFill>
                  <a:schemeClr val="bg1">
                    <a:lumMod val="50000"/>
                  </a:schemeClr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– 28 августа в 11.00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800" dirty="0">
                <a:solidFill>
                  <a:srgbClr val="333333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Вебинар-консультация 2 по проверке заданий/ выдаче новых – 26 сентября </a:t>
            </a:r>
            <a:r>
              <a:rPr lang="ru-RU" sz="2800" dirty="0">
                <a:solidFill>
                  <a:srgbClr val="333333"/>
                </a:solidFill>
                <a:latin typeface="Georgia" panose="02040502050405020303" pitchFamily="18" charset="0"/>
                <a:ea typeface="Calibri" panose="020F0502020204030204" pitchFamily="34" charset="0"/>
              </a:rPr>
              <a:t>в 16.00</a:t>
            </a:r>
            <a:endParaRPr lang="ru-RU" sz="2800" dirty="0">
              <a:solidFill>
                <a:srgbClr val="333333"/>
              </a:solidFill>
              <a:effectLst/>
              <a:latin typeface="Georgia" panose="02040502050405020303" pitchFamily="18" charset="0"/>
              <a:ea typeface="Calibri" panose="020F050202020403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sz="2800" dirty="0">
                <a:solidFill>
                  <a:srgbClr val="333333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Итоговый семинар/вебинар – 24 октября в 15.00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800" b="1" dirty="0">
                <a:solidFill>
                  <a:srgbClr val="333333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Итоговая конференция/форум по проекту - ноябрь</a:t>
            </a:r>
            <a:endParaRPr lang="ru-RU" sz="28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737469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88C1606-AFB1-970B-B702-19397405A462}"/>
              </a:ext>
            </a:extLst>
          </p:cNvPr>
          <p:cNvSpPr txBox="1"/>
          <p:nvPr/>
        </p:nvSpPr>
        <p:spPr>
          <a:xfrm>
            <a:off x="791028" y="414131"/>
            <a:ext cx="10493829" cy="18466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4400" u="sng" dirty="0">
                <a:solidFill>
                  <a:schemeClr val="accent6">
                    <a:lumMod val="50000"/>
                  </a:schemeClr>
                </a:solidFill>
                <a:effectLst/>
                <a:latin typeface="Bookman Old Style" panose="02050604050505020204" pitchFamily="18" charset="0"/>
                <a:ea typeface="Cambria" panose="02040503050406030204" pitchFamily="18" charset="0"/>
              </a:rPr>
              <a:t>Требования к выполнению.</a:t>
            </a:r>
          </a:p>
          <a:p>
            <a:pPr algn="just"/>
            <a:r>
              <a:rPr lang="ru-RU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Lucida Sans" panose="020B0602030504020204" pitchFamily="34" charset="0"/>
              </a:rPr>
              <a:t>Заполнить лист апробации для отслеживания достижения метапредметного результата по каждому заданию</a:t>
            </a:r>
            <a:r>
              <a:rPr lang="ru-RU" sz="2400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Lucida Sans" panose="020B0602030504020204" pitchFamily="34" charset="0"/>
              </a:rPr>
              <a:t>.</a:t>
            </a:r>
            <a:endParaRPr lang="ru-RU" sz="2400" dirty="0">
              <a:effectLst/>
              <a:latin typeface="Cambria" panose="02040503050406030204" pitchFamily="18" charset="0"/>
              <a:ea typeface="Cambria" panose="02040503050406030204" pitchFamily="18" charset="0"/>
              <a:cs typeface="Lucida Sans" panose="020B0602030504020204" pitchFamily="34" charset="0"/>
            </a:endParaRPr>
          </a:p>
        </p:txBody>
      </p:sp>
      <p:graphicFrame>
        <p:nvGraphicFramePr>
          <p:cNvPr id="6" name="Таблица 6">
            <a:extLst>
              <a:ext uri="{FF2B5EF4-FFF2-40B4-BE49-F238E27FC236}">
                <a16:creationId xmlns:a16="http://schemas.microsoft.com/office/drawing/2014/main" id="{7AE9E8A9-8ECC-F21E-6C21-73BBBC3E8F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9075295"/>
              </p:ext>
            </p:extLst>
          </p:nvPr>
        </p:nvGraphicFramePr>
        <p:xfrm>
          <a:off x="653143" y="2830286"/>
          <a:ext cx="10918370" cy="223605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877917">
                  <a:extLst>
                    <a:ext uri="{9D8B030D-6E8A-4147-A177-3AD203B41FA5}">
                      <a16:colId xmlns:a16="http://schemas.microsoft.com/office/drawing/2014/main" val="194836968"/>
                    </a:ext>
                  </a:extLst>
                </a:gridCol>
                <a:gridCol w="2800336">
                  <a:extLst>
                    <a:ext uri="{9D8B030D-6E8A-4147-A177-3AD203B41FA5}">
                      <a16:colId xmlns:a16="http://schemas.microsoft.com/office/drawing/2014/main" val="660453278"/>
                    </a:ext>
                  </a:extLst>
                </a:gridCol>
                <a:gridCol w="2701112">
                  <a:extLst>
                    <a:ext uri="{9D8B030D-6E8A-4147-A177-3AD203B41FA5}">
                      <a16:colId xmlns:a16="http://schemas.microsoft.com/office/drawing/2014/main" val="633519998"/>
                    </a:ext>
                  </a:extLst>
                </a:gridCol>
                <a:gridCol w="3539005">
                  <a:extLst>
                    <a:ext uri="{9D8B030D-6E8A-4147-A177-3AD203B41FA5}">
                      <a16:colId xmlns:a16="http://schemas.microsoft.com/office/drawing/2014/main" val="3248047481"/>
                    </a:ext>
                  </a:extLst>
                </a:gridCol>
              </a:tblGrid>
              <a:tr h="888149">
                <a:tc>
                  <a:txBody>
                    <a:bodyPr/>
                    <a:lstStyle/>
                    <a:p>
                      <a:pPr algn="ctr"/>
                      <a:r>
                        <a:rPr lang="ru-RU" sz="2000" b="1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Тема</a:t>
                      </a:r>
                      <a:endParaRPr lang="ru-RU" sz="20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Метапредметные результаты</a:t>
                      </a:r>
                      <a:endParaRPr lang="ru-RU" sz="2000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Задания, которые выполняют обучающиеся</a:t>
                      </a:r>
                      <a:endParaRPr lang="ru-RU" sz="2000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Количество,  выполнивших задание (%)</a:t>
                      </a:r>
                    </a:p>
                  </a:txBody>
                  <a:tcPr marL="68580" marR="68580" marT="0" marB="0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0892562"/>
                  </a:ext>
                </a:extLst>
              </a:tr>
              <a:tr h="132165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84957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666164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B9DBA9D-421D-78CC-3F6D-75C5F258CC2A}"/>
              </a:ext>
            </a:extLst>
          </p:cNvPr>
          <p:cNvSpPr txBox="1"/>
          <p:nvPr/>
        </p:nvSpPr>
        <p:spPr>
          <a:xfrm>
            <a:off x="827311" y="591235"/>
            <a:ext cx="10472057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3600" u="sng" dirty="0">
                <a:solidFill>
                  <a:schemeClr val="accent6">
                    <a:lumMod val="50000"/>
                  </a:schemeClr>
                </a:solidFill>
                <a:latin typeface="Bookman Old Style" panose="02050604050505020204" pitchFamily="18" charset="0"/>
                <a:ea typeface="Cambria" panose="02040503050406030204" pitchFamily="18" charset="0"/>
              </a:rPr>
              <a:t>Общие требования к оформлению отчёта по выполнению задания. </a:t>
            </a:r>
          </a:p>
          <a:p>
            <a:pPr algn="just"/>
            <a:endParaRPr lang="ru-RU" sz="3200" u="sng" dirty="0">
              <a:latin typeface="Bookman Old Style" panose="02050604050505020204" pitchFamily="18" charset="0"/>
              <a:ea typeface="Cambria" panose="02040503050406030204" pitchFamily="18" charset="0"/>
            </a:endParaRPr>
          </a:p>
          <a:p>
            <a:pPr algn="just"/>
            <a:r>
              <a:rPr lang="ru-RU" sz="32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Документ </a:t>
            </a:r>
            <a:r>
              <a:rPr lang="en-US" sz="32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Word</a:t>
            </a:r>
            <a:r>
              <a:rPr lang="ru-RU" sz="32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, который содержит название документа и сведения об авторе (ФИО, предмет, ОО)</a:t>
            </a:r>
          </a:p>
          <a:p>
            <a:pPr algn="just"/>
            <a:endParaRPr lang="ru-RU" sz="3200" dirty="0">
              <a:solidFill>
                <a:srgbClr val="00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r>
              <a:rPr lang="ru-RU" sz="3600" u="sng" dirty="0">
                <a:solidFill>
                  <a:schemeClr val="accent6">
                    <a:lumMod val="50000"/>
                  </a:schemeClr>
                </a:solidFill>
                <a:effectLst/>
                <a:latin typeface="Bookman Old Style" panose="02050604050505020204" pitchFamily="18" charset="0"/>
                <a:ea typeface="Cambria" panose="02040503050406030204" pitchFamily="18" charset="0"/>
              </a:rPr>
              <a:t>Критерии оценивания. </a:t>
            </a:r>
          </a:p>
          <a:p>
            <a:pPr algn="just"/>
            <a:endParaRPr lang="ru-RU" sz="3200" dirty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r>
              <a:rPr lang="ru-RU" sz="32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Соответствие/несоответствие разработанных метапредметных заданий планируемым результатам. </a:t>
            </a:r>
          </a:p>
          <a:p>
            <a:pPr algn="just"/>
            <a:endParaRPr lang="ru-RU" sz="3200" dirty="0">
              <a:solidFill>
                <a:srgbClr val="00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25442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80C7AD4-304F-5659-38CB-C85262F85800}"/>
              </a:ext>
            </a:extLst>
          </p:cNvPr>
          <p:cNvSpPr txBox="1"/>
          <p:nvPr/>
        </p:nvSpPr>
        <p:spPr>
          <a:xfrm>
            <a:off x="2530929" y="2136357"/>
            <a:ext cx="7130142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  <a:ea typeface="Cambria" panose="02040503050406030204" pitchFamily="18" charset="0"/>
              </a:rPr>
              <a:t>СПАСИБО ЗА РАБОТУ, КОЛЛЕГИ!</a:t>
            </a:r>
          </a:p>
        </p:txBody>
      </p:sp>
    </p:spTree>
    <p:extLst>
      <p:ext uri="{BB962C8B-B14F-4D97-AF65-F5344CB8AC3E}">
        <p14:creationId xmlns:p14="http://schemas.microsoft.com/office/powerpoint/2010/main" val="275738729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6A5A81D-D206-FEBF-5DCD-07A0B5E63EC0}"/>
              </a:ext>
            </a:extLst>
          </p:cNvPr>
          <p:cNvSpPr txBox="1"/>
          <p:nvPr/>
        </p:nvSpPr>
        <p:spPr>
          <a:xfrm>
            <a:off x="2087217" y="2508838"/>
            <a:ext cx="8478079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4000" dirty="0">
                <a:latin typeface="Bookman Old Style" panose="02050604050505020204" pitchFamily="18" charset="0"/>
              </a:rPr>
              <a:t>Ссылка на запись вебинара: </a:t>
            </a:r>
            <a:r>
              <a:rPr lang="en-US" sz="4000" dirty="0">
                <a:latin typeface="Bookman Old Style" panose="02050604050505020204" pitchFamily="18" charset="0"/>
                <a:hlinkClick r:id="rId2"/>
              </a:rPr>
              <a:t>https://events.webinar.ru/51207829/305444310/record-new/1500994671</a:t>
            </a:r>
            <a:endParaRPr lang="ru-RU" sz="4000" dirty="0">
              <a:latin typeface="Bookman Old Style" panose="02050604050505020204" pitchFamily="18" charset="0"/>
            </a:endParaRPr>
          </a:p>
          <a:p>
            <a:endParaRPr lang="ru-RU" sz="4000" dirty="0">
              <a:latin typeface="Bahnschrift SemiBold SemiConden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51294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3A8322-3072-730B-B700-F7807CE7CC69}"/>
              </a:ext>
            </a:extLst>
          </p:cNvPr>
          <p:cNvSpPr txBox="1"/>
          <p:nvPr/>
        </p:nvSpPr>
        <p:spPr>
          <a:xfrm>
            <a:off x="2578014" y="660025"/>
            <a:ext cx="7035971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5400" dirty="0">
                <a:latin typeface="Bookman Old Style" panose="02050604050505020204" pitchFamily="18" charset="0"/>
                <a:ea typeface="Cambria" panose="02040503050406030204" pitchFamily="18" charset="0"/>
              </a:rPr>
              <a:t>Задания проекта.</a:t>
            </a: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209221E5-0874-6523-E435-AF7E3762956D}"/>
              </a:ext>
            </a:extLst>
          </p:cNvPr>
          <p:cNvSpPr/>
          <p:nvPr/>
        </p:nvSpPr>
        <p:spPr>
          <a:xfrm>
            <a:off x="1272100" y="2378165"/>
            <a:ext cx="1161415" cy="1162685"/>
          </a:xfrm>
          <a:custGeom>
            <a:avLst/>
            <a:gdLst/>
            <a:ahLst/>
            <a:cxnLst/>
            <a:rect l="l" t="t" r="r" b="b"/>
            <a:pathLst>
              <a:path w="1161414" h="1162685">
                <a:moveTo>
                  <a:pt x="580615" y="1162094"/>
                </a:moveTo>
                <a:lnTo>
                  <a:pt x="533128" y="1160162"/>
                </a:lnTo>
                <a:lnTo>
                  <a:pt x="486674" y="1154467"/>
                </a:lnTo>
                <a:lnTo>
                  <a:pt x="441405" y="1145161"/>
                </a:lnTo>
                <a:lnTo>
                  <a:pt x="397472" y="1132393"/>
                </a:lnTo>
                <a:lnTo>
                  <a:pt x="355027" y="1116315"/>
                </a:lnTo>
                <a:lnTo>
                  <a:pt x="314221" y="1097078"/>
                </a:lnTo>
                <a:lnTo>
                  <a:pt x="275207" y="1074833"/>
                </a:lnTo>
                <a:lnTo>
                  <a:pt x="238135" y="1049731"/>
                </a:lnTo>
                <a:lnTo>
                  <a:pt x="203157" y="1021923"/>
                </a:lnTo>
                <a:lnTo>
                  <a:pt x="170426" y="991560"/>
                </a:lnTo>
                <a:lnTo>
                  <a:pt x="140092" y="958793"/>
                </a:lnTo>
                <a:lnTo>
                  <a:pt x="112307" y="923772"/>
                </a:lnTo>
                <a:lnTo>
                  <a:pt x="87223" y="886650"/>
                </a:lnTo>
                <a:lnTo>
                  <a:pt x="64992" y="847576"/>
                </a:lnTo>
                <a:lnTo>
                  <a:pt x="45765" y="806702"/>
                </a:lnTo>
                <a:lnTo>
                  <a:pt x="29694" y="764179"/>
                </a:lnTo>
                <a:lnTo>
                  <a:pt x="16930" y="720158"/>
                </a:lnTo>
                <a:lnTo>
                  <a:pt x="7625" y="674789"/>
                </a:lnTo>
                <a:lnTo>
                  <a:pt x="1931" y="628225"/>
                </a:lnTo>
                <a:lnTo>
                  <a:pt x="0" y="580615"/>
                </a:lnTo>
                <a:lnTo>
                  <a:pt x="1931" y="533128"/>
                </a:lnTo>
                <a:lnTo>
                  <a:pt x="7625" y="486674"/>
                </a:lnTo>
                <a:lnTo>
                  <a:pt x="16930" y="441405"/>
                </a:lnTo>
                <a:lnTo>
                  <a:pt x="29694" y="397472"/>
                </a:lnTo>
                <a:lnTo>
                  <a:pt x="45765" y="355027"/>
                </a:lnTo>
                <a:lnTo>
                  <a:pt x="64992" y="314221"/>
                </a:lnTo>
                <a:lnTo>
                  <a:pt x="87223" y="275207"/>
                </a:lnTo>
                <a:lnTo>
                  <a:pt x="112307" y="238135"/>
                </a:lnTo>
                <a:lnTo>
                  <a:pt x="140092" y="203157"/>
                </a:lnTo>
                <a:lnTo>
                  <a:pt x="170426" y="170426"/>
                </a:lnTo>
                <a:lnTo>
                  <a:pt x="203157" y="140092"/>
                </a:lnTo>
                <a:lnTo>
                  <a:pt x="238135" y="112307"/>
                </a:lnTo>
                <a:lnTo>
                  <a:pt x="275207" y="87223"/>
                </a:lnTo>
                <a:lnTo>
                  <a:pt x="314221" y="64992"/>
                </a:lnTo>
                <a:lnTo>
                  <a:pt x="355027" y="45765"/>
                </a:lnTo>
                <a:lnTo>
                  <a:pt x="397472" y="29694"/>
                </a:lnTo>
                <a:lnTo>
                  <a:pt x="441405" y="16930"/>
                </a:lnTo>
                <a:lnTo>
                  <a:pt x="486674" y="7625"/>
                </a:lnTo>
                <a:lnTo>
                  <a:pt x="533128" y="1931"/>
                </a:lnTo>
                <a:lnTo>
                  <a:pt x="580615" y="0"/>
                </a:lnTo>
                <a:lnTo>
                  <a:pt x="628218" y="1931"/>
                </a:lnTo>
                <a:lnTo>
                  <a:pt x="674765" y="7625"/>
                </a:lnTo>
                <a:lnTo>
                  <a:pt x="720105" y="16930"/>
                </a:lnTo>
                <a:lnTo>
                  <a:pt x="764089" y="29694"/>
                </a:lnTo>
                <a:lnTo>
                  <a:pt x="806567" y="45765"/>
                </a:lnTo>
                <a:lnTo>
                  <a:pt x="847389" y="64992"/>
                </a:lnTo>
                <a:lnTo>
                  <a:pt x="886406" y="87223"/>
                </a:lnTo>
                <a:lnTo>
                  <a:pt x="923468" y="112307"/>
                </a:lnTo>
                <a:lnTo>
                  <a:pt x="958425" y="140092"/>
                </a:lnTo>
                <a:lnTo>
                  <a:pt x="991128" y="170426"/>
                </a:lnTo>
                <a:lnTo>
                  <a:pt x="1021426" y="203157"/>
                </a:lnTo>
                <a:lnTo>
                  <a:pt x="1049171" y="238135"/>
                </a:lnTo>
                <a:lnTo>
                  <a:pt x="1074213" y="275207"/>
                </a:lnTo>
                <a:lnTo>
                  <a:pt x="1096401" y="314221"/>
                </a:lnTo>
                <a:lnTo>
                  <a:pt x="1098969" y="319684"/>
                </a:lnTo>
                <a:lnTo>
                  <a:pt x="580615" y="319684"/>
                </a:lnTo>
                <a:lnTo>
                  <a:pt x="533892" y="323910"/>
                </a:lnTo>
                <a:lnTo>
                  <a:pt x="489843" y="336087"/>
                </a:lnTo>
                <a:lnTo>
                  <a:pt x="449221" y="355460"/>
                </a:lnTo>
                <a:lnTo>
                  <a:pt x="412781" y="381276"/>
                </a:lnTo>
                <a:lnTo>
                  <a:pt x="381276" y="412781"/>
                </a:lnTo>
                <a:lnTo>
                  <a:pt x="355460" y="449221"/>
                </a:lnTo>
                <a:lnTo>
                  <a:pt x="336087" y="489843"/>
                </a:lnTo>
                <a:lnTo>
                  <a:pt x="323910" y="533892"/>
                </a:lnTo>
                <a:lnTo>
                  <a:pt x="319684" y="580615"/>
                </a:lnTo>
                <a:lnTo>
                  <a:pt x="323910" y="627338"/>
                </a:lnTo>
                <a:lnTo>
                  <a:pt x="336087" y="671387"/>
                </a:lnTo>
                <a:lnTo>
                  <a:pt x="355460" y="712008"/>
                </a:lnTo>
                <a:lnTo>
                  <a:pt x="381276" y="748449"/>
                </a:lnTo>
                <a:lnTo>
                  <a:pt x="412781" y="779954"/>
                </a:lnTo>
                <a:lnTo>
                  <a:pt x="449221" y="805770"/>
                </a:lnTo>
                <a:lnTo>
                  <a:pt x="489843" y="825143"/>
                </a:lnTo>
                <a:lnTo>
                  <a:pt x="533892" y="837320"/>
                </a:lnTo>
                <a:lnTo>
                  <a:pt x="580615" y="841546"/>
                </a:lnTo>
                <a:lnTo>
                  <a:pt x="1099610" y="841546"/>
                </a:lnTo>
                <a:lnTo>
                  <a:pt x="1096782" y="847576"/>
                </a:lnTo>
                <a:lnTo>
                  <a:pt x="1074596" y="886650"/>
                </a:lnTo>
                <a:lnTo>
                  <a:pt x="1049545" y="923772"/>
                </a:lnTo>
                <a:lnTo>
                  <a:pt x="1021779" y="958793"/>
                </a:lnTo>
                <a:lnTo>
                  <a:pt x="991452" y="991560"/>
                </a:lnTo>
                <a:lnTo>
                  <a:pt x="958714" y="1021923"/>
                </a:lnTo>
                <a:lnTo>
                  <a:pt x="923717" y="1049731"/>
                </a:lnTo>
                <a:lnTo>
                  <a:pt x="886613" y="1074833"/>
                </a:lnTo>
                <a:lnTo>
                  <a:pt x="847553" y="1097078"/>
                </a:lnTo>
                <a:lnTo>
                  <a:pt x="806689" y="1116315"/>
                </a:lnTo>
                <a:lnTo>
                  <a:pt x="764172" y="1132393"/>
                </a:lnTo>
                <a:lnTo>
                  <a:pt x="720155" y="1145161"/>
                </a:lnTo>
                <a:lnTo>
                  <a:pt x="674788" y="1154467"/>
                </a:lnTo>
                <a:lnTo>
                  <a:pt x="628225" y="1160162"/>
                </a:lnTo>
                <a:lnTo>
                  <a:pt x="580615" y="1162094"/>
                </a:lnTo>
                <a:close/>
              </a:path>
              <a:path w="1161414" h="1162685">
                <a:moveTo>
                  <a:pt x="1099610" y="841546"/>
                </a:moveTo>
                <a:lnTo>
                  <a:pt x="580615" y="841546"/>
                </a:lnTo>
                <a:lnTo>
                  <a:pt x="627338" y="837320"/>
                </a:lnTo>
                <a:lnTo>
                  <a:pt x="671387" y="825143"/>
                </a:lnTo>
                <a:lnTo>
                  <a:pt x="712008" y="805770"/>
                </a:lnTo>
                <a:lnTo>
                  <a:pt x="748449" y="779954"/>
                </a:lnTo>
                <a:lnTo>
                  <a:pt x="779954" y="748449"/>
                </a:lnTo>
                <a:lnTo>
                  <a:pt x="805770" y="712008"/>
                </a:lnTo>
                <a:lnTo>
                  <a:pt x="825143" y="671387"/>
                </a:lnTo>
                <a:lnTo>
                  <a:pt x="837320" y="627338"/>
                </a:lnTo>
                <a:lnTo>
                  <a:pt x="841546" y="580615"/>
                </a:lnTo>
                <a:lnTo>
                  <a:pt x="837348" y="533892"/>
                </a:lnTo>
                <a:lnTo>
                  <a:pt x="825242" y="489843"/>
                </a:lnTo>
                <a:lnTo>
                  <a:pt x="805962" y="449221"/>
                </a:lnTo>
                <a:lnTo>
                  <a:pt x="780238" y="412781"/>
                </a:lnTo>
                <a:lnTo>
                  <a:pt x="748804" y="381276"/>
                </a:lnTo>
                <a:lnTo>
                  <a:pt x="712392" y="355460"/>
                </a:lnTo>
                <a:lnTo>
                  <a:pt x="671735" y="336087"/>
                </a:lnTo>
                <a:lnTo>
                  <a:pt x="627565" y="323910"/>
                </a:lnTo>
                <a:lnTo>
                  <a:pt x="580615" y="319684"/>
                </a:lnTo>
                <a:lnTo>
                  <a:pt x="1098969" y="319684"/>
                </a:lnTo>
                <a:lnTo>
                  <a:pt x="1115586" y="355027"/>
                </a:lnTo>
                <a:lnTo>
                  <a:pt x="1131619" y="397472"/>
                </a:lnTo>
                <a:lnTo>
                  <a:pt x="1144349" y="441405"/>
                </a:lnTo>
                <a:lnTo>
                  <a:pt x="1153628" y="486674"/>
                </a:lnTo>
                <a:lnTo>
                  <a:pt x="1159304" y="533128"/>
                </a:lnTo>
                <a:lnTo>
                  <a:pt x="1161230" y="580615"/>
                </a:lnTo>
                <a:lnTo>
                  <a:pt x="1159421" y="628225"/>
                </a:lnTo>
                <a:lnTo>
                  <a:pt x="1153838" y="674789"/>
                </a:lnTo>
                <a:lnTo>
                  <a:pt x="1144630" y="720158"/>
                </a:lnTo>
                <a:lnTo>
                  <a:pt x="1131950" y="764179"/>
                </a:lnTo>
                <a:lnTo>
                  <a:pt x="1115950" y="806702"/>
                </a:lnTo>
                <a:lnTo>
                  <a:pt x="1099610" y="841546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4">
            <a:extLst>
              <a:ext uri="{FF2B5EF4-FFF2-40B4-BE49-F238E27FC236}">
                <a16:creationId xmlns:a16="http://schemas.microsoft.com/office/drawing/2014/main" id="{4BE03DDC-03B7-B737-D3BA-65ADB672E412}"/>
              </a:ext>
            </a:extLst>
          </p:cNvPr>
          <p:cNvSpPr/>
          <p:nvPr/>
        </p:nvSpPr>
        <p:spPr>
          <a:xfrm>
            <a:off x="4232570" y="2378165"/>
            <a:ext cx="1161415" cy="1162685"/>
          </a:xfrm>
          <a:custGeom>
            <a:avLst/>
            <a:gdLst/>
            <a:ahLst/>
            <a:cxnLst/>
            <a:rect l="l" t="t" r="r" b="b"/>
            <a:pathLst>
              <a:path w="1161414" h="1162685">
                <a:moveTo>
                  <a:pt x="580615" y="1162094"/>
                </a:moveTo>
                <a:lnTo>
                  <a:pt x="533128" y="1160162"/>
                </a:lnTo>
                <a:lnTo>
                  <a:pt x="486674" y="1154467"/>
                </a:lnTo>
                <a:lnTo>
                  <a:pt x="441405" y="1145161"/>
                </a:lnTo>
                <a:lnTo>
                  <a:pt x="397472" y="1132393"/>
                </a:lnTo>
                <a:lnTo>
                  <a:pt x="355027" y="1116315"/>
                </a:lnTo>
                <a:lnTo>
                  <a:pt x="314221" y="1097078"/>
                </a:lnTo>
                <a:lnTo>
                  <a:pt x="275207" y="1074833"/>
                </a:lnTo>
                <a:lnTo>
                  <a:pt x="238135" y="1049731"/>
                </a:lnTo>
                <a:lnTo>
                  <a:pt x="203157" y="1021923"/>
                </a:lnTo>
                <a:lnTo>
                  <a:pt x="170426" y="991560"/>
                </a:lnTo>
                <a:lnTo>
                  <a:pt x="140092" y="958793"/>
                </a:lnTo>
                <a:lnTo>
                  <a:pt x="112307" y="923772"/>
                </a:lnTo>
                <a:lnTo>
                  <a:pt x="87223" y="886650"/>
                </a:lnTo>
                <a:lnTo>
                  <a:pt x="64992" y="847576"/>
                </a:lnTo>
                <a:lnTo>
                  <a:pt x="45765" y="806702"/>
                </a:lnTo>
                <a:lnTo>
                  <a:pt x="29694" y="764179"/>
                </a:lnTo>
                <a:lnTo>
                  <a:pt x="16930" y="720158"/>
                </a:lnTo>
                <a:lnTo>
                  <a:pt x="7625" y="674789"/>
                </a:lnTo>
                <a:lnTo>
                  <a:pt x="1931" y="628225"/>
                </a:lnTo>
                <a:lnTo>
                  <a:pt x="0" y="580615"/>
                </a:lnTo>
                <a:lnTo>
                  <a:pt x="1931" y="533128"/>
                </a:lnTo>
                <a:lnTo>
                  <a:pt x="7625" y="486674"/>
                </a:lnTo>
                <a:lnTo>
                  <a:pt x="16930" y="441405"/>
                </a:lnTo>
                <a:lnTo>
                  <a:pt x="29694" y="397472"/>
                </a:lnTo>
                <a:lnTo>
                  <a:pt x="45765" y="355027"/>
                </a:lnTo>
                <a:lnTo>
                  <a:pt x="64992" y="314221"/>
                </a:lnTo>
                <a:lnTo>
                  <a:pt x="87223" y="275207"/>
                </a:lnTo>
                <a:lnTo>
                  <a:pt x="112307" y="238135"/>
                </a:lnTo>
                <a:lnTo>
                  <a:pt x="140092" y="203157"/>
                </a:lnTo>
                <a:lnTo>
                  <a:pt x="170426" y="170426"/>
                </a:lnTo>
                <a:lnTo>
                  <a:pt x="203157" y="140092"/>
                </a:lnTo>
                <a:lnTo>
                  <a:pt x="238135" y="112307"/>
                </a:lnTo>
                <a:lnTo>
                  <a:pt x="275207" y="87223"/>
                </a:lnTo>
                <a:lnTo>
                  <a:pt x="314221" y="64992"/>
                </a:lnTo>
                <a:lnTo>
                  <a:pt x="355027" y="45765"/>
                </a:lnTo>
                <a:lnTo>
                  <a:pt x="397472" y="29694"/>
                </a:lnTo>
                <a:lnTo>
                  <a:pt x="441405" y="16930"/>
                </a:lnTo>
                <a:lnTo>
                  <a:pt x="486674" y="7625"/>
                </a:lnTo>
                <a:lnTo>
                  <a:pt x="533128" y="1931"/>
                </a:lnTo>
                <a:lnTo>
                  <a:pt x="580615" y="0"/>
                </a:lnTo>
                <a:lnTo>
                  <a:pt x="628218" y="1931"/>
                </a:lnTo>
                <a:lnTo>
                  <a:pt x="674765" y="7625"/>
                </a:lnTo>
                <a:lnTo>
                  <a:pt x="720105" y="16930"/>
                </a:lnTo>
                <a:lnTo>
                  <a:pt x="764089" y="29694"/>
                </a:lnTo>
                <a:lnTo>
                  <a:pt x="806567" y="45765"/>
                </a:lnTo>
                <a:lnTo>
                  <a:pt x="847389" y="64992"/>
                </a:lnTo>
                <a:lnTo>
                  <a:pt x="886406" y="87223"/>
                </a:lnTo>
                <a:lnTo>
                  <a:pt x="923468" y="112307"/>
                </a:lnTo>
                <a:lnTo>
                  <a:pt x="958425" y="140092"/>
                </a:lnTo>
                <a:lnTo>
                  <a:pt x="991128" y="170426"/>
                </a:lnTo>
                <a:lnTo>
                  <a:pt x="1021426" y="203157"/>
                </a:lnTo>
                <a:lnTo>
                  <a:pt x="1049171" y="238135"/>
                </a:lnTo>
                <a:lnTo>
                  <a:pt x="1074213" y="275207"/>
                </a:lnTo>
                <a:lnTo>
                  <a:pt x="1096401" y="314221"/>
                </a:lnTo>
                <a:lnTo>
                  <a:pt x="1098969" y="319684"/>
                </a:lnTo>
                <a:lnTo>
                  <a:pt x="580615" y="319684"/>
                </a:lnTo>
                <a:lnTo>
                  <a:pt x="533892" y="323910"/>
                </a:lnTo>
                <a:lnTo>
                  <a:pt x="489843" y="336087"/>
                </a:lnTo>
                <a:lnTo>
                  <a:pt x="449221" y="355460"/>
                </a:lnTo>
                <a:lnTo>
                  <a:pt x="412781" y="381276"/>
                </a:lnTo>
                <a:lnTo>
                  <a:pt x="381276" y="412781"/>
                </a:lnTo>
                <a:lnTo>
                  <a:pt x="355460" y="449221"/>
                </a:lnTo>
                <a:lnTo>
                  <a:pt x="336087" y="489843"/>
                </a:lnTo>
                <a:lnTo>
                  <a:pt x="323910" y="533892"/>
                </a:lnTo>
                <a:lnTo>
                  <a:pt x="319684" y="580615"/>
                </a:lnTo>
                <a:lnTo>
                  <a:pt x="323910" y="627338"/>
                </a:lnTo>
                <a:lnTo>
                  <a:pt x="336087" y="671387"/>
                </a:lnTo>
                <a:lnTo>
                  <a:pt x="355460" y="712008"/>
                </a:lnTo>
                <a:lnTo>
                  <a:pt x="381276" y="748449"/>
                </a:lnTo>
                <a:lnTo>
                  <a:pt x="412781" y="779954"/>
                </a:lnTo>
                <a:lnTo>
                  <a:pt x="449221" y="805770"/>
                </a:lnTo>
                <a:lnTo>
                  <a:pt x="489843" y="825143"/>
                </a:lnTo>
                <a:lnTo>
                  <a:pt x="533892" y="837320"/>
                </a:lnTo>
                <a:lnTo>
                  <a:pt x="580615" y="841546"/>
                </a:lnTo>
                <a:lnTo>
                  <a:pt x="1099610" y="841546"/>
                </a:lnTo>
                <a:lnTo>
                  <a:pt x="1096782" y="847576"/>
                </a:lnTo>
                <a:lnTo>
                  <a:pt x="1074596" y="886650"/>
                </a:lnTo>
                <a:lnTo>
                  <a:pt x="1049545" y="923772"/>
                </a:lnTo>
                <a:lnTo>
                  <a:pt x="1021779" y="958793"/>
                </a:lnTo>
                <a:lnTo>
                  <a:pt x="991452" y="991560"/>
                </a:lnTo>
                <a:lnTo>
                  <a:pt x="958714" y="1021923"/>
                </a:lnTo>
                <a:lnTo>
                  <a:pt x="923717" y="1049731"/>
                </a:lnTo>
                <a:lnTo>
                  <a:pt x="886613" y="1074833"/>
                </a:lnTo>
                <a:lnTo>
                  <a:pt x="847553" y="1097078"/>
                </a:lnTo>
                <a:lnTo>
                  <a:pt x="806689" y="1116315"/>
                </a:lnTo>
                <a:lnTo>
                  <a:pt x="764172" y="1132393"/>
                </a:lnTo>
                <a:lnTo>
                  <a:pt x="720155" y="1145161"/>
                </a:lnTo>
                <a:lnTo>
                  <a:pt x="674788" y="1154467"/>
                </a:lnTo>
                <a:lnTo>
                  <a:pt x="628225" y="1160162"/>
                </a:lnTo>
                <a:lnTo>
                  <a:pt x="580615" y="1162094"/>
                </a:lnTo>
                <a:close/>
              </a:path>
              <a:path w="1161414" h="1162685">
                <a:moveTo>
                  <a:pt x="1099610" y="841546"/>
                </a:moveTo>
                <a:lnTo>
                  <a:pt x="580615" y="841546"/>
                </a:lnTo>
                <a:lnTo>
                  <a:pt x="627338" y="837320"/>
                </a:lnTo>
                <a:lnTo>
                  <a:pt x="671387" y="825143"/>
                </a:lnTo>
                <a:lnTo>
                  <a:pt x="712008" y="805770"/>
                </a:lnTo>
                <a:lnTo>
                  <a:pt x="748449" y="779954"/>
                </a:lnTo>
                <a:lnTo>
                  <a:pt x="779954" y="748449"/>
                </a:lnTo>
                <a:lnTo>
                  <a:pt x="805770" y="712008"/>
                </a:lnTo>
                <a:lnTo>
                  <a:pt x="825143" y="671387"/>
                </a:lnTo>
                <a:lnTo>
                  <a:pt x="837320" y="627338"/>
                </a:lnTo>
                <a:lnTo>
                  <a:pt x="841546" y="580615"/>
                </a:lnTo>
                <a:lnTo>
                  <a:pt x="837348" y="533892"/>
                </a:lnTo>
                <a:lnTo>
                  <a:pt x="825242" y="489843"/>
                </a:lnTo>
                <a:lnTo>
                  <a:pt x="805962" y="449221"/>
                </a:lnTo>
                <a:lnTo>
                  <a:pt x="780238" y="412781"/>
                </a:lnTo>
                <a:lnTo>
                  <a:pt x="748804" y="381276"/>
                </a:lnTo>
                <a:lnTo>
                  <a:pt x="712392" y="355460"/>
                </a:lnTo>
                <a:lnTo>
                  <a:pt x="671735" y="336087"/>
                </a:lnTo>
                <a:lnTo>
                  <a:pt x="627565" y="323910"/>
                </a:lnTo>
                <a:lnTo>
                  <a:pt x="580615" y="319684"/>
                </a:lnTo>
                <a:lnTo>
                  <a:pt x="1098969" y="319684"/>
                </a:lnTo>
                <a:lnTo>
                  <a:pt x="1115586" y="355027"/>
                </a:lnTo>
                <a:lnTo>
                  <a:pt x="1131619" y="397472"/>
                </a:lnTo>
                <a:lnTo>
                  <a:pt x="1144349" y="441405"/>
                </a:lnTo>
                <a:lnTo>
                  <a:pt x="1153628" y="486674"/>
                </a:lnTo>
                <a:lnTo>
                  <a:pt x="1159304" y="533128"/>
                </a:lnTo>
                <a:lnTo>
                  <a:pt x="1161230" y="580615"/>
                </a:lnTo>
                <a:lnTo>
                  <a:pt x="1159421" y="628225"/>
                </a:lnTo>
                <a:lnTo>
                  <a:pt x="1153838" y="674789"/>
                </a:lnTo>
                <a:lnTo>
                  <a:pt x="1144630" y="720158"/>
                </a:lnTo>
                <a:lnTo>
                  <a:pt x="1131950" y="764179"/>
                </a:lnTo>
                <a:lnTo>
                  <a:pt x="1115950" y="806702"/>
                </a:lnTo>
                <a:lnTo>
                  <a:pt x="1099610" y="841546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4">
            <a:extLst>
              <a:ext uri="{FF2B5EF4-FFF2-40B4-BE49-F238E27FC236}">
                <a16:creationId xmlns:a16="http://schemas.microsoft.com/office/drawing/2014/main" id="{BAB644CE-FBD8-7146-2F53-E8BACADA179F}"/>
              </a:ext>
            </a:extLst>
          </p:cNvPr>
          <p:cNvSpPr/>
          <p:nvPr/>
        </p:nvSpPr>
        <p:spPr>
          <a:xfrm>
            <a:off x="7010563" y="2378166"/>
            <a:ext cx="1161415" cy="1162685"/>
          </a:xfrm>
          <a:custGeom>
            <a:avLst/>
            <a:gdLst/>
            <a:ahLst/>
            <a:cxnLst/>
            <a:rect l="l" t="t" r="r" b="b"/>
            <a:pathLst>
              <a:path w="1161414" h="1162685">
                <a:moveTo>
                  <a:pt x="580615" y="1162094"/>
                </a:moveTo>
                <a:lnTo>
                  <a:pt x="533128" y="1160162"/>
                </a:lnTo>
                <a:lnTo>
                  <a:pt x="486674" y="1154467"/>
                </a:lnTo>
                <a:lnTo>
                  <a:pt x="441405" y="1145161"/>
                </a:lnTo>
                <a:lnTo>
                  <a:pt x="397472" y="1132393"/>
                </a:lnTo>
                <a:lnTo>
                  <a:pt x="355027" y="1116315"/>
                </a:lnTo>
                <a:lnTo>
                  <a:pt x="314221" y="1097078"/>
                </a:lnTo>
                <a:lnTo>
                  <a:pt x="275207" y="1074833"/>
                </a:lnTo>
                <a:lnTo>
                  <a:pt x="238135" y="1049731"/>
                </a:lnTo>
                <a:lnTo>
                  <a:pt x="203157" y="1021923"/>
                </a:lnTo>
                <a:lnTo>
                  <a:pt x="170426" y="991560"/>
                </a:lnTo>
                <a:lnTo>
                  <a:pt x="140092" y="958793"/>
                </a:lnTo>
                <a:lnTo>
                  <a:pt x="112307" y="923772"/>
                </a:lnTo>
                <a:lnTo>
                  <a:pt x="87223" y="886650"/>
                </a:lnTo>
                <a:lnTo>
                  <a:pt x="64992" y="847576"/>
                </a:lnTo>
                <a:lnTo>
                  <a:pt x="45765" y="806702"/>
                </a:lnTo>
                <a:lnTo>
                  <a:pt x="29694" y="764179"/>
                </a:lnTo>
                <a:lnTo>
                  <a:pt x="16930" y="720158"/>
                </a:lnTo>
                <a:lnTo>
                  <a:pt x="7625" y="674789"/>
                </a:lnTo>
                <a:lnTo>
                  <a:pt x="1931" y="628225"/>
                </a:lnTo>
                <a:lnTo>
                  <a:pt x="0" y="580615"/>
                </a:lnTo>
                <a:lnTo>
                  <a:pt x="1931" y="533128"/>
                </a:lnTo>
                <a:lnTo>
                  <a:pt x="7625" y="486674"/>
                </a:lnTo>
                <a:lnTo>
                  <a:pt x="16930" y="441405"/>
                </a:lnTo>
                <a:lnTo>
                  <a:pt x="29694" y="397472"/>
                </a:lnTo>
                <a:lnTo>
                  <a:pt x="45765" y="355027"/>
                </a:lnTo>
                <a:lnTo>
                  <a:pt x="64992" y="314221"/>
                </a:lnTo>
                <a:lnTo>
                  <a:pt x="87223" y="275207"/>
                </a:lnTo>
                <a:lnTo>
                  <a:pt x="112307" y="238135"/>
                </a:lnTo>
                <a:lnTo>
                  <a:pt x="140092" y="203157"/>
                </a:lnTo>
                <a:lnTo>
                  <a:pt x="170426" y="170426"/>
                </a:lnTo>
                <a:lnTo>
                  <a:pt x="203157" y="140092"/>
                </a:lnTo>
                <a:lnTo>
                  <a:pt x="238135" y="112307"/>
                </a:lnTo>
                <a:lnTo>
                  <a:pt x="275207" y="87223"/>
                </a:lnTo>
                <a:lnTo>
                  <a:pt x="314221" y="64992"/>
                </a:lnTo>
                <a:lnTo>
                  <a:pt x="355027" y="45765"/>
                </a:lnTo>
                <a:lnTo>
                  <a:pt x="397472" y="29694"/>
                </a:lnTo>
                <a:lnTo>
                  <a:pt x="441405" y="16930"/>
                </a:lnTo>
                <a:lnTo>
                  <a:pt x="486674" y="7625"/>
                </a:lnTo>
                <a:lnTo>
                  <a:pt x="533128" y="1931"/>
                </a:lnTo>
                <a:lnTo>
                  <a:pt x="580615" y="0"/>
                </a:lnTo>
                <a:lnTo>
                  <a:pt x="628218" y="1931"/>
                </a:lnTo>
                <a:lnTo>
                  <a:pt x="674765" y="7625"/>
                </a:lnTo>
                <a:lnTo>
                  <a:pt x="720105" y="16930"/>
                </a:lnTo>
                <a:lnTo>
                  <a:pt x="764089" y="29694"/>
                </a:lnTo>
                <a:lnTo>
                  <a:pt x="806567" y="45765"/>
                </a:lnTo>
                <a:lnTo>
                  <a:pt x="847389" y="64992"/>
                </a:lnTo>
                <a:lnTo>
                  <a:pt x="886406" y="87223"/>
                </a:lnTo>
                <a:lnTo>
                  <a:pt x="923468" y="112307"/>
                </a:lnTo>
                <a:lnTo>
                  <a:pt x="958425" y="140092"/>
                </a:lnTo>
                <a:lnTo>
                  <a:pt x="991128" y="170426"/>
                </a:lnTo>
                <a:lnTo>
                  <a:pt x="1021426" y="203157"/>
                </a:lnTo>
                <a:lnTo>
                  <a:pt x="1049171" y="238135"/>
                </a:lnTo>
                <a:lnTo>
                  <a:pt x="1074213" y="275207"/>
                </a:lnTo>
                <a:lnTo>
                  <a:pt x="1096401" y="314221"/>
                </a:lnTo>
                <a:lnTo>
                  <a:pt x="1098969" y="319684"/>
                </a:lnTo>
                <a:lnTo>
                  <a:pt x="580615" y="319684"/>
                </a:lnTo>
                <a:lnTo>
                  <a:pt x="533892" y="323910"/>
                </a:lnTo>
                <a:lnTo>
                  <a:pt x="489843" y="336087"/>
                </a:lnTo>
                <a:lnTo>
                  <a:pt x="449221" y="355460"/>
                </a:lnTo>
                <a:lnTo>
                  <a:pt x="412781" y="381276"/>
                </a:lnTo>
                <a:lnTo>
                  <a:pt x="381276" y="412781"/>
                </a:lnTo>
                <a:lnTo>
                  <a:pt x="355460" y="449221"/>
                </a:lnTo>
                <a:lnTo>
                  <a:pt x="336087" y="489843"/>
                </a:lnTo>
                <a:lnTo>
                  <a:pt x="323910" y="533892"/>
                </a:lnTo>
                <a:lnTo>
                  <a:pt x="319684" y="580615"/>
                </a:lnTo>
                <a:lnTo>
                  <a:pt x="323910" y="627338"/>
                </a:lnTo>
                <a:lnTo>
                  <a:pt x="336087" y="671387"/>
                </a:lnTo>
                <a:lnTo>
                  <a:pt x="355460" y="712008"/>
                </a:lnTo>
                <a:lnTo>
                  <a:pt x="381276" y="748449"/>
                </a:lnTo>
                <a:lnTo>
                  <a:pt x="412781" y="779954"/>
                </a:lnTo>
                <a:lnTo>
                  <a:pt x="449221" y="805770"/>
                </a:lnTo>
                <a:lnTo>
                  <a:pt x="489843" y="825143"/>
                </a:lnTo>
                <a:lnTo>
                  <a:pt x="533892" y="837320"/>
                </a:lnTo>
                <a:lnTo>
                  <a:pt x="580615" y="841546"/>
                </a:lnTo>
                <a:lnTo>
                  <a:pt x="1099610" y="841546"/>
                </a:lnTo>
                <a:lnTo>
                  <a:pt x="1096782" y="847576"/>
                </a:lnTo>
                <a:lnTo>
                  <a:pt x="1074596" y="886650"/>
                </a:lnTo>
                <a:lnTo>
                  <a:pt x="1049545" y="923772"/>
                </a:lnTo>
                <a:lnTo>
                  <a:pt x="1021779" y="958793"/>
                </a:lnTo>
                <a:lnTo>
                  <a:pt x="991452" y="991560"/>
                </a:lnTo>
                <a:lnTo>
                  <a:pt x="958714" y="1021923"/>
                </a:lnTo>
                <a:lnTo>
                  <a:pt x="923717" y="1049731"/>
                </a:lnTo>
                <a:lnTo>
                  <a:pt x="886613" y="1074833"/>
                </a:lnTo>
                <a:lnTo>
                  <a:pt x="847553" y="1097078"/>
                </a:lnTo>
                <a:lnTo>
                  <a:pt x="806689" y="1116315"/>
                </a:lnTo>
                <a:lnTo>
                  <a:pt x="764172" y="1132393"/>
                </a:lnTo>
                <a:lnTo>
                  <a:pt x="720155" y="1145161"/>
                </a:lnTo>
                <a:lnTo>
                  <a:pt x="674788" y="1154467"/>
                </a:lnTo>
                <a:lnTo>
                  <a:pt x="628225" y="1160162"/>
                </a:lnTo>
                <a:lnTo>
                  <a:pt x="580615" y="1162094"/>
                </a:lnTo>
                <a:close/>
              </a:path>
              <a:path w="1161414" h="1162685">
                <a:moveTo>
                  <a:pt x="1099610" y="841546"/>
                </a:moveTo>
                <a:lnTo>
                  <a:pt x="580615" y="841546"/>
                </a:lnTo>
                <a:lnTo>
                  <a:pt x="627338" y="837320"/>
                </a:lnTo>
                <a:lnTo>
                  <a:pt x="671387" y="825143"/>
                </a:lnTo>
                <a:lnTo>
                  <a:pt x="712008" y="805770"/>
                </a:lnTo>
                <a:lnTo>
                  <a:pt x="748449" y="779954"/>
                </a:lnTo>
                <a:lnTo>
                  <a:pt x="779954" y="748449"/>
                </a:lnTo>
                <a:lnTo>
                  <a:pt x="805770" y="712008"/>
                </a:lnTo>
                <a:lnTo>
                  <a:pt x="825143" y="671387"/>
                </a:lnTo>
                <a:lnTo>
                  <a:pt x="837320" y="627338"/>
                </a:lnTo>
                <a:lnTo>
                  <a:pt x="841546" y="580615"/>
                </a:lnTo>
                <a:lnTo>
                  <a:pt x="837348" y="533892"/>
                </a:lnTo>
                <a:lnTo>
                  <a:pt x="825242" y="489843"/>
                </a:lnTo>
                <a:lnTo>
                  <a:pt x="805962" y="449221"/>
                </a:lnTo>
                <a:lnTo>
                  <a:pt x="780238" y="412781"/>
                </a:lnTo>
                <a:lnTo>
                  <a:pt x="748804" y="381276"/>
                </a:lnTo>
                <a:lnTo>
                  <a:pt x="712392" y="355460"/>
                </a:lnTo>
                <a:lnTo>
                  <a:pt x="671735" y="336087"/>
                </a:lnTo>
                <a:lnTo>
                  <a:pt x="627565" y="323910"/>
                </a:lnTo>
                <a:lnTo>
                  <a:pt x="580615" y="319684"/>
                </a:lnTo>
                <a:lnTo>
                  <a:pt x="1098969" y="319684"/>
                </a:lnTo>
                <a:lnTo>
                  <a:pt x="1115586" y="355027"/>
                </a:lnTo>
                <a:lnTo>
                  <a:pt x="1131619" y="397472"/>
                </a:lnTo>
                <a:lnTo>
                  <a:pt x="1144349" y="441405"/>
                </a:lnTo>
                <a:lnTo>
                  <a:pt x="1153628" y="486674"/>
                </a:lnTo>
                <a:lnTo>
                  <a:pt x="1159304" y="533128"/>
                </a:lnTo>
                <a:lnTo>
                  <a:pt x="1161230" y="580615"/>
                </a:lnTo>
                <a:lnTo>
                  <a:pt x="1159421" y="628225"/>
                </a:lnTo>
                <a:lnTo>
                  <a:pt x="1153838" y="674789"/>
                </a:lnTo>
                <a:lnTo>
                  <a:pt x="1144630" y="720158"/>
                </a:lnTo>
                <a:lnTo>
                  <a:pt x="1131950" y="764179"/>
                </a:lnTo>
                <a:lnTo>
                  <a:pt x="1115950" y="806702"/>
                </a:lnTo>
                <a:lnTo>
                  <a:pt x="1099610" y="841546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7" name="object 4">
            <a:extLst>
              <a:ext uri="{FF2B5EF4-FFF2-40B4-BE49-F238E27FC236}">
                <a16:creationId xmlns:a16="http://schemas.microsoft.com/office/drawing/2014/main" id="{05D63C50-4212-1552-256F-6743947B9B6B}"/>
              </a:ext>
            </a:extLst>
          </p:cNvPr>
          <p:cNvSpPr/>
          <p:nvPr/>
        </p:nvSpPr>
        <p:spPr>
          <a:xfrm>
            <a:off x="9971033" y="2378165"/>
            <a:ext cx="1161415" cy="1162685"/>
          </a:xfrm>
          <a:custGeom>
            <a:avLst/>
            <a:gdLst/>
            <a:ahLst/>
            <a:cxnLst/>
            <a:rect l="l" t="t" r="r" b="b"/>
            <a:pathLst>
              <a:path w="1161414" h="1162685">
                <a:moveTo>
                  <a:pt x="580615" y="1162094"/>
                </a:moveTo>
                <a:lnTo>
                  <a:pt x="533128" y="1160162"/>
                </a:lnTo>
                <a:lnTo>
                  <a:pt x="486674" y="1154467"/>
                </a:lnTo>
                <a:lnTo>
                  <a:pt x="441405" y="1145161"/>
                </a:lnTo>
                <a:lnTo>
                  <a:pt x="397472" y="1132393"/>
                </a:lnTo>
                <a:lnTo>
                  <a:pt x="355027" y="1116315"/>
                </a:lnTo>
                <a:lnTo>
                  <a:pt x="314221" y="1097078"/>
                </a:lnTo>
                <a:lnTo>
                  <a:pt x="275207" y="1074833"/>
                </a:lnTo>
                <a:lnTo>
                  <a:pt x="238135" y="1049731"/>
                </a:lnTo>
                <a:lnTo>
                  <a:pt x="203157" y="1021923"/>
                </a:lnTo>
                <a:lnTo>
                  <a:pt x="170426" y="991560"/>
                </a:lnTo>
                <a:lnTo>
                  <a:pt x="140092" y="958793"/>
                </a:lnTo>
                <a:lnTo>
                  <a:pt x="112307" y="923772"/>
                </a:lnTo>
                <a:lnTo>
                  <a:pt x="87223" y="886650"/>
                </a:lnTo>
                <a:lnTo>
                  <a:pt x="64992" y="847576"/>
                </a:lnTo>
                <a:lnTo>
                  <a:pt x="45765" y="806702"/>
                </a:lnTo>
                <a:lnTo>
                  <a:pt x="29694" y="764179"/>
                </a:lnTo>
                <a:lnTo>
                  <a:pt x="16930" y="720158"/>
                </a:lnTo>
                <a:lnTo>
                  <a:pt x="7625" y="674789"/>
                </a:lnTo>
                <a:lnTo>
                  <a:pt x="1931" y="628225"/>
                </a:lnTo>
                <a:lnTo>
                  <a:pt x="0" y="580615"/>
                </a:lnTo>
                <a:lnTo>
                  <a:pt x="1931" y="533128"/>
                </a:lnTo>
                <a:lnTo>
                  <a:pt x="7625" y="486674"/>
                </a:lnTo>
                <a:lnTo>
                  <a:pt x="16930" y="441405"/>
                </a:lnTo>
                <a:lnTo>
                  <a:pt x="29694" y="397472"/>
                </a:lnTo>
                <a:lnTo>
                  <a:pt x="45765" y="355027"/>
                </a:lnTo>
                <a:lnTo>
                  <a:pt x="64992" y="314221"/>
                </a:lnTo>
                <a:lnTo>
                  <a:pt x="87223" y="275207"/>
                </a:lnTo>
                <a:lnTo>
                  <a:pt x="112307" y="238135"/>
                </a:lnTo>
                <a:lnTo>
                  <a:pt x="140092" y="203157"/>
                </a:lnTo>
                <a:lnTo>
                  <a:pt x="170426" y="170426"/>
                </a:lnTo>
                <a:lnTo>
                  <a:pt x="203157" y="140092"/>
                </a:lnTo>
                <a:lnTo>
                  <a:pt x="238135" y="112307"/>
                </a:lnTo>
                <a:lnTo>
                  <a:pt x="275207" y="87223"/>
                </a:lnTo>
                <a:lnTo>
                  <a:pt x="314221" y="64992"/>
                </a:lnTo>
                <a:lnTo>
                  <a:pt x="355027" y="45765"/>
                </a:lnTo>
                <a:lnTo>
                  <a:pt x="397472" y="29694"/>
                </a:lnTo>
                <a:lnTo>
                  <a:pt x="441405" y="16930"/>
                </a:lnTo>
                <a:lnTo>
                  <a:pt x="486674" y="7625"/>
                </a:lnTo>
                <a:lnTo>
                  <a:pt x="533128" y="1931"/>
                </a:lnTo>
                <a:lnTo>
                  <a:pt x="580615" y="0"/>
                </a:lnTo>
                <a:lnTo>
                  <a:pt x="628218" y="1931"/>
                </a:lnTo>
                <a:lnTo>
                  <a:pt x="674765" y="7625"/>
                </a:lnTo>
                <a:lnTo>
                  <a:pt x="720105" y="16930"/>
                </a:lnTo>
                <a:lnTo>
                  <a:pt x="764089" y="29694"/>
                </a:lnTo>
                <a:lnTo>
                  <a:pt x="806567" y="45765"/>
                </a:lnTo>
                <a:lnTo>
                  <a:pt x="847389" y="64992"/>
                </a:lnTo>
                <a:lnTo>
                  <a:pt x="886406" y="87223"/>
                </a:lnTo>
                <a:lnTo>
                  <a:pt x="923468" y="112307"/>
                </a:lnTo>
                <a:lnTo>
                  <a:pt x="958425" y="140092"/>
                </a:lnTo>
                <a:lnTo>
                  <a:pt x="991128" y="170426"/>
                </a:lnTo>
                <a:lnTo>
                  <a:pt x="1021426" y="203157"/>
                </a:lnTo>
                <a:lnTo>
                  <a:pt x="1049171" y="238135"/>
                </a:lnTo>
                <a:lnTo>
                  <a:pt x="1074213" y="275207"/>
                </a:lnTo>
                <a:lnTo>
                  <a:pt x="1096401" y="314221"/>
                </a:lnTo>
                <a:lnTo>
                  <a:pt x="1098969" y="319684"/>
                </a:lnTo>
                <a:lnTo>
                  <a:pt x="580615" y="319684"/>
                </a:lnTo>
                <a:lnTo>
                  <a:pt x="533892" y="323910"/>
                </a:lnTo>
                <a:lnTo>
                  <a:pt x="489843" y="336087"/>
                </a:lnTo>
                <a:lnTo>
                  <a:pt x="449221" y="355460"/>
                </a:lnTo>
                <a:lnTo>
                  <a:pt x="412781" y="381276"/>
                </a:lnTo>
                <a:lnTo>
                  <a:pt x="381276" y="412781"/>
                </a:lnTo>
                <a:lnTo>
                  <a:pt x="355460" y="449221"/>
                </a:lnTo>
                <a:lnTo>
                  <a:pt x="336087" y="489843"/>
                </a:lnTo>
                <a:lnTo>
                  <a:pt x="323910" y="533892"/>
                </a:lnTo>
                <a:lnTo>
                  <a:pt x="319684" y="580615"/>
                </a:lnTo>
                <a:lnTo>
                  <a:pt x="323910" y="627338"/>
                </a:lnTo>
                <a:lnTo>
                  <a:pt x="336087" y="671387"/>
                </a:lnTo>
                <a:lnTo>
                  <a:pt x="355460" y="712008"/>
                </a:lnTo>
                <a:lnTo>
                  <a:pt x="381276" y="748449"/>
                </a:lnTo>
                <a:lnTo>
                  <a:pt x="412781" y="779954"/>
                </a:lnTo>
                <a:lnTo>
                  <a:pt x="449221" y="805770"/>
                </a:lnTo>
                <a:lnTo>
                  <a:pt x="489843" y="825143"/>
                </a:lnTo>
                <a:lnTo>
                  <a:pt x="533892" y="837320"/>
                </a:lnTo>
                <a:lnTo>
                  <a:pt x="580615" y="841546"/>
                </a:lnTo>
                <a:lnTo>
                  <a:pt x="1099610" y="841546"/>
                </a:lnTo>
                <a:lnTo>
                  <a:pt x="1096782" y="847576"/>
                </a:lnTo>
                <a:lnTo>
                  <a:pt x="1074596" y="886650"/>
                </a:lnTo>
                <a:lnTo>
                  <a:pt x="1049545" y="923772"/>
                </a:lnTo>
                <a:lnTo>
                  <a:pt x="1021779" y="958793"/>
                </a:lnTo>
                <a:lnTo>
                  <a:pt x="991452" y="991560"/>
                </a:lnTo>
                <a:lnTo>
                  <a:pt x="958714" y="1021923"/>
                </a:lnTo>
                <a:lnTo>
                  <a:pt x="923717" y="1049731"/>
                </a:lnTo>
                <a:lnTo>
                  <a:pt x="886613" y="1074833"/>
                </a:lnTo>
                <a:lnTo>
                  <a:pt x="847553" y="1097078"/>
                </a:lnTo>
                <a:lnTo>
                  <a:pt x="806689" y="1116315"/>
                </a:lnTo>
                <a:lnTo>
                  <a:pt x="764172" y="1132393"/>
                </a:lnTo>
                <a:lnTo>
                  <a:pt x="720155" y="1145161"/>
                </a:lnTo>
                <a:lnTo>
                  <a:pt x="674788" y="1154467"/>
                </a:lnTo>
                <a:lnTo>
                  <a:pt x="628225" y="1160162"/>
                </a:lnTo>
                <a:lnTo>
                  <a:pt x="580615" y="1162094"/>
                </a:lnTo>
                <a:close/>
              </a:path>
              <a:path w="1161414" h="1162685">
                <a:moveTo>
                  <a:pt x="1099610" y="841546"/>
                </a:moveTo>
                <a:lnTo>
                  <a:pt x="580615" y="841546"/>
                </a:lnTo>
                <a:lnTo>
                  <a:pt x="627338" y="837320"/>
                </a:lnTo>
                <a:lnTo>
                  <a:pt x="671387" y="825143"/>
                </a:lnTo>
                <a:lnTo>
                  <a:pt x="712008" y="805770"/>
                </a:lnTo>
                <a:lnTo>
                  <a:pt x="748449" y="779954"/>
                </a:lnTo>
                <a:lnTo>
                  <a:pt x="779954" y="748449"/>
                </a:lnTo>
                <a:lnTo>
                  <a:pt x="805770" y="712008"/>
                </a:lnTo>
                <a:lnTo>
                  <a:pt x="825143" y="671387"/>
                </a:lnTo>
                <a:lnTo>
                  <a:pt x="837320" y="627338"/>
                </a:lnTo>
                <a:lnTo>
                  <a:pt x="841546" y="580615"/>
                </a:lnTo>
                <a:lnTo>
                  <a:pt x="837348" y="533892"/>
                </a:lnTo>
                <a:lnTo>
                  <a:pt x="825242" y="489843"/>
                </a:lnTo>
                <a:lnTo>
                  <a:pt x="805962" y="449221"/>
                </a:lnTo>
                <a:lnTo>
                  <a:pt x="780238" y="412781"/>
                </a:lnTo>
                <a:lnTo>
                  <a:pt x="748804" y="381276"/>
                </a:lnTo>
                <a:lnTo>
                  <a:pt x="712392" y="355460"/>
                </a:lnTo>
                <a:lnTo>
                  <a:pt x="671735" y="336087"/>
                </a:lnTo>
                <a:lnTo>
                  <a:pt x="627565" y="323910"/>
                </a:lnTo>
                <a:lnTo>
                  <a:pt x="580615" y="319684"/>
                </a:lnTo>
                <a:lnTo>
                  <a:pt x="1098969" y="319684"/>
                </a:lnTo>
                <a:lnTo>
                  <a:pt x="1115586" y="355027"/>
                </a:lnTo>
                <a:lnTo>
                  <a:pt x="1131619" y="397472"/>
                </a:lnTo>
                <a:lnTo>
                  <a:pt x="1144349" y="441405"/>
                </a:lnTo>
                <a:lnTo>
                  <a:pt x="1153628" y="486674"/>
                </a:lnTo>
                <a:lnTo>
                  <a:pt x="1159304" y="533128"/>
                </a:lnTo>
                <a:lnTo>
                  <a:pt x="1161230" y="580615"/>
                </a:lnTo>
                <a:lnTo>
                  <a:pt x="1159421" y="628225"/>
                </a:lnTo>
                <a:lnTo>
                  <a:pt x="1153838" y="674789"/>
                </a:lnTo>
                <a:lnTo>
                  <a:pt x="1144630" y="720158"/>
                </a:lnTo>
                <a:lnTo>
                  <a:pt x="1131950" y="764179"/>
                </a:lnTo>
                <a:lnTo>
                  <a:pt x="1115950" y="806702"/>
                </a:lnTo>
                <a:lnTo>
                  <a:pt x="1099610" y="841546"/>
                </a:lnTo>
                <a:close/>
              </a:path>
            </a:pathLst>
          </a:custGeom>
          <a:solidFill>
            <a:schemeClr val="accent6">
              <a:lumMod val="50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EB0B0BB0-2285-E54D-AFE0-634D3633A9C5}"/>
              </a:ext>
            </a:extLst>
          </p:cNvPr>
          <p:cNvCxnSpPr>
            <a:cxnSpLocks/>
          </p:cNvCxnSpPr>
          <p:nvPr/>
        </p:nvCxnSpPr>
        <p:spPr>
          <a:xfrm>
            <a:off x="3267307" y="3226883"/>
            <a:ext cx="0" cy="3189250"/>
          </a:xfrm>
          <a:prstGeom prst="line">
            <a:avLst/>
          </a:prstGeom>
          <a:ln w="762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D2011145-C985-0265-8200-713F2B9C3EC1}"/>
              </a:ext>
            </a:extLst>
          </p:cNvPr>
          <p:cNvCxnSpPr>
            <a:cxnSpLocks/>
          </p:cNvCxnSpPr>
          <p:nvPr/>
        </p:nvCxnSpPr>
        <p:spPr>
          <a:xfrm>
            <a:off x="9184887" y="3226883"/>
            <a:ext cx="0" cy="3189250"/>
          </a:xfrm>
          <a:prstGeom prst="line">
            <a:avLst/>
          </a:prstGeom>
          <a:ln w="762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id="{BBBAC6F1-D1E8-35EC-27A3-0AC944C84A23}"/>
              </a:ext>
            </a:extLst>
          </p:cNvPr>
          <p:cNvCxnSpPr>
            <a:cxnSpLocks/>
          </p:cNvCxnSpPr>
          <p:nvPr/>
        </p:nvCxnSpPr>
        <p:spPr>
          <a:xfrm>
            <a:off x="6226098" y="3226883"/>
            <a:ext cx="0" cy="3189250"/>
          </a:xfrm>
          <a:prstGeom prst="line">
            <a:avLst/>
          </a:prstGeom>
          <a:ln w="762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0E7A4490-4410-B40B-BB83-40F5ACC586CF}"/>
              </a:ext>
            </a:extLst>
          </p:cNvPr>
          <p:cNvSpPr txBox="1"/>
          <p:nvPr/>
        </p:nvSpPr>
        <p:spPr>
          <a:xfrm>
            <a:off x="661881" y="3699855"/>
            <a:ext cx="2345231" cy="20364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marR="5080" algn="ctr">
              <a:spcBef>
                <a:spcPts val="2165"/>
              </a:spcBef>
            </a:pPr>
            <a:r>
              <a:rPr lang="ru-RU" sz="1800" spc="90" dirty="0">
                <a:solidFill>
                  <a:schemeClr val="bg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Microsoft Sans Serif"/>
              </a:rPr>
              <a:t>1. </a:t>
            </a:r>
          </a:p>
          <a:p>
            <a:pPr marL="12700" marR="5080" algn="ctr">
              <a:spcBef>
                <a:spcPts val="2165"/>
              </a:spcBef>
            </a:pPr>
            <a:r>
              <a:rPr lang="ru-RU" sz="1800" spc="9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Microsoft Sans Serif"/>
              </a:rPr>
              <a:t>Проба пера: создаём задания на универсальные познавательные действия.</a:t>
            </a:r>
            <a:endParaRPr lang="ru-RU" sz="1800" dirty="0">
              <a:solidFill>
                <a:schemeClr val="bg1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  <a:cs typeface="Microsoft Sans Serif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7D98BBF-C300-004E-A190-A4FE16454DBA}"/>
              </a:ext>
            </a:extLst>
          </p:cNvPr>
          <p:cNvSpPr txBox="1"/>
          <p:nvPr/>
        </p:nvSpPr>
        <p:spPr>
          <a:xfrm>
            <a:off x="3552345" y="3699855"/>
            <a:ext cx="2345230" cy="19534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marR="5080" algn="ctr">
              <a:lnSpc>
                <a:spcPct val="117100"/>
              </a:lnSpc>
              <a:spcBef>
                <a:spcPts val="2110"/>
              </a:spcBef>
            </a:pPr>
            <a:r>
              <a:rPr lang="ru-RU" sz="1800" spc="-145" dirty="0">
                <a:solidFill>
                  <a:srgbClr val="202020"/>
                </a:solidFill>
                <a:latin typeface="Cambria" panose="02040503050406030204" pitchFamily="18" charset="0"/>
                <a:ea typeface="Cambria" panose="02040503050406030204" pitchFamily="18" charset="0"/>
                <a:cs typeface="Microsoft Sans Serif"/>
              </a:rPr>
              <a:t>2. </a:t>
            </a:r>
          </a:p>
          <a:p>
            <a:pPr marL="12700" marR="5080" algn="ctr">
              <a:lnSpc>
                <a:spcPct val="117100"/>
              </a:lnSpc>
              <a:spcBef>
                <a:spcPts val="2110"/>
              </a:spcBef>
            </a:pPr>
            <a:r>
              <a:rPr lang="ru-RU" sz="1800" spc="9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Microsoft Sans Serif"/>
              </a:rPr>
              <a:t>Мы в теме: создаём задания для группового проекта</a:t>
            </a:r>
            <a:endParaRPr lang="ru-RU" sz="1800" dirty="0">
              <a:solidFill>
                <a:schemeClr val="bg1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  <a:cs typeface="Microsoft Sans Serif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2DEAED1-AED4-B8CF-0C04-72AF0FF99277}"/>
              </a:ext>
            </a:extLst>
          </p:cNvPr>
          <p:cNvSpPr txBox="1"/>
          <p:nvPr/>
        </p:nvSpPr>
        <p:spPr>
          <a:xfrm>
            <a:off x="6425869" y="3699855"/>
            <a:ext cx="2559248" cy="16427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marR="5080" algn="ctr">
              <a:lnSpc>
                <a:spcPct val="116799"/>
              </a:lnSpc>
              <a:spcBef>
                <a:spcPts val="2150"/>
              </a:spcBef>
            </a:pPr>
            <a:r>
              <a:rPr lang="ru-RU" sz="1800" spc="120" dirty="0">
                <a:solidFill>
                  <a:srgbClr val="202020"/>
                </a:solidFill>
                <a:latin typeface="Cambria" panose="02040503050406030204" pitchFamily="18" charset="0"/>
                <a:ea typeface="Cambria" panose="02040503050406030204" pitchFamily="18" charset="0"/>
                <a:cs typeface="Microsoft Sans Serif"/>
              </a:rPr>
              <a:t>3. </a:t>
            </a:r>
          </a:p>
          <a:p>
            <a:pPr marL="12700" marR="5080" algn="ctr">
              <a:lnSpc>
                <a:spcPct val="116799"/>
              </a:lnSpc>
              <a:spcBef>
                <a:spcPts val="2150"/>
              </a:spcBef>
            </a:pPr>
            <a:r>
              <a:rPr lang="ru-RU" sz="1800" spc="120" dirty="0">
                <a:solidFill>
                  <a:srgbClr val="202020"/>
                </a:solidFill>
                <a:latin typeface="Cambria" panose="02040503050406030204" pitchFamily="18" charset="0"/>
                <a:ea typeface="Cambria" panose="02040503050406030204" pitchFamily="18" charset="0"/>
                <a:cs typeface="Microsoft Sans Serif"/>
              </a:rPr>
              <a:t>Групповой проект: мониторинг, игра, турнир и т.д.</a:t>
            </a:r>
            <a:endParaRPr lang="ru-RU" sz="1800" dirty="0">
              <a:latin typeface="Cambria" panose="02040503050406030204" pitchFamily="18" charset="0"/>
              <a:ea typeface="Cambria" panose="02040503050406030204" pitchFamily="18" charset="0"/>
              <a:cs typeface="Microsoft Sans Serif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B5329DC-B996-82A8-FE4F-ABAE92C1DD00}"/>
              </a:ext>
            </a:extLst>
          </p:cNvPr>
          <p:cNvSpPr txBox="1"/>
          <p:nvPr/>
        </p:nvSpPr>
        <p:spPr>
          <a:xfrm>
            <a:off x="9352784" y="3699855"/>
            <a:ext cx="2591121" cy="1940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065" marR="5080" algn="ctr">
              <a:lnSpc>
                <a:spcPct val="115500"/>
              </a:lnSpc>
              <a:spcBef>
                <a:spcPts val="2055"/>
              </a:spcBef>
            </a:pPr>
            <a:r>
              <a:rPr lang="ru-RU" sz="1800" spc="-25" dirty="0">
                <a:solidFill>
                  <a:srgbClr val="202020"/>
                </a:solidFill>
                <a:latin typeface="Cambria" panose="02040503050406030204" pitchFamily="18" charset="0"/>
                <a:ea typeface="Cambria" panose="02040503050406030204" pitchFamily="18" charset="0"/>
                <a:cs typeface="Microsoft Sans Serif"/>
              </a:rPr>
              <a:t>4. </a:t>
            </a:r>
          </a:p>
          <a:p>
            <a:pPr marL="12065" marR="5080" algn="ctr">
              <a:lnSpc>
                <a:spcPct val="115500"/>
              </a:lnSpc>
              <a:spcBef>
                <a:spcPts val="2055"/>
              </a:spcBef>
            </a:pPr>
            <a:r>
              <a:rPr lang="ru-RU" sz="1800" spc="-25" dirty="0">
                <a:solidFill>
                  <a:srgbClr val="202020"/>
                </a:solidFill>
                <a:latin typeface="Cambria" panose="02040503050406030204" pitchFamily="18" charset="0"/>
                <a:ea typeface="Cambria" panose="02040503050406030204" pitchFamily="18" charset="0"/>
                <a:cs typeface="Microsoft Sans Serif"/>
              </a:rPr>
              <a:t>Апробация созданного контента: проведение метапредметного события. </a:t>
            </a:r>
            <a:endParaRPr lang="ru-RU" sz="1800" dirty="0">
              <a:latin typeface="Cambria" panose="02040503050406030204" pitchFamily="18" charset="0"/>
              <a:ea typeface="Cambria" panose="02040503050406030204" pitchFamily="18" charset="0"/>
              <a:cs typeface="Microsoft Sans Serif"/>
            </a:endParaRPr>
          </a:p>
        </p:txBody>
      </p:sp>
    </p:spTree>
    <p:extLst>
      <p:ext uri="{BB962C8B-B14F-4D97-AF65-F5344CB8AC3E}">
        <p14:creationId xmlns:p14="http://schemas.microsoft.com/office/powerpoint/2010/main" val="2530739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DD7850F-F4D8-EF25-3380-571FF740C95D}"/>
              </a:ext>
            </a:extLst>
          </p:cNvPr>
          <p:cNvSpPr txBox="1"/>
          <p:nvPr/>
        </p:nvSpPr>
        <p:spPr>
          <a:xfrm>
            <a:off x="3036267" y="496325"/>
            <a:ext cx="568177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5400" b="0" dirty="0">
                <a:latin typeface="Bookman Old Style" panose="02050604050505020204" pitchFamily="18" charset="0"/>
              </a:rPr>
              <a:t>План вебинара.</a:t>
            </a:r>
            <a:endParaRPr lang="ru-RU" sz="5400" dirty="0">
              <a:latin typeface="Bookman Old Style" panose="02050604050505020204" pitchFamily="18" charset="0"/>
            </a:endParaRPr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BAC09A98-245E-5BB4-2679-8F4D4A410B92}"/>
              </a:ext>
            </a:extLst>
          </p:cNvPr>
          <p:cNvSpPr/>
          <p:nvPr/>
        </p:nvSpPr>
        <p:spPr>
          <a:xfrm>
            <a:off x="2288219" y="2072567"/>
            <a:ext cx="748048" cy="722940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latin typeface="Bahnschrift SemiBold Condensed" panose="020B0502040204020203" pitchFamily="34" charset="0"/>
              </a:rPr>
              <a:t>1</a:t>
            </a:r>
          </a:p>
        </p:txBody>
      </p:sp>
      <p:sp>
        <p:nvSpPr>
          <p:cNvPr id="5" name="Овал 4">
            <a:extLst>
              <a:ext uri="{FF2B5EF4-FFF2-40B4-BE49-F238E27FC236}">
                <a16:creationId xmlns:a16="http://schemas.microsoft.com/office/drawing/2014/main" id="{2CD6CAB7-5348-8FAE-6F68-59429111362B}"/>
              </a:ext>
            </a:extLst>
          </p:cNvPr>
          <p:cNvSpPr/>
          <p:nvPr/>
        </p:nvSpPr>
        <p:spPr>
          <a:xfrm>
            <a:off x="8249299" y="2072567"/>
            <a:ext cx="748048" cy="722940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latin typeface="Bahnschrift SemiBold Condensed" panose="020B0502040204020203" pitchFamily="34" charset="0"/>
              </a:rPr>
              <a:t>2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CC9FEA7-B2FF-E4FA-2CF6-4133DCC14C88}"/>
              </a:ext>
            </a:extLst>
          </p:cNvPr>
          <p:cNvSpPr txBox="1"/>
          <p:nvPr/>
        </p:nvSpPr>
        <p:spPr>
          <a:xfrm>
            <a:off x="851452" y="3110840"/>
            <a:ext cx="396902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Cambria" panose="02040503050406030204" pitchFamily="18" charset="0"/>
                <a:ea typeface="Cambria" panose="02040503050406030204" pitchFamily="18" charset="0"/>
              </a:rPr>
              <a:t>Результаты выполнения 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задания № 2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64C483A-37CE-3690-382B-DAC1175D112E}"/>
              </a:ext>
            </a:extLst>
          </p:cNvPr>
          <p:cNvSpPr txBox="1"/>
          <p:nvPr/>
        </p:nvSpPr>
        <p:spPr>
          <a:xfrm>
            <a:off x="6095766" y="3110839"/>
            <a:ext cx="524454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Cambria" panose="02040503050406030204" pitchFamily="18" charset="0"/>
                <a:ea typeface="Cambria" panose="02040503050406030204" pitchFamily="18" charset="0"/>
              </a:rPr>
              <a:t>Задание № 3 проекта </a:t>
            </a:r>
            <a:r>
              <a:rPr lang="ru-RU" sz="2400" i="0" u="none" strike="noStrike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«Образовательный лифт: ШНОР»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8241616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2B7F2755-91DF-B884-2048-D4BAF1B0DD25}"/>
              </a:ext>
            </a:extLst>
          </p:cNvPr>
          <p:cNvSpPr/>
          <p:nvPr/>
        </p:nvSpPr>
        <p:spPr>
          <a:xfrm>
            <a:off x="0" y="2326459"/>
            <a:ext cx="12192000" cy="456135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C61FBF9-E238-C832-1FDD-067B95C2E382}"/>
              </a:ext>
            </a:extLst>
          </p:cNvPr>
          <p:cNvSpPr txBox="1"/>
          <p:nvPr/>
        </p:nvSpPr>
        <p:spPr>
          <a:xfrm>
            <a:off x="2861183" y="2503471"/>
            <a:ext cx="646963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latin typeface="Cambria" panose="02040503050406030204" pitchFamily="18" charset="0"/>
                <a:ea typeface="Cambria" panose="02040503050406030204" pitchFamily="18" charset="0"/>
              </a:rPr>
              <a:t>Результаты выполнения </a:t>
            </a:r>
            <a:r>
              <a:rPr lang="ru-RU" sz="4000" dirty="0">
                <a:latin typeface="Cambria" panose="02040503050406030204" pitchFamily="18" charset="0"/>
                <a:ea typeface="Cambria" panose="02040503050406030204" pitchFamily="18" charset="0"/>
              </a:rPr>
              <a:t>задания № 2</a:t>
            </a:r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4CD88B39-E3F0-D0B0-0FE5-7B7F82DAE099}"/>
              </a:ext>
            </a:extLst>
          </p:cNvPr>
          <p:cNvSpPr/>
          <p:nvPr/>
        </p:nvSpPr>
        <p:spPr>
          <a:xfrm>
            <a:off x="5702069" y="1194874"/>
            <a:ext cx="787861" cy="723377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latin typeface="Bahnschrift SemiBold Condensed" panose="020B0502040204020203" pitchFamily="34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0497811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9D15C4A3-EDD4-0739-DF94-3E96D736E9FC}"/>
              </a:ext>
            </a:extLst>
          </p:cNvPr>
          <p:cNvSpPr/>
          <p:nvPr/>
        </p:nvSpPr>
        <p:spPr>
          <a:xfrm>
            <a:off x="359230" y="1542394"/>
            <a:ext cx="11473540" cy="1399954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5C27B01-CE65-29E1-3995-0F19768BBE1C}"/>
              </a:ext>
            </a:extLst>
          </p:cNvPr>
          <p:cNvSpPr txBox="1"/>
          <p:nvPr/>
        </p:nvSpPr>
        <p:spPr>
          <a:xfrm>
            <a:off x="947057" y="1539016"/>
            <a:ext cx="1124494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Создание комплекта заданий  на формирование метапредметных  результатов по теме, выбранной командой школы для метапредметного события. </a:t>
            </a:r>
            <a:endParaRPr lang="ru-RU" sz="2800" b="1" dirty="0">
              <a:solidFill>
                <a:schemeClr val="bg1"/>
              </a:solidFill>
              <a:latin typeface="Bahnschrift SemiBold Condensed" panose="020B0502040204020203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08D011C-FCBA-4CE5-B1BD-42D979353F9A}"/>
              </a:ext>
            </a:extLst>
          </p:cNvPr>
          <p:cNvSpPr txBox="1"/>
          <p:nvPr/>
        </p:nvSpPr>
        <p:spPr>
          <a:xfrm>
            <a:off x="947056" y="3228755"/>
            <a:ext cx="10885714" cy="24929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Срок предоставления задания № 2:</a:t>
            </a:r>
            <a:r>
              <a:rPr lang="ru-RU" sz="28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 20 сентября 2023 года</a:t>
            </a:r>
          </a:p>
          <a:p>
            <a:r>
              <a:rPr lang="ru-RU" sz="28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Задание после выполнения высылается руководителю группы Яковлевой Н.Г. на почту 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fanni</a:t>
            </a:r>
            <a:r>
              <a:rPr lang="ru-RU" sz="2800" b="1" dirty="0">
                <a:solidFill>
                  <a:schemeClr val="accent6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1909@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yandex</a:t>
            </a:r>
            <a:r>
              <a:rPr lang="ru-RU" sz="2800" b="1" dirty="0">
                <a:solidFill>
                  <a:schemeClr val="accent6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.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ru</a:t>
            </a:r>
            <a:endParaRPr lang="ru-RU" sz="2800" b="1" dirty="0">
              <a:solidFill>
                <a:schemeClr val="accent6">
                  <a:lumMod val="50000"/>
                </a:schemeClr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ru-RU" sz="2800" b="1" dirty="0">
              <a:solidFill>
                <a:schemeClr val="accent6">
                  <a:lumMod val="50000"/>
                </a:schemeClr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ru-RU" sz="28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Подпись файла: </a:t>
            </a:r>
            <a:r>
              <a:rPr lang="ru-RU" sz="2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Фамилия_Задание 2</a:t>
            </a:r>
          </a:p>
          <a:p>
            <a:endParaRPr lang="ru-RU" sz="16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0E8D693-C821-8A7D-1A66-86645F379029}"/>
              </a:ext>
            </a:extLst>
          </p:cNvPr>
          <p:cNvSpPr txBox="1"/>
          <p:nvPr/>
        </p:nvSpPr>
        <p:spPr>
          <a:xfrm>
            <a:off x="947056" y="505016"/>
            <a:ext cx="6096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4800" dirty="0">
                <a:latin typeface="Bookman Old Style" panose="02050604050505020204" pitchFamily="18" charset="0"/>
              </a:rPr>
              <a:t>Задание 2. </a:t>
            </a:r>
          </a:p>
        </p:txBody>
      </p:sp>
    </p:spTree>
    <p:extLst>
      <p:ext uri="{BB962C8B-B14F-4D97-AF65-F5344CB8AC3E}">
        <p14:creationId xmlns:p14="http://schemas.microsoft.com/office/powerpoint/2010/main" val="12568077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88C1606-AFB1-970B-B702-19397405A462}"/>
              </a:ext>
            </a:extLst>
          </p:cNvPr>
          <p:cNvSpPr txBox="1"/>
          <p:nvPr/>
        </p:nvSpPr>
        <p:spPr>
          <a:xfrm>
            <a:off x="791028" y="414131"/>
            <a:ext cx="10493829" cy="28315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4400" u="sng" dirty="0">
                <a:solidFill>
                  <a:schemeClr val="accent6">
                    <a:lumMod val="50000"/>
                  </a:schemeClr>
                </a:solidFill>
                <a:effectLst/>
                <a:latin typeface="Bookman Old Style" panose="02050604050505020204" pitchFamily="18" charset="0"/>
                <a:ea typeface="Cambria" panose="02040503050406030204" pitchFamily="18" charset="0"/>
              </a:rPr>
              <a:t>Требования к выполнению.</a:t>
            </a:r>
          </a:p>
          <a:p>
            <a:pPr algn="just">
              <a:tabLst>
                <a:tab pos="0" algn="l"/>
              </a:tabLst>
            </a:pPr>
            <a:r>
              <a:rPr lang="ru-RU" sz="28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Разработать пакет заданий по выбранной теме (не менее 4-х заданий на формирование разных видов запланированных метапредметных результатов обучения), соответствующих заданному формату. </a:t>
            </a:r>
          </a:p>
        </p:txBody>
      </p:sp>
      <p:graphicFrame>
        <p:nvGraphicFramePr>
          <p:cNvPr id="6" name="Таблица 6">
            <a:extLst>
              <a:ext uri="{FF2B5EF4-FFF2-40B4-BE49-F238E27FC236}">
                <a16:creationId xmlns:a16="http://schemas.microsoft.com/office/drawing/2014/main" id="{7AE9E8A9-8ECC-F21E-6C21-73BBBC3E8F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9575570"/>
              </p:ext>
            </p:extLst>
          </p:nvPr>
        </p:nvGraphicFramePr>
        <p:xfrm>
          <a:off x="791028" y="3428999"/>
          <a:ext cx="10780484" cy="2220687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854201">
                  <a:extLst>
                    <a:ext uri="{9D8B030D-6E8A-4147-A177-3AD203B41FA5}">
                      <a16:colId xmlns:a16="http://schemas.microsoft.com/office/drawing/2014/main" val="194836968"/>
                    </a:ext>
                  </a:extLst>
                </a:gridCol>
                <a:gridCol w="2764971">
                  <a:extLst>
                    <a:ext uri="{9D8B030D-6E8A-4147-A177-3AD203B41FA5}">
                      <a16:colId xmlns:a16="http://schemas.microsoft.com/office/drawing/2014/main" val="660453278"/>
                    </a:ext>
                  </a:extLst>
                </a:gridCol>
                <a:gridCol w="2667000">
                  <a:extLst>
                    <a:ext uri="{9D8B030D-6E8A-4147-A177-3AD203B41FA5}">
                      <a16:colId xmlns:a16="http://schemas.microsoft.com/office/drawing/2014/main" val="633519998"/>
                    </a:ext>
                  </a:extLst>
                </a:gridCol>
                <a:gridCol w="3494312">
                  <a:extLst>
                    <a:ext uri="{9D8B030D-6E8A-4147-A177-3AD203B41FA5}">
                      <a16:colId xmlns:a16="http://schemas.microsoft.com/office/drawing/2014/main" val="3248047481"/>
                    </a:ext>
                  </a:extLst>
                </a:gridCol>
              </a:tblGrid>
              <a:tr h="859972">
                <a:tc>
                  <a:txBody>
                    <a:bodyPr/>
                    <a:lstStyle/>
                    <a:p>
                      <a:pPr algn="ctr"/>
                      <a:r>
                        <a:rPr lang="ru-RU" sz="2000" b="1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Тема</a:t>
                      </a:r>
                      <a:endParaRPr lang="ru-RU" sz="20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Формат </a:t>
                      </a:r>
                      <a:endParaRPr lang="ru-RU" sz="20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Метапредметные результаты</a:t>
                      </a:r>
                      <a:endParaRPr lang="ru-RU" sz="20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Задания, которые выполняют обучающиеся</a:t>
                      </a:r>
                      <a:endParaRPr lang="ru-RU" sz="2000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0892562"/>
                  </a:ext>
                </a:extLst>
              </a:tr>
              <a:tr h="136071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84957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15609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B9DBA9D-421D-78CC-3F6D-75C5F258CC2A}"/>
              </a:ext>
            </a:extLst>
          </p:cNvPr>
          <p:cNvSpPr txBox="1"/>
          <p:nvPr/>
        </p:nvSpPr>
        <p:spPr>
          <a:xfrm>
            <a:off x="827311" y="591235"/>
            <a:ext cx="10472057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3600" u="sng" dirty="0">
                <a:solidFill>
                  <a:schemeClr val="accent6">
                    <a:lumMod val="50000"/>
                  </a:schemeClr>
                </a:solidFill>
                <a:latin typeface="Bookman Old Style" panose="02050604050505020204" pitchFamily="18" charset="0"/>
                <a:ea typeface="Cambria" panose="02040503050406030204" pitchFamily="18" charset="0"/>
              </a:rPr>
              <a:t>Общие требования к оформлению отчёта по выполнению задания. </a:t>
            </a:r>
          </a:p>
          <a:p>
            <a:pPr algn="just"/>
            <a:endParaRPr lang="ru-RU" sz="3200" u="sng" dirty="0">
              <a:latin typeface="Bookman Old Style" panose="02050604050505020204" pitchFamily="18" charset="0"/>
              <a:ea typeface="Cambria" panose="02040503050406030204" pitchFamily="18" charset="0"/>
            </a:endParaRPr>
          </a:p>
          <a:p>
            <a:pPr algn="just"/>
            <a:r>
              <a:rPr lang="ru-RU" sz="32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Документ </a:t>
            </a:r>
            <a:r>
              <a:rPr lang="en-US" sz="32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Word</a:t>
            </a:r>
            <a:r>
              <a:rPr lang="ru-RU" sz="32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, который содержит название документа и сведения об авторе (ФИО, предмет, ОО)</a:t>
            </a:r>
          </a:p>
          <a:p>
            <a:pPr algn="just"/>
            <a:endParaRPr lang="ru-RU" sz="3200" dirty="0">
              <a:solidFill>
                <a:srgbClr val="00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r>
              <a:rPr lang="ru-RU" sz="3600" u="sng" dirty="0">
                <a:solidFill>
                  <a:schemeClr val="accent6">
                    <a:lumMod val="50000"/>
                  </a:schemeClr>
                </a:solidFill>
                <a:effectLst/>
                <a:latin typeface="Bookman Old Style" panose="02050604050505020204" pitchFamily="18" charset="0"/>
                <a:ea typeface="Cambria" panose="02040503050406030204" pitchFamily="18" charset="0"/>
              </a:rPr>
              <a:t>Критерии оценивания. </a:t>
            </a:r>
          </a:p>
          <a:p>
            <a:pPr algn="just"/>
            <a:endParaRPr lang="ru-RU" sz="3200" dirty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r>
              <a:rPr lang="ru-RU" sz="32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Соответствие/несоответствие разработанных метапредметных заданий планируемым результатам. </a:t>
            </a:r>
          </a:p>
          <a:p>
            <a:pPr algn="just"/>
            <a:endParaRPr lang="ru-RU" sz="3200" dirty="0">
              <a:solidFill>
                <a:srgbClr val="00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58075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97C9180-99B5-B6D0-64DB-82FED188F11E}"/>
              </a:ext>
            </a:extLst>
          </p:cNvPr>
          <p:cNvSpPr txBox="1"/>
          <p:nvPr/>
        </p:nvSpPr>
        <p:spPr>
          <a:xfrm>
            <a:off x="1667288" y="610464"/>
            <a:ext cx="9017276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4400" dirty="0">
                <a:solidFill>
                  <a:schemeClr val="accent6">
                    <a:lumMod val="50000"/>
                  </a:schemeClr>
                </a:solidFill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Игра «Ломоносов»</a:t>
            </a:r>
            <a:endParaRPr lang="ru-RU" sz="4400" dirty="0">
              <a:solidFill>
                <a:schemeClr val="accent6">
                  <a:lumMod val="50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CF363D8-D517-55F8-6F17-3447A4DC3749}"/>
              </a:ext>
            </a:extLst>
          </p:cNvPr>
          <p:cNvSpPr txBox="1"/>
          <p:nvPr/>
        </p:nvSpPr>
        <p:spPr>
          <a:xfrm>
            <a:off x="962852" y="1813907"/>
            <a:ext cx="10426148" cy="40780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spcBef>
                <a:spcPts val="500"/>
              </a:spcBef>
              <a:spcAft>
                <a:spcPts val="101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Ломоносов опроверг существовавшую до середины XVIII в. теорию, согласно которой тепло распространялось и передавалось с помощью некой огненной материи, называемой «теплородом». В своей научной работе «О причине теплоты и стужи» Ломоносов писал, что тело может быть горячим или тёплым, потому что…  Продолжите утверждение. 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Bef>
                <a:spcPts val="500"/>
              </a:spcBef>
              <a:spcAft>
                <a:spcPts val="1010"/>
              </a:spcAft>
              <a:buFont typeface="+mj-lt"/>
              <a:buAutoNum type="arabicPeriod" startAt="2"/>
              <a:tabLst>
                <a:tab pos="457200" algn="l"/>
              </a:tabLst>
            </a:pPr>
            <a:r>
              <a:rPr lang="ru-RU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Ломоносов считал, что в природе всё происходит так, что если что-то к чему-то прибавилось, то в другом месте это отнимается у чего-то другого. Этот закон сохранения материи и движения, сформулированный Ломоносовым, являлся всеобщим законом естествознания.  А как этот закон называется сейчас? Как он формулируется.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Bef>
                <a:spcPts val="500"/>
              </a:spcBef>
              <a:spcAft>
                <a:spcPts val="1010"/>
              </a:spcAft>
              <a:buFont typeface="+mj-lt"/>
              <a:buAutoNum type="arabicPeriod" startAt="3"/>
              <a:tabLst>
                <a:tab pos="457200" algn="l"/>
              </a:tabLst>
            </a:pPr>
            <a:r>
              <a:rPr lang="ru-RU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Ломоносов считал, что всё мировое пространство заполнено эфиром. Кроме того, он был автором гипотезы о существовании в эфире трёх разных по своим размерам частиц. Каждая из этих групп частиц определяла какой-нибудь основной цвет: красный, жёлтый или голубой. А все остальные цвета по его теории получались при смешении основных цветов.  Что из этого истинно, а что ложно? При возможности проверьте это на опыте.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798118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7612</TotalTime>
  <Words>1563</Words>
  <Application>Microsoft Office PowerPoint</Application>
  <PresentationFormat>Широкоэкранный</PresentationFormat>
  <Paragraphs>154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33" baseType="lpstr">
      <vt:lpstr>Arial</vt:lpstr>
      <vt:lpstr>Bahnschrift SemiBold Condensed</vt:lpstr>
      <vt:lpstr>Bahnschrift SemiBold SemiConden</vt:lpstr>
      <vt:lpstr>Bookman Old Style</vt:lpstr>
      <vt:lpstr>Calibri</vt:lpstr>
      <vt:lpstr>Calibri Light</vt:lpstr>
      <vt:lpstr>Cambria</vt:lpstr>
      <vt:lpstr>Georgia</vt:lpstr>
      <vt:lpstr>Times New Roman</vt:lpstr>
      <vt:lpstr>Тема Office</vt:lpstr>
      <vt:lpstr>Вебинар-консультация №2  по проекту "Образовательный лифт: ШНОР" для сетевой группы учителей физики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Установочный вебинар по проекту "Образовательный лифт: ШНОР" для сетевой группы учителей физики.</dc:title>
  <dc:creator>Надежда</dc:creator>
  <cp:lastModifiedBy>Надежда</cp:lastModifiedBy>
  <cp:revision>17</cp:revision>
  <dcterms:created xsi:type="dcterms:W3CDTF">2023-04-25T13:51:42Z</dcterms:created>
  <dcterms:modified xsi:type="dcterms:W3CDTF">2023-10-10T14:52:19Z</dcterms:modified>
</cp:coreProperties>
</file>