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16" r:id="rId3"/>
    <p:sldId id="317" r:id="rId4"/>
    <p:sldId id="318" r:id="rId5"/>
    <p:sldId id="319" r:id="rId6"/>
    <p:sldId id="320" r:id="rId7"/>
    <p:sldId id="257" r:id="rId8"/>
    <p:sldId id="321" r:id="rId9"/>
    <p:sldId id="322" r:id="rId10"/>
    <p:sldId id="323" r:id="rId11"/>
    <p:sldId id="324" r:id="rId12"/>
    <p:sldId id="325" r:id="rId13"/>
    <p:sldId id="295" r:id="rId14"/>
    <p:sldId id="326" r:id="rId15"/>
    <p:sldId id="327" r:id="rId16"/>
    <p:sldId id="345" r:id="rId17"/>
    <p:sldId id="346" r:id="rId18"/>
    <p:sldId id="347" r:id="rId19"/>
    <p:sldId id="342" r:id="rId20"/>
    <p:sldId id="343" r:id="rId21"/>
    <p:sldId id="344" r:id="rId22"/>
    <p:sldId id="349" r:id="rId23"/>
    <p:sldId id="350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6" r:id="rId32"/>
    <p:sldId id="335" r:id="rId33"/>
    <p:sldId id="337" r:id="rId34"/>
    <p:sldId id="338" r:id="rId35"/>
    <p:sldId id="339" r:id="rId36"/>
    <p:sldId id="340" r:id="rId37"/>
    <p:sldId id="289" r:id="rId38"/>
    <p:sldId id="290" r:id="rId39"/>
    <p:sldId id="293" r:id="rId40"/>
    <p:sldId id="294" r:id="rId41"/>
    <p:sldId id="298" r:id="rId42"/>
    <p:sldId id="299" r:id="rId43"/>
    <p:sldId id="300" r:id="rId44"/>
    <p:sldId id="301" r:id="rId45"/>
    <p:sldId id="288" r:id="rId46"/>
    <p:sldId id="302" r:id="rId47"/>
    <p:sldId id="303" r:id="rId48"/>
    <p:sldId id="305" r:id="rId49"/>
    <p:sldId id="304" r:id="rId50"/>
    <p:sldId id="309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285" r:id="rId61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CFC"/>
    <a:srgbClr val="FDF58D"/>
    <a:srgbClr val="808080"/>
    <a:srgbClr val="E8E8E8"/>
    <a:srgbClr val="FFD84B"/>
    <a:srgbClr val="CC3300"/>
    <a:srgbClr val="FFC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106" d="100"/>
          <a:sy n="106" d="100"/>
        </p:scale>
        <p:origin x="120" y="6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2CBF34-F6A6-4AC3-9CFD-95EBA9FF76E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65B5F5-F6EB-4AEE-B595-EA6646CDCB80}">
      <dgm:prSet phldrT="[Текст]" custT="1"/>
      <dgm:spPr/>
      <dgm:t>
        <a:bodyPr/>
        <a:lstStyle/>
        <a:p>
          <a:r>
            <a:rPr lang="ru-RU" sz="1000" b="1" dirty="0" smtClean="0">
              <a:latin typeface="+mj-lt"/>
            </a:rPr>
            <a:t>РФ</a:t>
          </a:r>
          <a:endParaRPr lang="ru-RU" sz="1000" b="1" dirty="0">
            <a:latin typeface="+mj-lt"/>
          </a:endParaRPr>
        </a:p>
      </dgm:t>
    </dgm:pt>
    <dgm:pt modelId="{515E9A13-6982-48C4-9A6F-B17BBD9458C6}" type="parTrans" cxnId="{C7D74835-44B4-4A3A-86CA-28DD1B6EE93B}">
      <dgm:prSet/>
      <dgm:spPr/>
      <dgm:t>
        <a:bodyPr/>
        <a:lstStyle/>
        <a:p>
          <a:endParaRPr lang="ru-RU"/>
        </a:p>
      </dgm:t>
    </dgm:pt>
    <dgm:pt modelId="{F5198771-BC20-42FA-B71A-1FD92D8A65FC}" type="sibTrans" cxnId="{C7D74835-44B4-4A3A-86CA-28DD1B6EE93B}">
      <dgm:prSet/>
      <dgm:spPr/>
      <dgm:t>
        <a:bodyPr/>
        <a:lstStyle/>
        <a:p>
          <a:endParaRPr lang="ru-RU"/>
        </a:p>
      </dgm:t>
    </dgm:pt>
    <dgm:pt modelId="{D04C6E35-A26D-4BFD-9CB2-74E541346292}">
      <dgm:prSet phldrT="[Текст]"/>
      <dgm:spPr/>
      <dgm:t>
        <a:bodyPr/>
        <a:lstStyle/>
        <a:p>
          <a:r>
            <a:rPr lang="ru-RU" b="1" i="1" u="none" dirty="0" smtClean="0">
              <a:solidFill>
                <a:srgbClr val="0070C0"/>
              </a:solidFill>
            </a:rPr>
            <a:t>Участие во всероссийских мероприятиях и акциях, посвященных значимым отечественным и международным событиям</a:t>
          </a:r>
          <a:endParaRPr lang="ru-RU" b="1" u="none" dirty="0">
            <a:solidFill>
              <a:srgbClr val="0070C0"/>
            </a:solidFill>
          </a:endParaRPr>
        </a:p>
      </dgm:t>
    </dgm:pt>
    <dgm:pt modelId="{D9D29992-FA61-4348-9548-700129E6A423}" type="parTrans" cxnId="{B7ABB976-21AA-4ED5-9C85-77A6656E926C}">
      <dgm:prSet/>
      <dgm:spPr/>
      <dgm:t>
        <a:bodyPr/>
        <a:lstStyle/>
        <a:p>
          <a:endParaRPr lang="ru-RU"/>
        </a:p>
      </dgm:t>
    </dgm:pt>
    <dgm:pt modelId="{D5E87887-BD4C-4169-88EB-52B037F92981}" type="sibTrans" cxnId="{B7ABB976-21AA-4ED5-9C85-77A6656E926C}">
      <dgm:prSet/>
      <dgm:spPr/>
      <dgm:t>
        <a:bodyPr/>
        <a:lstStyle/>
        <a:p>
          <a:endParaRPr lang="ru-RU"/>
        </a:p>
      </dgm:t>
    </dgm:pt>
    <dgm:pt modelId="{CD9B9260-B04F-4700-A747-DC9B1AE6E91F}">
      <dgm:prSet phldrT="[Текст]" custT="1"/>
      <dgm:spPr/>
      <dgm:t>
        <a:bodyPr/>
        <a:lstStyle/>
        <a:p>
          <a:r>
            <a:rPr lang="ru-RU" sz="1000" b="1" dirty="0" smtClean="0">
              <a:latin typeface="+mj-lt"/>
            </a:rPr>
            <a:t>300</a:t>
          </a:r>
          <a:endParaRPr lang="ru-RU" sz="1000" b="1" dirty="0">
            <a:latin typeface="+mj-lt"/>
          </a:endParaRPr>
        </a:p>
      </dgm:t>
    </dgm:pt>
    <dgm:pt modelId="{1A96EC80-B757-4028-BFD4-4CE124EA18EC}" type="parTrans" cxnId="{12BD8C2D-C98E-4643-AC7F-445DA9A168E9}">
      <dgm:prSet/>
      <dgm:spPr/>
      <dgm:t>
        <a:bodyPr/>
        <a:lstStyle/>
        <a:p>
          <a:endParaRPr lang="ru-RU"/>
        </a:p>
      </dgm:t>
    </dgm:pt>
    <dgm:pt modelId="{9834ECED-A27A-447D-9DB7-69CF3920ED50}" type="sibTrans" cxnId="{12BD8C2D-C98E-4643-AC7F-445DA9A168E9}">
      <dgm:prSet/>
      <dgm:spPr/>
      <dgm:t>
        <a:bodyPr/>
        <a:lstStyle/>
        <a:p>
          <a:endParaRPr lang="ru-RU"/>
        </a:p>
      </dgm:t>
    </dgm:pt>
    <dgm:pt modelId="{F09CD0BE-9056-4E06-B94F-D80D21383C30}">
      <dgm:prSet phldrT="[Текст]"/>
      <dgm:spPr/>
      <dgm:t>
        <a:bodyPr/>
        <a:lstStyle/>
        <a:p>
          <a:r>
            <a:rPr lang="ru-RU" b="1" i="1" u="none" dirty="0" smtClean="0">
              <a:solidFill>
                <a:srgbClr val="0070C0"/>
              </a:solidFill>
            </a:rPr>
            <a:t>Проведение всероссийских и региональных мероприятий</a:t>
          </a:r>
          <a:endParaRPr lang="ru-RU" b="1" i="1" u="none" dirty="0">
            <a:solidFill>
              <a:srgbClr val="0070C0"/>
            </a:solidFill>
          </a:endParaRPr>
        </a:p>
      </dgm:t>
    </dgm:pt>
    <dgm:pt modelId="{C6A3F1ED-3B15-439B-9D98-F0E749E3189D}" type="parTrans" cxnId="{D2910E72-4E5E-4C76-838C-F6C5B1186DBE}">
      <dgm:prSet/>
      <dgm:spPr/>
      <dgm:t>
        <a:bodyPr/>
        <a:lstStyle/>
        <a:p>
          <a:endParaRPr lang="ru-RU"/>
        </a:p>
      </dgm:t>
    </dgm:pt>
    <dgm:pt modelId="{A42D8511-BD73-4F8A-AAFD-7AC73ADC30E8}" type="sibTrans" cxnId="{D2910E72-4E5E-4C76-838C-F6C5B1186DBE}">
      <dgm:prSet/>
      <dgm:spPr/>
      <dgm:t>
        <a:bodyPr/>
        <a:lstStyle/>
        <a:p>
          <a:endParaRPr lang="ru-RU"/>
        </a:p>
      </dgm:t>
    </dgm:pt>
    <dgm:pt modelId="{AEA6EC7D-3D00-4C34-AAEA-7248BA7D803E}">
      <dgm:prSet phldrT="[Текст]" custT="1"/>
      <dgm:spPr/>
      <dgm:t>
        <a:bodyPr/>
        <a:lstStyle/>
        <a:p>
          <a:r>
            <a:rPr lang="ru-RU" sz="900" b="1" dirty="0" smtClean="0"/>
            <a:t>РДДМ</a:t>
          </a:r>
          <a:endParaRPr lang="ru-RU" sz="900" b="1" dirty="0"/>
        </a:p>
      </dgm:t>
    </dgm:pt>
    <dgm:pt modelId="{9421D606-6DE5-4EB8-B5AD-6E947EB7FCF0}" type="parTrans" cxnId="{918D44E0-0CE1-4FED-A937-856257BDAB0D}">
      <dgm:prSet/>
      <dgm:spPr/>
      <dgm:t>
        <a:bodyPr/>
        <a:lstStyle/>
        <a:p>
          <a:endParaRPr lang="ru-RU"/>
        </a:p>
      </dgm:t>
    </dgm:pt>
    <dgm:pt modelId="{C0B9EE91-5427-4873-8908-E4942EACBD4D}" type="sibTrans" cxnId="{918D44E0-0CE1-4FED-A937-856257BDAB0D}">
      <dgm:prSet/>
      <dgm:spPr/>
      <dgm:t>
        <a:bodyPr/>
        <a:lstStyle/>
        <a:p>
          <a:endParaRPr lang="ru-RU"/>
        </a:p>
      </dgm:t>
    </dgm:pt>
    <dgm:pt modelId="{D57FD4DB-E887-477D-B467-24A265945155}">
      <dgm:prSet phldrT="[Текст]"/>
      <dgm:spPr/>
      <dgm:t>
        <a:bodyPr/>
        <a:lstStyle/>
        <a:p>
          <a:r>
            <a:rPr lang="ru-RU" b="1" i="1" dirty="0" smtClean="0">
              <a:solidFill>
                <a:srgbClr val="0070C0"/>
              </a:solidFill>
            </a:rPr>
            <a:t>Взаимодействие с общественными организациями Российской Федерации, региона</a:t>
          </a:r>
          <a:endParaRPr lang="ru-RU" b="1" i="1" dirty="0">
            <a:solidFill>
              <a:srgbClr val="0070C0"/>
            </a:solidFill>
          </a:endParaRPr>
        </a:p>
      </dgm:t>
    </dgm:pt>
    <dgm:pt modelId="{EBBF6FE4-1899-4CFC-AAA1-F1655EEF7E29}" type="parTrans" cxnId="{3CE6183F-4018-4A0A-87ED-F1C765AE7A18}">
      <dgm:prSet/>
      <dgm:spPr/>
      <dgm:t>
        <a:bodyPr/>
        <a:lstStyle/>
        <a:p>
          <a:endParaRPr lang="ru-RU"/>
        </a:p>
      </dgm:t>
    </dgm:pt>
    <dgm:pt modelId="{E0F55E1D-859B-487A-92E2-B7EC372A3833}" type="sibTrans" cxnId="{3CE6183F-4018-4A0A-87ED-F1C765AE7A18}">
      <dgm:prSet/>
      <dgm:spPr/>
      <dgm:t>
        <a:bodyPr/>
        <a:lstStyle/>
        <a:p>
          <a:endParaRPr lang="ru-RU"/>
        </a:p>
      </dgm:t>
    </dgm:pt>
    <dgm:pt modelId="{1B19E1BA-EE86-436C-91E2-928D25D08184}">
      <dgm:prSet/>
      <dgm:spPr/>
      <dgm:t>
        <a:bodyPr/>
        <a:lstStyle/>
        <a:p>
          <a:r>
            <a:rPr lang="ru-RU" b="1" i="1" dirty="0" smtClean="0">
              <a:solidFill>
                <a:srgbClr val="0070C0"/>
              </a:solidFill>
            </a:rPr>
            <a:t>Формирование межкультурных компетенций</a:t>
          </a:r>
          <a:endParaRPr lang="ru-RU" b="1" i="1" dirty="0">
            <a:solidFill>
              <a:srgbClr val="0070C0"/>
            </a:solidFill>
          </a:endParaRPr>
        </a:p>
      </dgm:t>
    </dgm:pt>
    <dgm:pt modelId="{413CEA43-06E0-4D4F-A757-C2738F89C8BE}" type="parTrans" cxnId="{534B0131-B3C1-40A2-A260-56FE6966AF31}">
      <dgm:prSet/>
      <dgm:spPr/>
      <dgm:t>
        <a:bodyPr/>
        <a:lstStyle/>
        <a:p>
          <a:endParaRPr lang="ru-RU"/>
        </a:p>
      </dgm:t>
    </dgm:pt>
    <dgm:pt modelId="{BF5C2E8C-6B84-4F82-9C50-9688E3E010AE}" type="sibTrans" cxnId="{534B0131-B3C1-40A2-A260-56FE6966AF31}">
      <dgm:prSet/>
      <dgm:spPr/>
      <dgm:t>
        <a:bodyPr/>
        <a:lstStyle/>
        <a:p>
          <a:endParaRPr lang="ru-RU"/>
        </a:p>
      </dgm:t>
    </dgm:pt>
    <dgm:pt modelId="{CE87525C-4211-44D3-B1E8-C0AD124FDA07}" type="pres">
      <dgm:prSet presAssocID="{BB2CBF34-F6A6-4AC3-9CFD-95EBA9FF76E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BF6C43-A7FD-4633-AF8F-9B63CA48EEE6}" type="pres">
      <dgm:prSet presAssocID="{F265B5F5-F6EB-4AEE-B595-EA6646CDCB80}" presName="composite" presStyleCnt="0"/>
      <dgm:spPr/>
    </dgm:pt>
    <dgm:pt modelId="{7E158FF2-69E3-4BF3-9FC6-4EE8283E6A8B}" type="pres">
      <dgm:prSet presAssocID="{F265B5F5-F6EB-4AEE-B595-EA6646CDCB8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EFF94-6E46-4D3A-B463-6F76088D041C}" type="pres">
      <dgm:prSet presAssocID="{F265B5F5-F6EB-4AEE-B595-EA6646CDCB8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9301F-0972-4ECA-970D-029E9593D926}" type="pres">
      <dgm:prSet presAssocID="{F5198771-BC20-42FA-B71A-1FD92D8A65FC}" presName="sp" presStyleCnt="0"/>
      <dgm:spPr/>
    </dgm:pt>
    <dgm:pt modelId="{0B13732F-7BBA-4C22-AA85-ECF5192CE698}" type="pres">
      <dgm:prSet presAssocID="{CD9B9260-B04F-4700-A747-DC9B1AE6E91F}" presName="composite" presStyleCnt="0"/>
      <dgm:spPr/>
    </dgm:pt>
    <dgm:pt modelId="{C40D58FD-AD94-48A5-B130-2FC552AA1800}" type="pres">
      <dgm:prSet presAssocID="{CD9B9260-B04F-4700-A747-DC9B1AE6E91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10773-5E5E-4A63-9C6D-4EB8F16B89A5}" type="pres">
      <dgm:prSet presAssocID="{CD9B9260-B04F-4700-A747-DC9B1AE6E91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A7456-B9E6-48E6-BD5C-028E6752307F}" type="pres">
      <dgm:prSet presAssocID="{9834ECED-A27A-447D-9DB7-69CF3920ED50}" presName="sp" presStyleCnt="0"/>
      <dgm:spPr/>
    </dgm:pt>
    <dgm:pt modelId="{D1AB78C6-894E-4FA8-8628-940C3F4AE580}" type="pres">
      <dgm:prSet presAssocID="{AEA6EC7D-3D00-4C34-AAEA-7248BA7D803E}" presName="composite" presStyleCnt="0"/>
      <dgm:spPr/>
    </dgm:pt>
    <dgm:pt modelId="{7F2FD308-5BA6-4B30-9125-C4CB357AEBEA}" type="pres">
      <dgm:prSet presAssocID="{AEA6EC7D-3D00-4C34-AAEA-7248BA7D803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6A2A2-97B2-429D-BA14-AE0B630800EA}" type="pres">
      <dgm:prSet presAssocID="{AEA6EC7D-3D00-4C34-AAEA-7248BA7D803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ABB976-21AA-4ED5-9C85-77A6656E926C}" srcId="{F265B5F5-F6EB-4AEE-B595-EA6646CDCB80}" destId="{D04C6E35-A26D-4BFD-9CB2-74E541346292}" srcOrd="0" destOrd="0" parTransId="{D9D29992-FA61-4348-9548-700129E6A423}" sibTransId="{D5E87887-BD4C-4169-88EB-52B037F92981}"/>
    <dgm:cxn modelId="{5EA14D5E-C259-4B20-B68D-3BF9D414AAA6}" type="presOf" srcId="{F09CD0BE-9056-4E06-B94F-D80D21383C30}" destId="{35110773-5E5E-4A63-9C6D-4EB8F16B89A5}" srcOrd="0" destOrd="0" presId="urn:microsoft.com/office/officeart/2005/8/layout/chevron2"/>
    <dgm:cxn modelId="{0C41F06B-6061-4BF8-901C-231DF54A339D}" type="presOf" srcId="{AEA6EC7D-3D00-4C34-AAEA-7248BA7D803E}" destId="{7F2FD308-5BA6-4B30-9125-C4CB357AEBEA}" srcOrd="0" destOrd="0" presId="urn:microsoft.com/office/officeart/2005/8/layout/chevron2"/>
    <dgm:cxn modelId="{918D44E0-0CE1-4FED-A937-856257BDAB0D}" srcId="{BB2CBF34-F6A6-4AC3-9CFD-95EBA9FF76E3}" destId="{AEA6EC7D-3D00-4C34-AAEA-7248BA7D803E}" srcOrd="2" destOrd="0" parTransId="{9421D606-6DE5-4EB8-B5AD-6E947EB7FCF0}" sibTransId="{C0B9EE91-5427-4873-8908-E4942EACBD4D}"/>
    <dgm:cxn modelId="{662DCD1B-FFDB-4D62-BD5F-03F8104DB102}" type="presOf" srcId="{D04C6E35-A26D-4BFD-9CB2-74E541346292}" destId="{CADEFF94-6E46-4D3A-B463-6F76088D041C}" srcOrd="0" destOrd="0" presId="urn:microsoft.com/office/officeart/2005/8/layout/chevron2"/>
    <dgm:cxn modelId="{125CC666-7B6A-4DEB-93B1-D3623B34B57C}" type="presOf" srcId="{1B19E1BA-EE86-436C-91E2-928D25D08184}" destId="{35110773-5E5E-4A63-9C6D-4EB8F16B89A5}" srcOrd="0" destOrd="1" presId="urn:microsoft.com/office/officeart/2005/8/layout/chevron2"/>
    <dgm:cxn modelId="{3642797E-73CF-44A1-A661-0E6D644FF427}" type="presOf" srcId="{F265B5F5-F6EB-4AEE-B595-EA6646CDCB80}" destId="{7E158FF2-69E3-4BF3-9FC6-4EE8283E6A8B}" srcOrd="0" destOrd="0" presId="urn:microsoft.com/office/officeart/2005/8/layout/chevron2"/>
    <dgm:cxn modelId="{D2910E72-4E5E-4C76-838C-F6C5B1186DBE}" srcId="{CD9B9260-B04F-4700-A747-DC9B1AE6E91F}" destId="{F09CD0BE-9056-4E06-B94F-D80D21383C30}" srcOrd="0" destOrd="0" parTransId="{C6A3F1ED-3B15-439B-9D98-F0E749E3189D}" sibTransId="{A42D8511-BD73-4F8A-AAFD-7AC73ADC30E8}"/>
    <dgm:cxn modelId="{3CE6183F-4018-4A0A-87ED-F1C765AE7A18}" srcId="{AEA6EC7D-3D00-4C34-AAEA-7248BA7D803E}" destId="{D57FD4DB-E887-477D-B467-24A265945155}" srcOrd="0" destOrd="0" parTransId="{EBBF6FE4-1899-4CFC-AAA1-F1655EEF7E29}" sibTransId="{E0F55E1D-859B-487A-92E2-B7EC372A3833}"/>
    <dgm:cxn modelId="{534B0131-B3C1-40A2-A260-56FE6966AF31}" srcId="{CD9B9260-B04F-4700-A747-DC9B1AE6E91F}" destId="{1B19E1BA-EE86-436C-91E2-928D25D08184}" srcOrd="1" destOrd="0" parTransId="{413CEA43-06E0-4D4F-A757-C2738F89C8BE}" sibTransId="{BF5C2E8C-6B84-4F82-9C50-9688E3E010AE}"/>
    <dgm:cxn modelId="{6F312A1F-2327-4465-8073-BE868EA87B80}" type="presOf" srcId="{CD9B9260-B04F-4700-A747-DC9B1AE6E91F}" destId="{C40D58FD-AD94-48A5-B130-2FC552AA1800}" srcOrd="0" destOrd="0" presId="urn:microsoft.com/office/officeart/2005/8/layout/chevron2"/>
    <dgm:cxn modelId="{12BD8C2D-C98E-4643-AC7F-445DA9A168E9}" srcId="{BB2CBF34-F6A6-4AC3-9CFD-95EBA9FF76E3}" destId="{CD9B9260-B04F-4700-A747-DC9B1AE6E91F}" srcOrd="1" destOrd="0" parTransId="{1A96EC80-B757-4028-BFD4-4CE124EA18EC}" sibTransId="{9834ECED-A27A-447D-9DB7-69CF3920ED50}"/>
    <dgm:cxn modelId="{C7D74835-44B4-4A3A-86CA-28DD1B6EE93B}" srcId="{BB2CBF34-F6A6-4AC3-9CFD-95EBA9FF76E3}" destId="{F265B5F5-F6EB-4AEE-B595-EA6646CDCB80}" srcOrd="0" destOrd="0" parTransId="{515E9A13-6982-48C4-9A6F-B17BBD9458C6}" sibTransId="{F5198771-BC20-42FA-B71A-1FD92D8A65FC}"/>
    <dgm:cxn modelId="{755E4689-1D1A-4B96-BAB3-6DEE215FD3BA}" type="presOf" srcId="{D57FD4DB-E887-477D-B467-24A265945155}" destId="{B876A2A2-97B2-429D-BA14-AE0B630800EA}" srcOrd="0" destOrd="0" presId="urn:microsoft.com/office/officeart/2005/8/layout/chevron2"/>
    <dgm:cxn modelId="{4AEF4F5C-7801-406E-B405-64D7F3307201}" type="presOf" srcId="{BB2CBF34-F6A6-4AC3-9CFD-95EBA9FF76E3}" destId="{CE87525C-4211-44D3-B1E8-C0AD124FDA07}" srcOrd="0" destOrd="0" presId="urn:microsoft.com/office/officeart/2005/8/layout/chevron2"/>
    <dgm:cxn modelId="{C0081860-70CE-4C56-AC0B-301D0A66AA30}" type="presParOf" srcId="{CE87525C-4211-44D3-B1E8-C0AD124FDA07}" destId="{45BF6C43-A7FD-4633-AF8F-9B63CA48EEE6}" srcOrd="0" destOrd="0" presId="urn:microsoft.com/office/officeart/2005/8/layout/chevron2"/>
    <dgm:cxn modelId="{1253C3E0-E7E0-45B7-B350-35BAA79DF015}" type="presParOf" srcId="{45BF6C43-A7FD-4633-AF8F-9B63CA48EEE6}" destId="{7E158FF2-69E3-4BF3-9FC6-4EE8283E6A8B}" srcOrd="0" destOrd="0" presId="urn:microsoft.com/office/officeart/2005/8/layout/chevron2"/>
    <dgm:cxn modelId="{90E3A83E-78DB-4387-83AE-8EFD9F94C5CC}" type="presParOf" srcId="{45BF6C43-A7FD-4633-AF8F-9B63CA48EEE6}" destId="{CADEFF94-6E46-4D3A-B463-6F76088D041C}" srcOrd="1" destOrd="0" presId="urn:microsoft.com/office/officeart/2005/8/layout/chevron2"/>
    <dgm:cxn modelId="{CC40CD71-88D4-457A-8C5F-C9AEDCB3D141}" type="presParOf" srcId="{CE87525C-4211-44D3-B1E8-C0AD124FDA07}" destId="{F849301F-0972-4ECA-970D-029E9593D926}" srcOrd="1" destOrd="0" presId="urn:microsoft.com/office/officeart/2005/8/layout/chevron2"/>
    <dgm:cxn modelId="{027ED738-1C26-49EA-811A-BC8AFC0F1F1B}" type="presParOf" srcId="{CE87525C-4211-44D3-B1E8-C0AD124FDA07}" destId="{0B13732F-7BBA-4C22-AA85-ECF5192CE698}" srcOrd="2" destOrd="0" presId="urn:microsoft.com/office/officeart/2005/8/layout/chevron2"/>
    <dgm:cxn modelId="{85E7A8D5-03E3-42E7-8982-96FA9D5EF7AA}" type="presParOf" srcId="{0B13732F-7BBA-4C22-AA85-ECF5192CE698}" destId="{C40D58FD-AD94-48A5-B130-2FC552AA1800}" srcOrd="0" destOrd="0" presId="urn:microsoft.com/office/officeart/2005/8/layout/chevron2"/>
    <dgm:cxn modelId="{1B544941-451D-4373-BBDD-0E927BB91B8C}" type="presParOf" srcId="{0B13732F-7BBA-4C22-AA85-ECF5192CE698}" destId="{35110773-5E5E-4A63-9C6D-4EB8F16B89A5}" srcOrd="1" destOrd="0" presId="urn:microsoft.com/office/officeart/2005/8/layout/chevron2"/>
    <dgm:cxn modelId="{AAD9B1F8-4023-417A-83AE-4CFAF2413609}" type="presParOf" srcId="{CE87525C-4211-44D3-B1E8-C0AD124FDA07}" destId="{40AA7456-B9E6-48E6-BD5C-028E6752307F}" srcOrd="3" destOrd="0" presId="urn:microsoft.com/office/officeart/2005/8/layout/chevron2"/>
    <dgm:cxn modelId="{37732339-C5AB-4DCE-B726-4C12B84394B9}" type="presParOf" srcId="{CE87525C-4211-44D3-B1E8-C0AD124FDA07}" destId="{D1AB78C6-894E-4FA8-8628-940C3F4AE580}" srcOrd="4" destOrd="0" presId="urn:microsoft.com/office/officeart/2005/8/layout/chevron2"/>
    <dgm:cxn modelId="{19F673EF-E0CA-4D83-B45A-EF442741F8DD}" type="presParOf" srcId="{D1AB78C6-894E-4FA8-8628-940C3F4AE580}" destId="{7F2FD308-5BA6-4B30-9125-C4CB357AEBEA}" srcOrd="0" destOrd="0" presId="urn:microsoft.com/office/officeart/2005/8/layout/chevron2"/>
    <dgm:cxn modelId="{DE30A6DB-58EA-4095-9630-F1DBE8D09A23}" type="presParOf" srcId="{D1AB78C6-894E-4FA8-8628-940C3F4AE580}" destId="{B876A2A2-97B2-429D-BA14-AE0B630800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03647E-335F-417D-921E-F0EBF59BA6E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EF21388-B64B-49E2-8EAF-62CD11E56FB4}">
      <dgm:prSet/>
      <dgm:spPr/>
      <dgm:t>
        <a:bodyPr/>
        <a:lstStyle/>
        <a:p>
          <a:pPr rtl="0"/>
          <a:r>
            <a:rPr lang="ru-RU" dirty="0" smtClean="0"/>
            <a:t>Ключевые мероприятия – это главные традиционные мероприятия детского лагеря, в которых принимает участие большая часть детей</a:t>
          </a:r>
          <a:endParaRPr lang="ru-RU" dirty="0"/>
        </a:p>
      </dgm:t>
    </dgm:pt>
    <dgm:pt modelId="{1FE8AC52-8AED-4C57-BA2E-DE792A436B1B}" type="parTrans" cxnId="{03AE0653-CD60-429E-B5E4-7048E8EE05A2}">
      <dgm:prSet/>
      <dgm:spPr/>
      <dgm:t>
        <a:bodyPr/>
        <a:lstStyle/>
        <a:p>
          <a:endParaRPr lang="ru-RU"/>
        </a:p>
      </dgm:t>
    </dgm:pt>
    <dgm:pt modelId="{164A4A66-6678-4739-9DC5-35B85F084E2E}" type="sibTrans" cxnId="{03AE0653-CD60-429E-B5E4-7048E8EE05A2}">
      <dgm:prSet/>
      <dgm:spPr/>
      <dgm:t>
        <a:bodyPr/>
        <a:lstStyle/>
        <a:p>
          <a:endParaRPr lang="ru-RU"/>
        </a:p>
      </dgm:t>
    </dgm:pt>
    <dgm:pt modelId="{4C9FEC56-BDD8-4B27-A27E-5A196F2DC403}" type="pres">
      <dgm:prSet presAssocID="{1103647E-335F-417D-921E-F0EBF59BA6E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E229342-E374-437B-84BE-50DAF309F9E9}" type="pres">
      <dgm:prSet presAssocID="{1103647E-335F-417D-921E-F0EBF59BA6E4}" presName="pyramid" presStyleLbl="node1" presStyleIdx="0" presStyleCnt="1" custLinFactNeighborX="3026" custLinFactNeighborY="-4878"/>
      <dgm:spPr/>
    </dgm:pt>
    <dgm:pt modelId="{A426CE43-27D0-4CB5-9E86-5C6B7A06D110}" type="pres">
      <dgm:prSet presAssocID="{1103647E-335F-417D-921E-F0EBF59BA6E4}" presName="theList" presStyleCnt="0"/>
      <dgm:spPr/>
    </dgm:pt>
    <dgm:pt modelId="{E0BA3A4F-ADA6-4FD2-A53E-EAC8D8CE31CA}" type="pres">
      <dgm:prSet presAssocID="{1EF21388-B64B-49E2-8EAF-62CD11E56FB4}" presName="aNode" presStyleLbl="fgAcc1" presStyleIdx="0" presStyleCnt="1" custLinFactNeighborX="2227" custLinFactNeighborY="-3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BDFA1-7D42-46B4-845B-02E928D1DE66}" type="pres">
      <dgm:prSet presAssocID="{1EF21388-B64B-49E2-8EAF-62CD11E56FB4}" presName="aSpace" presStyleCnt="0"/>
      <dgm:spPr/>
    </dgm:pt>
  </dgm:ptLst>
  <dgm:cxnLst>
    <dgm:cxn modelId="{F743A83C-53DD-4869-A319-ACB197DDC5BD}" type="presOf" srcId="{1103647E-335F-417D-921E-F0EBF59BA6E4}" destId="{4C9FEC56-BDD8-4B27-A27E-5A196F2DC403}" srcOrd="0" destOrd="0" presId="urn:microsoft.com/office/officeart/2005/8/layout/pyramid2"/>
    <dgm:cxn modelId="{0EA82FF0-30A5-4D17-8FFB-2ACDBAFF568D}" type="presOf" srcId="{1EF21388-B64B-49E2-8EAF-62CD11E56FB4}" destId="{E0BA3A4F-ADA6-4FD2-A53E-EAC8D8CE31CA}" srcOrd="0" destOrd="0" presId="urn:microsoft.com/office/officeart/2005/8/layout/pyramid2"/>
    <dgm:cxn modelId="{03AE0653-CD60-429E-B5E4-7048E8EE05A2}" srcId="{1103647E-335F-417D-921E-F0EBF59BA6E4}" destId="{1EF21388-B64B-49E2-8EAF-62CD11E56FB4}" srcOrd="0" destOrd="0" parTransId="{1FE8AC52-8AED-4C57-BA2E-DE792A436B1B}" sibTransId="{164A4A66-6678-4739-9DC5-35B85F084E2E}"/>
    <dgm:cxn modelId="{7411E7EF-D981-467C-B173-41EF90574715}" type="presParOf" srcId="{4C9FEC56-BDD8-4B27-A27E-5A196F2DC403}" destId="{EE229342-E374-437B-84BE-50DAF309F9E9}" srcOrd="0" destOrd="0" presId="urn:microsoft.com/office/officeart/2005/8/layout/pyramid2"/>
    <dgm:cxn modelId="{BC555CCF-1C60-41DD-8953-F80D060C1E1B}" type="presParOf" srcId="{4C9FEC56-BDD8-4B27-A27E-5A196F2DC403}" destId="{A426CE43-27D0-4CB5-9E86-5C6B7A06D110}" srcOrd="1" destOrd="0" presId="urn:microsoft.com/office/officeart/2005/8/layout/pyramid2"/>
    <dgm:cxn modelId="{464845F9-7D7D-4F29-BFBA-44080FCFB4F7}" type="presParOf" srcId="{A426CE43-27D0-4CB5-9E86-5C6B7A06D110}" destId="{E0BA3A4F-ADA6-4FD2-A53E-EAC8D8CE31CA}" srcOrd="0" destOrd="0" presId="urn:microsoft.com/office/officeart/2005/8/layout/pyramid2"/>
    <dgm:cxn modelId="{EA59E395-42F4-40BF-B3CB-138DB3A8130F}" type="presParOf" srcId="{A426CE43-27D0-4CB5-9E86-5C6B7A06D110}" destId="{6B8BDFA1-7D42-46B4-845B-02E928D1DE66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055DCD-F054-4083-AAD5-33CE3C87AFD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F2FE05-A8A6-48E7-98C1-019DF261881E}">
      <dgm:prSet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/>
            <a:t>Торжественное открытие и закрытие смены (программы)</a:t>
          </a:r>
        </a:p>
      </dgm:t>
    </dgm:pt>
    <dgm:pt modelId="{621F81F8-F309-47FE-B873-FB863B0A15DD}" type="parTrans" cxnId="{6585EC72-984F-47B5-8900-9BEDF82F4CDA}">
      <dgm:prSet/>
      <dgm:spPr/>
      <dgm:t>
        <a:bodyPr/>
        <a:lstStyle/>
        <a:p>
          <a:endParaRPr lang="ru-RU"/>
        </a:p>
      </dgm:t>
    </dgm:pt>
    <dgm:pt modelId="{28A18621-E693-4B32-93EB-5FA4D693215B}" type="sibTrans" cxnId="{6585EC72-984F-47B5-8900-9BEDF82F4CDA}">
      <dgm:prSet/>
      <dgm:spPr/>
      <dgm:t>
        <a:bodyPr/>
        <a:lstStyle/>
        <a:p>
          <a:endParaRPr lang="ru-RU"/>
        </a:p>
      </dgm:t>
    </dgm:pt>
    <dgm:pt modelId="{C1C85053-E644-4366-B518-E355F9832081}">
      <dgm:prSet/>
      <dgm:spPr/>
      <dgm:t>
        <a:bodyPr/>
        <a:lstStyle/>
        <a:p>
          <a:pPr rtl="0"/>
          <a:endParaRPr lang="ru-RU" dirty="0"/>
        </a:p>
      </dgm:t>
    </dgm:pt>
    <dgm:pt modelId="{F18C0A4A-C02A-4EE4-868F-13836D1D9D52}" type="parTrans" cxnId="{529619FF-5284-4523-9630-EE1F6AD7625A}">
      <dgm:prSet/>
      <dgm:spPr/>
      <dgm:t>
        <a:bodyPr/>
        <a:lstStyle/>
        <a:p>
          <a:endParaRPr lang="ru-RU"/>
        </a:p>
      </dgm:t>
    </dgm:pt>
    <dgm:pt modelId="{B0568CC8-A2DD-42C7-B546-DC030168AE17}" type="sibTrans" cxnId="{529619FF-5284-4523-9630-EE1F6AD7625A}">
      <dgm:prSet/>
      <dgm:spPr/>
      <dgm:t>
        <a:bodyPr/>
        <a:lstStyle/>
        <a:p>
          <a:endParaRPr lang="ru-RU"/>
        </a:p>
      </dgm:t>
    </dgm:pt>
    <dgm:pt modelId="{D5B3FF11-6218-4045-9E51-774BD1A41C71}">
      <dgm:prSet/>
      <dgm:spPr/>
      <dgm:t>
        <a:bodyPr/>
        <a:lstStyle/>
        <a:p>
          <a:pPr rtl="0"/>
          <a:r>
            <a:rPr lang="ru-RU" b="1" dirty="0" smtClean="0"/>
            <a:t>Мероприятия, </a:t>
          </a:r>
        </a:p>
        <a:p>
          <a:pPr rtl="0"/>
          <a:r>
            <a:rPr lang="ru-RU" b="1" dirty="0" smtClean="0"/>
            <a:t>направленные на поддержку семейного воспитания </a:t>
          </a:r>
          <a:endParaRPr lang="ru-RU" b="1" dirty="0"/>
        </a:p>
      </dgm:t>
    </dgm:pt>
    <dgm:pt modelId="{0E96F28E-386E-4D0D-811B-80413A6B8245}" type="parTrans" cxnId="{39FB03C5-A554-4CD1-A380-269F291523CC}">
      <dgm:prSet/>
      <dgm:spPr/>
      <dgm:t>
        <a:bodyPr/>
        <a:lstStyle/>
        <a:p>
          <a:endParaRPr lang="ru-RU"/>
        </a:p>
      </dgm:t>
    </dgm:pt>
    <dgm:pt modelId="{7600FE08-8515-4DFA-BC24-E0839987D30A}" type="sibTrans" cxnId="{39FB03C5-A554-4CD1-A380-269F291523CC}">
      <dgm:prSet/>
      <dgm:spPr/>
      <dgm:t>
        <a:bodyPr/>
        <a:lstStyle/>
        <a:p>
          <a:endParaRPr lang="ru-RU"/>
        </a:p>
      </dgm:t>
    </dgm:pt>
    <dgm:pt modelId="{CB97D978-361D-458E-9068-559D2BDB2D79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bg1"/>
              </a:solidFill>
            </a:rPr>
            <a:t>Тематические дни. Проведение тематических дней и мероприятий согласно перечню основных государственных и народных праздников, памятных дат</a:t>
          </a:r>
          <a:endParaRPr lang="ru-RU" sz="900" dirty="0"/>
        </a:p>
      </dgm:t>
    </dgm:pt>
    <dgm:pt modelId="{517D3244-0A4D-44D0-BCEA-BAC053A9C6F4}" type="parTrans" cxnId="{E5FE1F3D-FEF8-4D9C-939D-9760A09ABF8A}">
      <dgm:prSet/>
      <dgm:spPr/>
      <dgm:t>
        <a:bodyPr/>
        <a:lstStyle/>
        <a:p>
          <a:endParaRPr lang="ru-RU"/>
        </a:p>
      </dgm:t>
    </dgm:pt>
    <dgm:pt modelId="{EBC26562-12BB-4ED4-BC73-AEEE6680C565}" type="sibTrans" cxnId="{E5FE1F3D-FEF8-4D9C-939D-9760A09ABF8A}">
      <dgm:prSet/>
      <dgm:spPr/>
      <dgm:t>
        <a:bodyPr/>
        <a:lstStyle/>
        <a:p>
          <a:endParaRPr lang="ru-RU"/>
        </a:p>
      </dgm:t>
    </dgm:pt>
    <dgm:pt modelId="{F5632ECC-64F4-4C9A-AA32-22E2FF8978AA}">
      <dgm:prSet/>
      <dgm:spPr/>
      <dgm:t>
        <a:bodyPr/>
        <a:lstStyle/>
        <a:p>
          <a:r>
            <a:rPr lang="ru-RU" b="1" dirty="0" smtClean="0"/>
            <a:t>Тематические и спортивные праздники, творческие фестивали</a:t>
          </a:r>
          <a:endParaRPr lang="ru-RU" b="1" dirty="0"/>
        </a:p>
      </dgm:t>
    </dgm:pt>
    <dgm:pt modelId="{F2AD3096-07B9-409C-91FD-FF9401462B1B}" type="parTrans" cxnId="{76381165-BAE2-4D13-A937-2853557C19F0}">
      <dgm:prSet/>
      <dgm:spPr/>
      <dgm:t>
        <a:bodyPr/>
        <a:lstStyle/>
        <a:p>
          <a:endParaRPr lang="ru-RU"/>
        </a:p>
      </dgm:t>
    </dgm:pt>
    <dgm:pt modelId="{2FD61A9B-4832-489C-8D92-516A09063DBD}" type="sibTrans" cxnId="{76381165-BAE2-4D13-A937-2853557C19F0}">
      <dgm:prSet/>
      <dgm:spPr/>
      <dgm:t>
        <a:bodyPr/>
        <a:lstStyle/>
        <a:p>
          <a:endParaRPr lang="ru-RU"/>
        </a:p>
      </dgm:t>
    </dgm:pt>
    <dgm:pt modelId="{F4E2D8C2-DDC1-48BF-9A3C-5BDC692BF014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/>
            <a:t>Торжественная церемония подъема Государственного флага Российской Федерации;</a:t>
          </a:r>
          <a:endParaRPr lang="ru-RU" sz="1400" b="1" dirty="0" smtClean="0">
            <a:solidFill>
              <a:schemeClr val="bg1"/>
            </a:solidFill>
          </a:endParaRPr>
        </a:p>
      </dgm:t>
    </dgm:pt>
    <dgm:pt modelId="{C706FC71-595D-4F2D-9CDF-7573E5B2E2E0}" type="parTrans" cxnId="{DC732BCD-999B-4AB1-92A7-AF28F2284E65}">
      <dgm:prSet/>
      <dgm:spPr/>
      <dgm:t>
        <a:bodyPr/>
        <a:lstStyle/>
        <a:p>
          <a:endParaRPr lang="ru-RU"/>
        </a:p>
      </dgm:t>
    </dgm:pt>
    <dgm:pt modelId="{5FE02DFC-1A99-42A2-A03B-E33E17F895B5}" type="sibTrans" cxnId="{DC732BCD-999B-4AB1-92A7-AF28F2284E65}">
      <dgm:prSet/>
      <dgm:spPr/>
      <dgm:t>
        <a:bodyPr/>
        <a:lstStyle/>
        <a:p>
          <a:endParaRPr lang="ru-RU"/>
        </a:p>
      </dgm:t>
    </dgm:pt>
    <dgm:pt modelId="{9E908476-139D-49B6-A428-9702DEA0A93A}" type="pres">
      <dgm:prSet presAssocID="{3F055DCD-F054-4083-AAD5-33CE3C87AFD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E270A4-8949-4D74-984C-8520ED959A71}" type="pres">
      <dgm:prSet presAssocID="{3F055DCD-F054-4083-AAD5-33CE3C87AFD5}" presName="dummyMaxCanvas" presStyleCnt="0">
        <dgm:presLayoutVars/>
      </dgm:prSet>
      <dgm:spPr/>
    </dgm:pt>
    <dgm:pt modelId="{EB738EED-4A42-451B-AA66-1399437D800E}" type="pres">
      <dgm:prSet presAssocID="{3F055DCD-F054-4083-AAD5-33CE3C87AFD5}" presName="FiveNodes_1" presStyleLbl="node1" presStyleIdx="0" presStyleCnt="5" custLinFactNeighborX="-5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675F1-4C63-4EDD-91D2-15CCF20447AC}" type="pres">
      <dgm:prSet presAssocID="{3F055DCD-F054-4083-AAD5-33CE3C87AFD5}" presName="FiveNodes_2" presStyleLbl="node1" presStyleIdx="1" presStyleCnt="5" custScaleX="98957" custScaleY="161111" custLinFactNeighborX="28" custLinFactNeighborY="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84447-11CB-4535-B762-FCA9990C3F6B}" type="pres">
      <dgm:prSet presAssocID="{3F055DCD-F054-4083-AAD5-33CE3C87AFD5}" presName="FiveNodes_3" presStyleLbl="node1" presStyleIdx="2" presStyleCnt="5" custScaleX="82779" custLinFactNeighborX="6918" custLinFactNeighborY="22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17FA3-201A-4682-86FD-B430BD347B57}" type="pres">
      <dgm:prSet presAssocID="{3F055DCD-F054-4083-AAD5-33CE3C87AFD5}" presName="FiveNodes_4" presStyleLbl="node1" presStyleIdx="3" presStyleCnt="5" custScaleX="73160" custLinFactNeighborX="4261" custLinFactNeighborY="10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00F25-C84E-4503-9D1E-49D913375680}" type="pres">
      <dgm:prSet presAssocID="{3F055DCD-F054-4083-AAD5-33CE3C87AFD5}" presName="FiveNodes_5" presStyleLbl="node1" presStyleIdx="4" presStyleCnt="5" custScaleX="79573" custLinFactNeighborX="8016" custLinFactNeighborY="-1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53B79-B384-4B5D-BEB1-0D41E7571254}" type="pres">
      <dgm:prSet presAssocID="{3F055DCD-F054-4083-AAD5-33CE3C87AFD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3DBFF-9CD2-4ED4-841C-B13AE5AAD510}" type="pres">
      <dgm:prSet presAssocID="{3F055DCD-F054-4083-AAD5-33CE3C87AFD5}" presName="FiveConn_2-3" presStyleLbl="fgAccFollowNode1" presStyleIdx="1" presStyleCnt="4" custLinFactNeighborX="-42842" custLinFactNeighborY="25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2363E-335F-4905-A7C3-40941C4D4E71}" type="pres">
      <dgm:prSet presAssocID="{3F055DCD-F054-4083-AAD5-33CE3C87AFD5}" presName="FiveConn_3-4" presStyleLbl="fgAccFollowNode1" presStyleIdx="2" presStyleCnt="4" custLinFactNeighborX="-52208" custLinFactNeighborY="24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909D9-A6EF-4828-9702-B43BEBE1D5FD}" type="pres">
      <dgm:prSet presAssocID="{3F055DCD-F054-4083-AAD5-33CE3C87AFD5}" presName="FiveConn_4-5" presStyleLbl="fgAccFollowNode1" presStyleIdx="3" presStyleCnt="4" custFlipHor="1" custScaleX="71510" custScaleY="100000" custLinFactNeighborX="-75819" custLinFactNeighborY="3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39EBD-22FC-4C95-B72F-0D69B9900A09}" type="pres">
      <dgm:prSet presAssocID="{3F055DCD-F054-4083-AAD5-33CE3C87AFD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597D1-E2C0-46C2-8F20-0D3BB5EA5284}" type="pres">
      <dgm:prSet presAssocID="{3F055DCD-F054-4083-AAD5-33CE3C87AFD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9AB3B-DE34-41FC-8CA1-DB38AFAD7AA3}" type="pres">
      <dgm:prSet presAssocID="{3F055DCD-F054-4083-AAD5-33CE3C87AFD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3D530-DB42-4282-8DC8-750A2D6CB3A7}" type="pres">
      <dgm:prSet presAssocID="{3F055DCD-F054-4083-AAD5-33CE3C87AFD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2C43D-B72F-49D8-9D48-BDF970014F56}" type="pres">
      <dgm:prSet presAssocID="{3F055DCD-F054-4083-AAD5-33CE3C87AFD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E1F3D-FEF8-4D9C-939D-9760A09ABF8A}" srcId="{3F055DCD-F054-4083-AAD5-33CE3C87AFD5}" destId="{CB97D978-361D-458E-9068-559D2BDB2D79}" srcOrd="1" destOrd="0" parTransId="{517D3244-0A4D-44D0-BCEA-BAC053A9C6F4}" sibTransId="{EBC26562-12BB-4ED4-BC73-AEEE6680C565}"/>
    <dgm:cxn modelId="{FDACB293-D154-4412-98A2-90475DD6D1C3}" type="presOf" srcId="{28A18621-E693-4B32-93EB-5FA4D693215B}" destId="{FA253B79-B384-4B5D-BEB1-0D41E7571254}" srcOrd="0" destOrd="0" presId="urn:microsoft.com/office/officeart/2005/8/layout/vProcess5"/>
    <dgm:cxn modelId="{91495204-17E5-4A38-975E-B3C0D83DB1F6}" type="presOf" srcId="{D5B3FF11-6218-4045-9E51-774BD1A41C71}" destId="{3F62C43D-B72F-49D8-9D48-BDF970014F56}" srcOrd="1" destOrd="0" presId="urn:microsoft.com/office/officeart/2005/8/layout/vProcess5"/>
    <dgm:cxn modelId="{4784E9FD-016F-4B5D-9652-E35529BFC44D}" type="presOf" srcId="{3F055DCD-F054-4083-AAD5-33CE3C87AFD5}" destId="{9E908476-139D-49B6-A428-9702DEA0A93A}" srcOrd="0" destOrd="0" presId="urn:microsoft.com/office/officeart/2005/8/layout/vProcess5"/>
    <dgm:cxn modelId="{6FDA8E32-D467-4D73-9ADA-41F2287F9E35}" type="presOf" srcId="{F5632ECC-64F4-4C9A-AA32-22E2FF8978AA}" destId="{1D03D530-DB42-4282-8DC8-750A2D6CB3A7}" srcOrd="1" destOrd="0" presId="urn:microsoft.com/office/officeart/2005/8/layout/vProcess5"/>
    <dgm:cxn modelId="{39FB03C5-A554-4CD1-A380-269F291523CC}" srcId="{3F055DCD-F054-4083-AAD5-33CE3C87AFD5}" destId="{D5B3FF11-6218-4045-9E51-774BD1A41C71}" srcOrd="4" destOrd="0" parTransId="{0E96F28E-386E-4D0D-811B-80413A6B8245}" sibTransId="{7600FE08-8515-4DFA-BC24-E0839987D30A}"/>
    <dgm:cxn modelId="{A6D4AD93-3D20-4677-B0A4-BD50963A3422}" type="presOf" srcId="{F5632ECC-64F4-4C9A-AA32-22E2FF8978AA}" destId="{72817FA3-201A-4682-86FD-B430BD347B57}" srcOrd="0" destOrd="0" presId="urn:microsoft.com/office/officeart/2005/8/layout/vProcess5"/>
    <dgm:cxn modelId="{6585EC72-984F-47B5-8900-9BEDF82F4CDA}" srcId="{3F055DCD-F054-4083-AAD5-33CE3C87AFD5}" destId="{93F2FE05-A8A6-48E7-98C1-019DF261881E}" srcOrd="0" destOrd="0" parTransId="{621F81F8-F309-47FE-B873-FB863B0A15DD}" sibTransId="{28A18621-E693-4B32-93EB-5FA4D693215B}"/>
    <dgm:cxn modelId="{38D7184E-225E-4D47-9F80-41A07F2367CB}" type="presOf" srcId="{93F2FE05-A8A6-48E7-98C1-019DF261881E}" destId="{EB738EED-4A42-451B-AA66-1399437D800E}" srcOrd="0" destOrd="0" presId="urn:microsoft.com/office/officeart/2005/8/layout/vProcess5"/>
    <dgm:cxn modelId="{67F0224E-46D7-4D29-B77B-5AD070EB06B9}" type="presOf" srcId="{93F2FE05-A8A6-48E7-98C1-019DF261881E}" destId="{A8C39EBD-22FC-4C95-B72F-0D69B9900A09}" srcOrd="1" destOrd="0" presId="urn:microsoft.com/office/officeart/2005/8/layout/vProcess5"/>
    <dgm:cxn modelId="{25C60026-AEA9-49D5-8440-6B7791BE86C7}" type="presOf" srcId="{5FE02DFC-1A99-42A2-A03B-E33E17F895B5}" destId="{3962363E-335F-4905-A7C3-40941C4D4E71}" srcOrd="0" destOrd="0" presId="urn:microsoft.com/office/officeart/2005/8/layout/vProcess5"/>
    <dgm:cxn modelId="{B83E57D4-0B28-4030-97CB-8B0FF1210175}" type="presOf" srcId="{F4E2D8C2-DDC1-48BF-9A3C-5BDC692BF014}" destId="{96584447-11CB-4535-B762-FCA9990C3F6B}" srcOrd="0" destOrd="0" presId="urn:microsoft.com/office/officeart/2005/8/layout/vProcess5"/>
    <dgm:cxn modelId="{529619FF-5284-4523-9630-EE1F6AD7625A}" srcId="{3F055DCD-F054-4083-AAD5-33CE3C87AFD5}" destId="{C1C85053-E644-4366-B518-E355F9832081}" srcOrd="5" destOrd="0" parTransId="{F18C0A4A-C02A-4EE4-868F-13836D1D9D52}" sibTransId="{B0568CC8-A2DD-42C7-B546-DC030168AE17}"/>
    <dgm:cxn modelId="{DC732BCD-999B-4AB1-92A7-AF28F2284E65}" srcId="{3F055DCD-F054-4083-AAD5-33CE3C87AFD5}" destId="{F4E2D8C2-DDC1-48BF-9A3C-5BDC692BF014}" srcOrd="2" destOrd="0" parTransId="{C706FC71-595D-4F2D-9CDF-7573E5B2E2E0}" sibTransId="{5FE02DFC-1A99-42A2-A03B-E33E17F895B5}"/>
    <dgm:cxn modelId="{714989DE-7BEB-4F8F-BD78-403841A9B61C}" type="presOf" srcId="{CB97D978-361D-458E-9068-559D2BDB2D79}" destId="{BDE597D1-E2C0-46C2-8F20-0D3BB5EA5284}" srcOrd="1" destOrd="0" presId="urn:microsoft.com/office/officeart/2005/8/layout/vProcess5"/>
    <dgm:cxn modelId="{D4AE8889-E5A5-4095-9BF3-F0AEE280D2EA}" type="presOf" srcId="{F4E2D8C2-DDC1-48BF-9A3C-5BDC692BF014}" destId="{E5D9AB3B-DE34-41FC-8CA1-DB38AFAD7AA3}" srcOrd="1" destOrd="0" presId="urn:microsoft.com/office/officeart/2005/8/layout/vProcess5"/>
    <dgm:cxn modelId="{A1FEA622-00A2-49F7-9BA7-FED4DE8B5407}" type="presOf" srcId="{2FD61A9B-4832-489C-8D92-516A09063DBD}" destId="{FF0909D9-A6EF-4828-9702-B43BEBE1D5FD}" srcOrd="0" destOrd="0" presId="urn:microsoft.com/office/officeart/2005/8/layout/vProcess5"/>
    <dgm:cxn modelId="{01DB81C4-BBF8-4AD3-A90B-34AD5CB5EAA8}" type="presOf" srcId="{EBC26562-12BB-4ED4-BC73-AEEE6680C565}" destId="{6243DBFF-9CD2-4ED4-841C-B13AE5AAD510}" srcOrd="0" destOrd="0" presId="urn:microsoft.com/office/officeart/2005/8/layout/vProcess5"/>
    <dgm:cxn modelId="{7B907AD5-F5EC-4485-B98C-1008DF43815C}" type="presOf" srcId="{CB97D978-361D-458E-9068-559D2BDB2D79}" destId="{C04675F1-4C63-4EDD-91D2-15CCF20447AC}" srcOrd="0" destOrd="0" presId="urn:microsoft.com/office/officeart/2005/8/layout/vProcess5"/>
    <dgm:cxn modelId="{76381165-BAE2-4D13-A937-2853557C19F0}" srcId="{3F055DCD-F054-4083-AAD5-33CE3C87AFD5}" destId="{F5632ECC-64F4-4C9A-AA32-22E2FF8978AA}" srcOrd="3" destOrd="0" parTransId="{F2AD3096-07B9-409C-91FD-FF9401462B1B}" sibTransId="{2FD61A9B-4832-489C-8D92-516A09063DBD}"/>
    <dgm:cxn modelId="{6DAE3848-4224-4D4B-A8AD-105B134CF620}" type="presOf" srcId="{D5B3FF11-6218-4045-9E51-774BD1A41C71}" destId="{23800F25-C84E-4503-9D1E-49D913375680}" srcOrd="0" destOrd="0" presId="urn:microsoft.com/office/officeart/2005/8/layout/vProcess5"/>
    <dgm:cxn modelId="{5D62BA9B-25C3-4E0B-AFFE-C43E19346A55}" type="presParOf" srcId="{9E908476-139D-49B6-A428-9702DEA0A93A}" destId="{69E270A4-8949-4D74-984C-8520ED959A71}" srcOrd="0" destOrd="0" presId="urn:microsoft.com/office/officeart/2005/8/layout/vProcess5"/>
    <dgm:cxn modelId="{1A29E63F-1B50-4D53-94BD-7879D9FD6F01}" type="presParOf" srcId="{9E908476-139D-49B6-A428-9702DEA0A93A}" destId="{EB738EED-4A42-451B-AA66-1399437D800E}" srcOrd="1" destOrd="0" presId="urn:microsoft.com/office/officeart/2005/8/layout/vProcess5"/>
    <dgm:cxn modelId="{5B0870ED-F569-4C6A-A849-2170CCE90474}" type="presParOf" srcId="{9E908476-139D-49B6-A428-9702DEA0A93A}" destId="{C04675F1-4C63-4EDD-91D2-15CCF20447AC}" srcOrd="2" destOrd="0" presId="urn:microsoft.com/office/officeart/2005/8/layout/vProcess5"/>
    <dgm:cxn modelId="{F54ABF5A-0350-480C-97B5-88C28F519D70}" type="presParOf" srcId="{9E908476-139D-49B6-A428-9702DEA0A93A}" destId="{96584447-11CB-4535-B762-FCA9990C3F6B}" srcOrd="3" destOrd="0" presId="urn:microsoft.com/office/officeart/2005/8/layout/vProcess5"/>
    <dgm:cxn modelId="{3C962730-EAB7-46B8-AB70-C7356F0A8582}" type="presParOf" srcId="{9E908476-139D-49B6-A428-9702DEA0A93A}" destId="{72817FA3-201A-4682-86FD-B430BD347B57}" srcOrd="4" destOrd="0" presId="urn:microsoft.com/office/officeart/2005/8/layout/vProcess5"/>
    <dgm:cxn modelId="{2105A5D0-695D-4137-8FB9-0F1004BB44C7}" type="presParOf" srcId="{9E908476-139D-49B6-A428-9702DEA0A93A}" destId="{23800F25-C84E-4503-9D1E-49D913375680}" srcOrd="5" destOrd="0" presId="urn:microsoft.com/office/officeart/2005/8/layout/vProcess5"/>
    <dgm:cxn modelId="{DA2B7C56-1CD6-4D0B-8C73-21BD3B35887F}" type="presParOf" srcId="{9E908476-139D-49B6-A428-9702DEA0A93A}" destId="{FA253B79-B384-4B5D-BEB1-0D41E7571254}" srcOrd="6" destOrd="0" presId="urn:microsoft.com/office/officeart/2005/8/layout/vProcess5"/>
    <dgm:cxn modelId="{1D1AB936-EFA3-433D-BC38-1BE119F7ADBE}" type="presParOf" srcId="{9E908476-139D-49B6-A428-9702DEA0A93A}" destId="{6243DBFF-9CD2-4ED4-841C-B13AE5AAD510}" srcOrd="7" destOrd="0" presId="urn:microsoft.com/office/officeart/2005/8/layout/vProcess5"/>
    <dgm:cxn modelId="{71A58F20-EFCF-4B6F-8F7A-669817565BC0}" type="presParOf" srcId="{9E908476-139D-49B6-A428-9702DEA0A93A}" destId="{3962363E-335F-4905-A7C3-40941C4D4E71}" srcOrd="8" destOrd="0" presId="urn:microsoft.com/office/officeart/2005/8/layout/vProcess5"/>
    <dgm:cxn modelId="{682CE2CA-582D-452D-9332-388A74474566}" type="presParOf" srcId="{9E908476-139D-49B6-A428-9702DEA0A93A}" destId="{FF0909D9-A6EF-4828-9702-B43BEBE1D5FD}" srcOrd="9" destOrd="0" presId="urn:microsoft.com/office/officeart/2005/8/layout/vProcess5"/>
    <dgm:cxn modelId="{BC73C874-B79F-43E9-B3A2-ACBCEFCA8DF8}" type="presParOf" srcId="{9E908476-139D-49B6-A428-9702DEA0A93A}" destId="{A8C39EBD-22FC-4C95-B72F-0D69B9900A09}" srcOrd="10" destOrd="0" presId="urn:microsoft.com/office/officeart/2005/8/layout/vProcess5"/>
    <dgm:cxn modelId="{180BA32E-4A50-4498-8238-996D7F1A5F67}" type="presParOf" srcId="{9E908476-139D-49B6-A428-9702DEA0A93A}" destId="{BDE597D1-E2C0-46C2-8F20-0D3BB5EA5284}" srcOrd="11" destOrd="0" presId="urn:microsoft.com/office/officeart/2005/8/layout/vProcess5"/>
    <dgm:cxn modelId="{0145FE01-11B4-4849-8609-1685D2AB5842}" type="presParOf" srcId="{9E908476-139D-49B6-A428-9702DEA0A93A}" destId="{E5D9AB3B-DE34-41FC-8CA1-DB38AFAD7AA3}" srcOrd="12" destOrd="0" presId="urn:microsoft.com/office/officeart/2005/8/layout/vProcess5"/>
    <dgm:cxn modelId="{95F8E628-3A6D-42E4-9B10-7F17A138A919}" type="presParOf" srcId="{9E908476-139D-49B6-A428-9702DEA0A93A}" destId="{1D03D530-DB42-4282-8DC8-750A2D6CB3A7}" srcOrd="13" destOrd="0" presId="urn:microsoft.com/office/officeart/2005/8/layout/vProcess5"/>
    <dgm:cxn modelId="{737A9087-62BA-4332-AF16-F208820887A6}" type="presParOf" srcId="{9E908476-139D-49B6-A428-9702DEA0A93A}" destId="{3F62C43D-B72F-49D8-9D48-BDF970014F5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479061-87AB-4FDB-904E-135D9D0DEBAE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973608-0047-48C1-AEC7-8D45DD03C574}">
      <dgm:prSet custT="1"/>
      <dgm:spPr/>
      <dgm:t>
        <a:bodyPr/>
        <a:lstStyle/>
        <a:p>
          <a:pPr algn="l" rtl="0"/>
          <a:r>
            <a:rPr lang="ru-RU" sz="1600" i="1" dirty="0" smtClean="0">
              <a:solidFill>
                <a:srgbClr val="0070C0"/>
              </a:solidFill>
            </a:rPr>
            <a:t>Временный детский коллектив или отряд – это группа детей, объединенных в целях организации их жизнедеятельности в условиях детского лагеря</a:t>
          </a:r>
          <a:endParaRPr lang="ru-RU" sz="1600" i="1" dirty="0">
            <a:solidFill>
              <a:srgbClr val="0070C0"/>
            </a:solidFill>
          </a:endParaRPr>
        </a:p>
      </dgm:t>
    </dgm:pt>
    <dgm:pt modelId="{98E9B7DF-8943-4019-908C-29BDE3F5C404}" type="parTrans" cxnId="{3B14AF6F-8A39-47F9-B121-732AC742B073}">
      <dgm:prSet/>
      <dgm:spPr/>
      <dgm:t>
        <a:bodyPr/>
        <a:lstStyle/>
        <a:p>
          <a:endParaRPr lang="ru-RU"/>
        </a:p>
      </dgm:t>
    </dgm:pt>
    <dgm:pt modelId="{A33205E3-895E-4F6D-AD11-27BEFE5A2B44}" type="sibTrans" cxnId="{3B14AF6F-8A39-47F9-B121-732AC742B073}">
      <dgm:prSet/>
      <dgm:spPr/>
      <dgm:t>
        <a:bodyPr/>
        <a:lstStyle/>
        <a:p>
          <a:endParaRPr lang="ru-RU"/>
        </a:p>
      </dgm:t>
    </dgm:pt>
    <dgm:pt modelId="{A5C765D3-A311-45CB-A211-3E70F3BBBD47}" type="pres">
      <dgm:prSet presAssocID="{E0479061-87AB-4FDB-904E-135D9D0DEBA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6E70CA-C411-47B6-9916-1B3C9305EE46}" type="pres">
      <dgm:prSet presAssocID="{0E973608-0047-48C1-AEC7-8D45DD03C574}" presName="circle1" presStyleLbl="node1" presStyleIdx="0" presStyleCnt="1"/>
      <dgm:spPr/>
    </dgm:pt>
    <dgm:pt modelId="{4562F99C-04DB-4C01-BAEF-1C4BAFE521A5}" type="pres">
      <dgm:prSet presAssocID="{0E973608-0047-48C1-AEC7-8D45DD03C574}" presName="space" presStyleCnt="0"/>
      <dgm:spPr/>
    </dgm:pt>
    <dgm:pt modelId="{830073AC-D70A-4E3D-9443-58732BAC31B9}" type="pres">
      <dgm:prSet presAssocID="{0E973608-0047-48C1-AEC7-8D45DD03C574}" presName="rect1" presStyleLbl="alignAcc1" presStyleIdx="0" presStyleCnt="1"/>
      <dgm:spPr/>
      <dgm:t>
        <a:bodyPr/>
        <a:lstStyle/>
        <a:p>
          <a:endParaRPr lang="ru-RU"/>
        </a:p>
      </dgm:t>
    </dgm:pt>
    <dgm:pt modelId="{451DE048-A706-49DC-BA4C-A0DFAEA59F1E}" type="pres">
      <dgm:prSet presAssocID="{0E973608-0047-48C1-AEC7-8D45DD03C57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4AF6F-8A39-47F9-B121-732AC742B073}" srcId="{E0479061-87AB-4FDB-904E-135D9D0DEBAE}" destId="{0E973608-0047-48C1-AEC7-8D45DD03C574}" srcOrd="0" destOrd="0" parTransId="{98E9B7DF-8943-4019-908C-29BDE3F5C404}" sibTransId="{A33205E3-895E-4F6D-AD11-27BEFE5A2B44}"/>
    <dgm:cxn modelId="{36D53A6E-A5D4-4BAD-AD19-C207D35C9736}" type="presOf" srcId="{0E973608-0047-48C1-AEC7-8D45DD03C574}" destId="{451DE048-A706-49DC-BA4C-A0DFAEA59F1E}" srcOrd="1" destOrd="0" presId="urn:microsoft.com/office/officeart/2005/8/layout/target3"/>
    <dgm:cxn modelId="{1BDBA6EF-2DD9-4966-8350-563F6F4831F4}" type="presOf" srcId="{E0479061-87AB-4FDB-904E-135D9D0DEBAE}" destId="{A5C765D3-A311-45CB-A211-3E70F3BBBD47}" srcOrd="0" destOrd="0" presId="urn:microsoft.com/office/officeart/2005/8/layout/target3"/>
    <dgm:cxn modelId="{4292E3BA-7EC0-4CA1-91A4-45648C962FEC}" type="presOf" srcId="{0E973608-0047-48C1-AEC7-8D45DD03C574}" destId="{830073AC-D70A-4E3D-9443-58732BAC31B9}" srcOrd="0" destOrd="0" presId="urn:microsoft.com/office/officeart/2005/8/layout/target3"/>
    <dgm:cxn modelId="{C271D6E4-2FBC-4E58-86FF-AD1757577596}" type="presParOf" srcId="{A5C765D3-A311-45CB-A211-3E70F3BBBD47}" destId="{1C6E70CA-C411-47B6-9916-1B3C9305EE46}" srcOrd="0" destOrd="0" presId="urn:microsoft.com/office/officeart/2005/8/layout/target3"/>
    <dgm:cxn modelId="{0DF5969F-8A8F-4F9F-9B91-A5BDB6B6749C}" type="presParOf" srcId="{A5C765D3-A311-45CB-A211-3E70F3BBBD47}" destId="{4562F99C-04DB-4C01-BAEF-1C4BAFE521A5}" srcOrd="1" destOrd="0" presId="urn:microsoft.com/office/officeart/2005/8/layout/target3"/>
    <dgm:cxn modelId="{48D570BE-28ED-44AD-B520-D48AB5C8846D}" type="presParOf" srcId="{A5C765D3-A311-45CB-A211-3E70F3BBBD47}" destId="{830073AC-D70A-4E3D-9443-58732BAC31B9}" srcOrd="2" destOrd="0" presId="urn:microsoft.com/office/officeart/2005/8/layout/target3"/>
    <dgm:cxn modelId="{8C16227E-4F75-43CF-918B-51C2B9813B21}" type="presParOf" srcId="{A5C765D3-A311-45CB-A211-3E70F3BBBD47}" destId="{451DE048-A706-49DC-BA4C-A0DFAEA59F1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A3C9A6-10C9-44B7-826B-0F9B00D41CC3}" type="doc">
      <dgm:prSet loTypeId="urn:microsoft.com/office/officeart/2005/8/layout/cycle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AE2C36-5D5D-432D-8777-AA20A127338A}">
      <dgm:prSet custT="1"/>
      <dgm:spPr/>
      <dgm:t>
        <a:bodyPr/>
        <a:lstStyle/>
        <a:p>
          <a:pPr rtl="0"/>
          <a:r>
            <a:rPr lang="ru-RU" sz="1200" b="1" dirty="0" smtClean="0"/>
            <a:t>не менее </a:t>
          </a:r>
          <a:r>
            <a:rPr lang="ru-RU" sz="1200" b="1" dirty="0" smtClean="0"/>
            <a:t>45 дней</a:t>
          </a:r>
          <a:endParaRPr lang="ru-RU" sz="1200" b="1" dirty="0"/>
        </a:p>
      </dgm:t>
    </dgm:pt>
    <dgm:pt modelId="{CD95FE2F-52E4-4E4E-8235-1F8204C083B3}" type="parTrans" cxnId="{52B6BEDE-85D6-4728-B902-A952E43F3E0A}">
      <dgm:prSet/>
      <dgm:spPr/>
      <dgm:t>
        <a:bodyPr/>
        <a:lstStyle/>
        <a:p>
          <a:endParaRPr lang="ru-RU"/>
        </a:p>
      </dgm:t>
    </dgm:pt>
    <dgm:pt modelId="{FB8982AB-5D24-4F72-AB08-AB33E7D8ECAE}" type="sibTrans" cxnId="{52B6BEDE-85D6-4728-B902-A952E43F3E0A}">
      <dgm:prSet/>
      <dgm:spPr/>
      <dgm:t>
        <a:bodyPr/>
        <a:lstStyle/>
        <a:p>
          <a:endParaRPr lang="ru-RU"/>
        </a:p>
      </dgm:t>
    </dgm:pt>
    <dgm:pt modelId="{DF69504C-B8BA-4747-9612-C9B5B67B3214}">
      <dgm:prSet custT="1"/>
      <dgm:spPr/>
      <dgm:t>
        <a:bodyPr/>
        <a:lstStyle/>
        <a:p>
          <a:pPr rtl="0"/>
          <a:r>
            <a:rPr lang="ru-RU" sz="1200" dirty="0" smtClean="0"/>
            <a:t>ранее не знакомы</a:t>
          </a:r>
          <a:endParaRPr lang="ru-RU" sz="1200" dirty="0"/>
        </a:p>
      </dgm:t>
    </dgm:pt>
    <dgm:pt modelId="{5F97E169-5E73-458E-9BBE-719F156C3BF3}" type="parTrans" cxnId="{2C3A44EC-0531-4F6D-B60A-AFD01D3DAFF8}">
      <dgm:prSet/>
      <dgm:spPr/>
      <dgm:t>
        <a:bodyPr/>
        <a:lstStyle/>
        <a:p>
          <a:endParaRPr lang="ru-RU"/>
        </a:p>
      </dgm:t>
    </dgm:pt>
    <dgm:pt modelId="{F92AD4AE-8A1D-4D72-895C-42B9D8E4703A}" type="sibTrans" cxnId="{2C3A44EC-0531-4F6D-B60A-AFD01D3DAFF8}">
      <dgm:prSet/>
      <dgm:spPr/>
      <dgm:t>
        <a:bodyPr/>
        <a:lstStyle/>
        <a:p>
          <a:endParaRPr lang="ru-RU"/>
        </a:p>
      </dgm:t>
    </dgm:pt>
    <dgm:pt modelId="{442D037A-2929-4D64-AE1A-8BA3CF454BDC}">
      <dgm:prSet custT="1"/>
      <dgm:spPr/>
      <dgm:t>
        <a:bodyPr/>
        <a:lstStyle/>
        <a:p>
          <a:pPr rtl="0"/>
          <a:r>
            <a:rPr lang="ru-RU" sz="1200" dirty="0" smtClean="0"/>
            <a:t>автономность существования</a:t>
          </a:r>
          <a:endParaRPr lang="ru-RU" sz="1200" dirty="0"/>
        </a:p>
      </dgm:t>
    </dgm:pt>
    <dgm:pt modelId="{E991324B-4675-4A29-9ADF-0C861E505352}" type="parTrans" cxnId="{C4BB738E-23BB-4EF1-99A0-1066EB0D7F0C}">
      <dgm:prSet/>
      <dgm:spPr/>
      <dgm:t>
        <a:bodyPr/>
        <a:lstStyle/>
        <a:p>
          <a:endParaRPr lang="ru-RU"/>
        </a:p>
      </dgm:t>
    </dgm:pt>
    <dgm:pt modelId="{DD874B88-00C5-4EF1-A03E-EFACE18B2D77}" type="sibTrans" cxnId="{C4BB738E-23BB-4EF1-99A0-1066EB0D7F0C}">
      <dgm:prSet/>
      <dgm:spPr/>
      <dgm:t>
        <a:bodyPr/>
        <a:lstStyle/>
        <a:p>
          <a:endParaRPr lang="ru-RU"/>
        </a:p>
      </dgm:t>
    </dgm:pt>
    <dgm:pt modelId="{CBDECBBD-D479-453A-8914-494D224EC91A}">
      <dgm:prSet custT="1"/>
      <dgm:spPr/>
      <dgm:t>
        <a:bodyPr/>
        <a:lstStyle/>
        <a:p>
          <a:pPr rtl="0"/>
          <a:r>
            <a:rPr lang="ru-RU" sz="1200" dirty="0" smtClean="0"/>
            <a:t>коллективная деятельность</a:t>
          </a:r>
          <a:endParaRPr lang="ru-RU" sz="1200" dirty="0"/>
        </a:p>
      </dgm:t>
    </dgm:pt>
    <dgm:pt modelId="{E2D09582-1A51-434A-9172-40DEF68BD12B}" type="parTrans" cxnId="{A391AD95-C594-4050-A140-8F1855194F23}">
      <dgm:prSet/>
      <dgm:spPr/>
      <dgm:t>
        <a:bodyPr/>
        <a:lstStyle/>
        <a:p>
          <a:endParaRPr lang="ru-RU"/>
        </a:p>
      </dgm:t>
    </dgm:pt>
    <dgm:pt modelId="{863BE21E-F9CB-4C03-B59E-0609159DD47F}" type="sibTrans" cxnId="{A391AD95-C594-4050-A140-8F1855194F23}">
      <dgm:prSet/>
      <dgm:spPr/>
      <dgm:t>
        <a:bodyPr/>
        <a:lstStyle/>
        <a:p>
          <a:endParaRPr lang="ru-RU"/>
        </a:p>
      </dgm:t>
    </dgm:pt>
    <dgm:pt modelId="{D91AE127-CF0C-4565-98B0-F48448502778}">
      <dgm:prSet custT="1"/>
      <dgm:spPr/>
      <dgm:t>
        <a:bodyPr/>
        <a:lstStyle/>
        <a:p>
          <a:pPr rtl="0"/>
          <a:r>
            <a:rPr lang="ru-RU" sz="1200" dirty="0" smtClean="0"/>
            <a:t>завершенность развития</a:t>
          </a:r>
          <a:endParaRPr lang="ru-RU" sz="1200" dirty="0"/>
        </a:p>
      </dgm:t>
    </dgm:pt>
    <dgm:pt modelId="{FE1A62C5-E454-4385-8D0F-E1C3F8A3F385}" type="parTrans" cxnId="{6954CF07-0B00-4124-9907-A3715C6261A1}">
      <dgm:prSet/>
      <dgm:spPr/>
      <dgm:t>
        <a:bodyPr/>
        <a:lstStyle/>
        <a:p>
          <a:endParaRPr lang="ru-RU"/>
        </a:p>
      </dgm:t>
    </dgm:pt>
    <dgm:pt modelId="{2BD2068B-59C9-4343-AF36-FC1C4A693274}" type="sibTrans" cxnId="{6954CF07-0B00-4124-9907-A3715C6261A1}">
      <dgm:prSet/>
      <dgm:spPr/>
      <dgm:t>
        <a:bodyPr/>
        <a:lstStyle/>
        <a:p>
          <a:endParaRPr lang="ru-RU"/>
        </a:p>
      </dgm:t>
    </dgm:pt>
    <dgm:pt modelId="{5635B735-5963-4896-A476-802D4D0CC288}" type="pres">
      <dgm:prSet presAssocID="{FBA3C9A6-10C9-44B7-826B-0F9B00D41CC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3B2981-A61A-4816-9720-36C6FFD13CE0}" type="pres">
      <dgm:prSet presAssocID="{78AE2C36-5D5D-432D-8777-AA20A127338A}" presName="node" presStyleLbl="node1" presStyleIdx="0" presStyleCnt="5" custScaleX="142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04604-581A-4586-B5E6-DCE55603E53C}" type="pres">
      <dgm:prSet presAssocID="{78AE2C36-5D5D-432D-8777-AA20A127338A}" presName="spNode" presStyleCnt="0"/>
      <dgm:spPr/>
    </dgm:pt>
    <dgm:pt modelId="{5AF2D0CD-9CE1-4D48-B2B5-576216955B12}" type="pres">
      <dgm:prSet presAssocID="{FB8982AB-5D24-4F72-AB08-AB33E7D8ECA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1E5C30E-03BF-4513-A54B-C7041015269A}" type="pres">
      <dgm:prSet presAssocID="{DF69504C-B8BA-4747-9612-C9B5B67B3214}" presName="node" presStyleLbl="node1" presStyleIdx="1" presStyleCnt="5" custScaleX="137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D6811-AE62-496A-819B-981EF88C7F30}" type="pres">
      <dgm:prSet presAssocID="{DF69504C-B8BA-4747-9612-C9B5B67B3214}" presName="spNode" presStyleCnt="0"/>
      <dgm:spPr/>
    </dgm:pt>
    <dgm:pt modelId="{CD220D58-B7FA-4806-80D1-F4887AE9A67F}" type="pres">
      <dgm:prSet presAssocID="{F92AD4AE-8A1D-4D72-895C-42B9D8E4703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2DA54800-730B-4F21-AA01-27E64CC36FF7}" type="pres">
      <dgm:prSet presAssocID="{442D037A-2929-4D64-AE1A-8BA3CF454BDC}" presName="node" presStyleLbl="node1" presStyleIdx="2" presStyleCnt="5" custScaleX="174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D4715-B033-450F-96A5-A22CDDD621B2}" type="pres">
      <dgm:prSet presAssocID="{442D037A-2929-4D64-AE1A-8BA3CF454BDC}" presName="spNode" presStyleCnt="0"/>
      <dgm:spPr/>
    </dgm:pt>
    <dgm:pt modelId="{5E060880-5E70-4AC9-9F7C-ADBD5DE997D8}" type="pres">
      <dgm:prSet presAssocID="{DD874B88-00C5-4EF1-A03E-EFACE18B2D7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E9AE523-8517-4EF5-AA45-1481EF42EB78}" type="pres">
      <dgm:prSet presAssocID="{CBDECBBD-D479-453A-8914-494D224EC91A}" presName="node" presStyleLbl="node1" presStyleIdx="3" presStyleCnt="5" custScaleX="14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C7485-B04A-46ED-A234-FDE6B4246E43}" type="pres">
      <dgm:prSet presAssocID="{CBDECBBD-D479-453A-8914-494D224EC91A}" presName="spNode" presStyleCnt="0"/>
      <dgm:spPr/>
    </dgm:pt>
    <dgm:pt modelId="{81645E67-7BA1-4EB2-81C1-5E8DDEA20F47}" type="pres">
      <dgm:prSet presAssocID="{863BE21E-F9CB-4C03-B59E-0609159DD47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0523C527-1B8F-438E-AAE8-4C57CC03F72A}" type="pres">
      <dgm:prSet presAssocID="{D91AE127-CF0C-4565-98B0-F48448502778}" presName="node" presStyleLbl="node1" presStyleIdx="4" presStyleCnt="5" custScaleX="16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C189E-1F93-4BFD-9D77-CA05A1414F2D}" type="pres">
      <dgm:prSet presAssocID="{D91AE127-CF0C-4565-98B0-F48448502778}" presName="spNode" presStyleCnt="0"/>
      <dgm:spPr/>
    </dgm:pt>
    <dgm:pt modelId="{A60B65FD-A5D1-43AD-A1DB-F9A1B6448F91}" type="pres">
      <dgm:prSet presAssocID="{2BD2068B-59C9-4343-AF36-FC1C4A693274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2B6BEDE-85D6-4728-B902-A952E43F3E0A}" srcId="{FBA3C9A6-10C9-44B7-826B-0F9B00D41CC3}" destId="{78AE2C36-5D5D-432D-8777-AA20A127338A}" srcOrd="0" destOrd="0" parTransId="{CD95FE2F-52E4-4E4E-8235-1F8204C083B3}" sibTransId="{FB8982AB-5D24-4F72-AB08-AB33E7D8ECAE}"/>
    <dgm:cxn modelId="{6C9F90DA-B076-4396-BE0C-A89280C2D16B}" type="presOf" srcId="{DD874B88-00C5-4EF1-A03E-EFACE18B2D77}" destId="{5E060880-5E70-4AC9-9F7C-ADBD5DE997D8}" srcOrd="0" destOrd="0" presId="urn:microsoft.com/office/officeart/2005/8/layout/cycle5"/>
    <dgm:cxn modelId="{5356BA34-3C62-4E18-A196-325B083C626C}" type="presOf" srcId="{DF69504C-B8BA-4747-9612-C9B5B67B3214}" destId="{71E5C30E-03BF-4513-A54B-C7041015269A}" srcOrd="0" destOrd="0" presId="urn:microsoft.com/office/officeart/2005/8/layout/cycle5"/>
    <dgm:cxn modelId="{C9249EC7-F86B-4580-B8A9-53BE2121B126}" type="presOf" srcId="{442D037A-2929-4D64-AE1A-8BA3CF454BDC}" destId="{2DA54800-730B-4F21-AA01-27E64CC36FF7}" srcOrd="0" destOrd="0" presId="urn:microsoft.com/office/officeart/2005/8/layout/cycle5"/>
    <dgm:cxn modelId="{B1965919-20AF-48E5-9D64-F6A005F04AC7}" type="presOf" srcId="{FB8982AB-5D24-4F72-AB08-AB33E7D8ECAE}" destId="{5AF2D0CD-9CE1-4D48-B2B5-576216955B12}" srcOrd="0" destOrd="0" presId="urn:microsoft.com/office/officeart/2005/8/layout/cycle5"/>
    <dgm:cxn modelId="{E4B4E856-DA35-4792-BA5F-3227A17EEEE8}" type="presOf" srcId="{78AE2C36-5D5D-432D-8777-AA20A127338A}" destId="{533B2981-A61A-4816-9720-36C6FFD13CE0}" srcOrd="0" destOrd="0" presId="urn:microsoft.com/office/officeart/2005/8/layout/cycle5"/>
    <dgm:cxn modelId="{2C3A44EC-0531-4F6D-B60A-AFD01D3DAFF8}" srcId="{FBA3C9A6-10C9-44B7-826B-0F9B00D41CC3}" destId="{DF69504C-B8BA-4747-9612-C9B5B67B3214}" srcOrd="1" destOrd="0" parTransId="{5F97E169-5E73-458E-9BBE-719F156C3BF3}" sibTransId="{F92AD4AE-8A1D-4D72-895C-42B9D8E4703A}"/>
    <dgm:cxn modelId="{11D2D9B7-4BC9-4CCB-8147-BACB55A7C6AD}" type="presOf" srcId="{CBDECBBD-D479-453A-8914-494D224EC91A}" destId="{3E9AE523-8517-4EF5-AA45-1481EF42EB78}" srcOrd="0" destOrd="0" presId="urn:microsoft.com/office/officeart/2005/8/layout/cycle5"/>
    <dgm:cxn modelId="{A391AD95-C594-4050-A140-8F1855194F23}" srcId="{FBA3C9A6-10C9-44B7-826B-0F9B00D41CC3}" destId="{CBDECBBD-D479-453A-8914-494D224EC91A}" srcOrd="3" destOrd="0" parTransId="{E2D09582-1A51-434A-9172-40DEF68BD12B}" sibTransId="{863BE21E-F9CB-4C03-B59E-0609159DD47F}"/>
    <dgm:cxn modelId="{E18F9508-B0C7-4B72-AD27-E87718F09FEA}" type="presOf" srcId="{863BE21E-F9CB-4C03-B59E-0609159DD47F}" destId="{81645E67-7BA1-4EB2-81C1-5E8DDEA20F47}" srcOrd="0" destOrd="0" presId="urn:microsoft.com/office/officeart/2005/8/layout/cycle5"/>
    <dgm:cxn modelId="{777D41B7-DFE6-47BB-B8CF-97E02BD282D3}" type="presOf" srcId="{F92AD4AE-8A1D-4D72-895C-42B9D8E4703A}" destId="{CD220D58-B7FA-4806-80D1-F4887AE9A67F}" srcOrd="0" destOrd="0" presId="urn:microsoft.com/office/officeart/2005/8/layout/cycle5"/>
    <dgm:cxn modelId="{6954CF07-0B00-4124-9907-A3715C6261A1}" srcId="{FBA3C9A6-10C9-44B7-826B-0F9B00D41CC3}" destId="{D91AE127-CF0C-4565-98B0-F48448502778}" srcOrd="4" destOrd="0" parTransId="{FE1A62C5-E454-4385-8D0F-E1C3F8A3F385}" sibTransId="{2BD2068B-59C9-4343-AF36-FC1C4A693274}"/>
    <dgm:cxn modelId="{AE98C0D8-F0C2-48F5-A014-3BA62535452C}" type="presOf" srcId="{2BD2068B-59C9-4343-AF36-FC1C4A693274}" destId="{A60B65FD-A5D1-43AD-A1DB-F9A1B6448F91}" srcOrd="0" destOrd="0" presId="urn:microsoft.com/office/officeart/2005/8/layout/cycle5"/>
    <dgm:cxn modelId="{C4BB738E-23BB-4EF1-99A0-1066EB0D7F0C}" srcId="{FBA3C9A6-10C9-44B7-826B-0F9B00D41CC3}" destId="{442D037A-2929-4D64-AE1A-8BA3CF454BDC}" srcOrd="2" destOrd="0" parTransId="{E991324B-4675-4A29-9ADF-0C861E505352}" sibTransId="{DD874B88-00C5-4EF1-A03E-EFACE18B2D77}"/>
    <dgm:cxn modelId="{B798D39D-2ACC-4768-BD5F-B5CB7ABAACC9}" type="presOf" srcId="{FBA3C9A6-10C9-44B7-826B-0F9B00D41CC3}" destId="{5635B735-5963-4896-A476-802D4D0CC288}" srcOrd="0" destOrd="0" presId="urn:microsoft.com/office/officeart/2005/8/layout/cycle5"/>
    <dgm:cxn modelId="{F0133538-99B8-4301-BAA6-456565F99288}" type="presOf" srcId="{D91AE127-CF0C-4565-98B0-F48448502778}" destId="{0523C527-1B8F-438E-AAE8-4C57CC03F72A}" srcOrd="0" destOrd="0" presId="urn:microsoft.com/office/officeart/2005/8/layout/cycle5"/>
    <dgm:cxn modelId="{AB78BB58-D187-426E-B52E-BEC38B73E475}" type="presParOf" srcId="{5635B735-5963-4896-A476-802D4D0CC288}" destId="{533B2981-A61A-4816-9720-36C6FFD13CE0}" srcOrd="0" destOrd="0" presId="urn:microsoft.com/office/officeart/2005/8/layout/cycle5"/>
    <dgm:cxn modelId="{20C910F4-C028-4DD0-932B-52DB99290924}" type="presParOf" srcId="{5635B735-5963-4896-A476-802D4D0CC288}" destId="{B5004604-581A-4586-B5E6-DCE55603E53C}" srcOrd="1" destOrd="0" presId="urn:microsoft.com/office/officeart/2005/8/layout/cycle5"/>
    <dgm:cxn modelId="{1D2DADEC-4B6C-4B59-B93F-2683AF64B1DA}" type="presParOf" srcId="{5635B735-5963-4896-A476-802D4D0CC288}" destId="{5AF2D0CD-9CE1-4D48-B2B5-576216955B12}" srcOrd="2" destOrd="0" presId="urn:microsoft.com/office/officeart/2005/8/layout/cycle5"/>
    <dgm:cxn modelId="{74D48E36-C8C5-4373-948F-1BCD5EEE92BB}" type="presParOf" srcId="{5635B735-5963-4896-A476-802D4D0CC288}" destId="{71E5C30E-03BF-4513-A54B-C7041015269A}" srcOrd="3" destOrd="0" presId="urn:microsoft.com/office/officeart/2005/8/layout/cycle5"/>
    <dgm:cxn modelId="{BCA0FD16-6B0C-44B4-B3AF-3C6FE75BD42F}" type="presParOf" srcId="{5635B735-5963-4896-A476-802D4D0CC288}" destId="{B62D6811-AE62-496A-819B-981EF88C7F30}" srcOrd="4" destOrd="0" presId="urn:microsoft.com/office/officeart/2005/8/layout/cycle5"/>
    <dgm:cxn modelId="{9ED4F7B8-3B03-47D5-8B06-3DF2BA952163}" type="presParOf" srcId="{5635B735-5963-4896-A476-802D4D0CC288}" destId="{CD220D58-B7FA-4806-80D1-F4887AE9A67F}" srcOrd="5" destOrd="0" presId="urn:microsoft.com/office/officeart/2005/8/layout/cycle5"/>
    <dgm:cxn modelId="{0B93E71D-96B4-4EBF-BE6D-2F2EDBAB2F51}" type="presParOf" srcId="{5635B735-5963-4896-A476-802D4D0CC288}" destId="{2DA54800-730B-4F21-AA01-27E64CC36FF7}" srcOrd="6" destOrd="0" presId="urn:microsoft.com/office/officeart/2005/8/layout/cycle5"/>
    <dgm:cxn modelId="{C2DDD88C-5977-4B7D-A4F5-C530E8048356}" type="presParOf" srcId="{5635B735-5963-4896-A476-802D4D0CC288}" destId="{00BD4715-B033-450F-96A5-A22CDDD621B2}" srcOrd="7" destOrd="0" presId="urn:microsoft.com/office/officeart/2005/8/layout/cycle5"/>
    <dgm:cxn modelId="{D0D200C1-1B7B-470A-A9F0-4B7C4E6E4C03}" type="presParOf" srcId="{5635B735-5963-4896-A476-802D4D0CC288}" destId="{5E060880-5E70-4AC9-9F7C-ADBD5DE997D8}" srcOrd="8" destOrd="0" presId="urn:microsoft.com/office/officeart/2005/8/layout/cycle5"/>
    <dgm:cxn modelId="{BEF6C907-5266-4911-B822-1BAD1DAE36EF}" type="presParOf" srcId="{5635B735-5963-4896-A476-802D4D0CC288}" destId="{3E9AE523-8517-4EF5-AA45-1481EF42EB78}" srcOrd="9" destOrd="0" presId="urn:microsoft.com/office/officeart/2005/8/layout/cycle5"/>
    <dgm:cxn modelId="{5CEA2FB5-DDE7-48E1-A12B-C00F6D092539}" type="presParOf" srcId="{5635B735-5963-4896-A476-802D4D0CC288}" destId="{20EC7485-B04A-46ED-A234-FDE6B4246E43}" srcOrd="10" destOrd="0" presId="urn:microsoft.com/office/officeart/2005/8/layout/cycle5"/>
    <dgm:cxn modelId="{DBBA110A-0473-4402-AC3C-3E907F4FCCB6}" type="presParOf" srcId="{5635B735-5963-4896-A476-802D4D0CC288}" destId="{81645E67-7BA1-4EB2-81C1-5E8DDEA20F47}" srcOrd="11" destOrd="0" presId="urn:microsoft.com/office/officeart/2005/8/layout/cycle5"/>
    <dgm:cxn modelId="{6C2D6489-C867-42F8-BDFD-EFEDF7939CED}" type="presParOf" srcId="{5635B735-5963-4896-A476-802D4D0CC288}" destId="{0523C527-1B8F-438E-AAE8-4C57CC03F72A}" srcOrd="12" destOrd="0" presId="urn:microsoft.com/office/officeart/2005/8/layout/cycle5"/>
    <dgm:cxn modelId="{C438FF06-01BE-4862-B1D5-16A4DA916246}" type="presParOf" srcId="{5635B735-5963-4896-A476-802D4D0CC288}" destId="{F17C189E-1F93-4BFD-9D77-CA05A1414F2D}" srcOrd="13" destOrd="0" presId="urn:microsoft.com/office/officeart/2005/8/layout/cycle5"/>
    <dgm:cxn modelId="{3D5E107C-C9F8-4E4B-8686-ED673108E3D0}" type="presParOf" srcId="{5635B735-5963-4896-A476-802D4D0CC288}" destId="{A60B65FD-A5D1-43AD-A1DB-F9A1B6448F9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891321-6415-446C-84CA-72E6008ADBAF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526ABF-74AA-4373-B1EE-67F3FECDBEF7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0070C0"/>
              </a:solidFill>
            </a:rPr>
            <a:t>Виды КТД: </a:t>
          </a:r>
        </a:p>
        <a:p>
          <a:pPr algn="l" rtl="0"/>
          <a:r>
            <a:rPr lang="ru-RU" b="1" dirty="0" smtClean="0">
              <a:solidFill>
                <a:srgbClr val="0070C0"/>
              </a:solidFill>
            </a:rPr>
            <a:t>- трудовые,                   - познавательные,       - художественные,       - экологические,          - досуговые,                 - спортивные. </a:t>
          </a:r>
        </a:p>
        <a:p>
          <a:pPr algn="l" rtl="0"/>
          <a:r>
            <a:rPr lang="ru-RU" b="1" dirty="0" smtClean="0">
              <a:solidFill>
                <a:srgbClr val="0070C0"/>
              </a:solidFill>
            </a:rPr>
            <a:t>Каждый вид КТД обогащает личность определенным видом общественного ценного опыта.</a:t>
          </a:r>
          <a:endParaRPr lang="ru-RU" b="1" dirty="0">
            <a:solidFill>
              <a:srgbClr val="0070C0"/>
            </a:solidFill>
          </a:endParaRPr>
        </a:p>
      </dgm:t>
    </dgm:pt>
    <dgm:pt modelId="{D0F039A8-BFE7-4CF2-BAD1-85432CD96D6B}" type="parTrans" cxnId="{1F53D882-2799-46EA-8D19-57FBD49CBAD9}">
      <dgm:prSet/>
      <dgm:spPr/>
      <dgm:t>
        <a:bodyPr/>
        <a:lstStyle/>
        <a:p>
          <a:endParaRPr lang="ru-RU"/>
        </a:p>
      </dgm:t>
    </dgm:pt>
    <dgm:pt modelId="{C30840D0-FD17-41DF-90BC-9DF99AD073FF}" type="sibTrans" cxnId="{1F53D882-2799-46EA-8D19-57FBD49CBAD9}">
      <dgm:prSet/>
      <dgm:spPr/>
      <dgm:t>
        <a:bodyPr/>
        <a:lstStyle/>
        <a:p>
          <a:endParaRPr lang="ru-RU"/>
        </a:p>
      </dgm:t>
    </dgm:pt>
    <dgm:pt modelId="{48B022B8-DA6C-40C7-8185-7E4B92B808AD}" type="pres">
      <dgm:prSet presAssocID="{30891321-6415-446C-84CA-72E6008ADBA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8AC57E-E3CF-4E26-9A74-DCE0385CCF33}" type="pres">
      <dgm:prSet presAssocID="{B0526ABF-74AA-4373-B1EE-67F3FECDBEF7}" presName="circle1" presStyleLbl="node1" presStyleIdx="0" presStyleCnt="1" custScaleY="145175"/>
      <dgm:spPr/>
    </dgm:pt>
    <dgm:pt modelId="{7E6DA79B-6EBB-4A45-9793-2E2124C3421E}" type="pres">
      <dgm:prSet presAssocID="{B0526ABF-74AA-4373-B1EE-67F3FECDBEF7}" presName="space" presStyleCnt="0"/>
      <dgm:spPr/>
    </dgm:pt>
    <dgm:pt modelId="{60400960-ACCE-4A13-A376-05D3DCC15C2E}" type="pres">
      <dgm:prSet presAssocID="{B0526ABF-74AA-4373-B1EE-67F3FECDBEF7}" presName="rect1" presStyleLbl="alignAcc1" presStyleIdx="0" presStyleCnt="1" custScaleY="145175"/>
      <dgm:spPr/>
      <dgm:t>
        <a:bodyPr/>
        <a:lstStyle/>
        <a:p>
          <a:endParaRPr lang="ru-RU"/>
        </a:p>
      </dgm:t>
    </dgm:pt>
    <dgm:pt modelId="{4370C57E-4298-4448-A68F-84E400D2B3F2}" type="pres">
      <dgm:prSet presAssocID="{B0526ABF-74AA-4373-B1EE-67F3FECDBEF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53D882-2799-46EA-8D19-57FBD49CBAD9}" srcId="{30891321-6415-446C-84CA-72E6008ADBAF}" destId="{B0526ABF-74AA-4373-B1EE-67F3FECDBEF7}" srcOrd="0" destOrd="0" parTransId="{D0F039A8-BFE7-4CF2-BAD1-85432CD96D6B}" sibTransId="{C30840D0-FD17-41DF-90BC-9DF99AD073FF}"/>
    <dgm:cxn modelId="{CB59C668-BB5C-438D-A1D5-809A08235372}" type="presOf" srcId="{B0526ABF-74AA-4373-B1EE-67F3FECDBEF7}" destId="{4370C57E-4298-4448-A68F-84E400D2B3F2}" srcOrd="1" destOrd="0" presId="urn:microsoft.com/office/officeart/2005/8/layout/target3"/>
    <dgm:cxn modelId="{BBBEBC8E-8ACC-4138-B2EA-3EEA1CE8874A}" type="presOf" srcId="{B0526ABF-74AA-4373-B1EE-67F3FECDBEF7}" destId="{60400960-ACCE-4A13-A376-05D3DCC15C2E}" srcOrd="0" destOrd="0" presId="urn:microsoft.com/office/officeart/2005/8/layout/target3"/>
    <dgm:cxn modelId="{01D9E95F-1E0F-4A94-9474-3DD16F244314}" type="presOf" srcId="{30891321-6415-446C-84CA-72E6008ADBAF}" destId="{48B022B8-DA6C-40C7-8185-7E4B92B808AD}" srcOrd="0" destOrd="0" presId="urn:microsoft.com/office/officeart/2005/8/layout/target3"/>
    <dgm:cxn modelId="{9C2C3A9C-D894-4B25-9950-8798DDD7AF0C}" type="presParOf" srcId="{48B022B8-DA6C-40C7-8185-7E4B92B808AD}" destId="{0D8AC57E-E3CF-4E26-9A74-DCE0385CCF33}" srcOrd="0" destOrd="0" presId="urn:microsoft.com/office/officeart/2005/8/layout/target3"/>
    <dgm:cxn modelId="{5C0FC646-138D-4262-8D59-407FB893295A}" type="presParOf" srcId="{48B022B8-DA6C-40C7-8185-7E4B92B808AD}" destId="{7E6DA79B-6EBB-4A45-9793-2E2124C3421E}" srcOrd="1" destOrd="0" presId="urn:microsoft.com/office/officeart/2005/8/layout/target3"/>
    <dgm:cxn modelId="{FFD39105-BFAE-49E5-9D00-0E7B8C3C5869}" type="presParOf" srcId="{48B022B8-DA6C-40C7-8185-7E4B92B808AD}" destId="{60400960-ACCE-4A13-A376-05D3DCC15C2E}" srcOrd="2" destOrd="0" presId="urn:microsoft.com/office/officeart/2005/8/layout/target3"/>
    <dgm:cxn modelId="{91FD31F2-D0AA-4BB7-82B7-F8BE1B78D093}" type="presParOf" srcId="{48B022B8-DA6C-40C7-8185-7E4B92B808AD}" destId="{4370C57E-4298-4448-A68F-84E400D2B3F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0DD9AD-E9FA-4655-B083-5BB5E1DEDF2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E7CE2B-82A9-47AD-A52F-6182BA804FB4}" type="pres">
      <dgm:prSet presAssocID="{860DD9AD-E9FA-4655-B083-5BB5E1DEDF2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8EF2C-7A26-4005-9415-532DFB757CC6}" type="presOf" srcId="{860DD9AD-E9FA-4655-B083-5BB5E1DEDF21}" destId="{88E7CE2B-82A9-47AD-A52F-6182BA804FB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2EAEEC-CAF9-42A7-9F3D-6C517FF5F3C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09DBB-F8E6-4A58-96EB-65DBF8577AC9}">
      <dgm:prSet/>
      <dgm:spPr/>
      <dgm:t>
        <a:bodyPr/>
        <a:lstStyle/>
        <a:p>
          <a:pPr rtl="0"/>
          <a:r>
            <a:rPr lang="ru-RU" dirty="0" smtClean="0"/>
            <a:t>физкультурно-спортивных мероприятия: зарядка, спортивные соревнования, эстафеты, спортивные часы</a:t>
          </a:r>
          <a:endParaRPr lang="ru-RU" dirty="0"/>
        </a:p>
      </dgm:t>
    </dgm:pt>
    <dgm:pt modelId="{BAA92A9A-B731-457D-A3AF-18FB7E032C1B}" type="parTrans" cxnId="{4FFA52AC-5868-4250-810D-9D9A50C39722}">
      <dgm:prSet/>
      <dgm:spPr/>
      <dgm:t>
        <a:bodyPr/>
        <a:lstStyle/>
        <a:p>
          <a:endParaRPr lang="ru-RU"/>
        </a:p>
      </dgm:t>
    </dgm:pt>
    <dgm:pt modelId="{F8D47A79-D3B5-4A7E-9F45-B211DF74B76C}" type="sibTrans" cxnId="{4FFA52AC-5868-4250-810D-9D9A50C39722}">
      <dgm:prSet/>
      <dgm:spPr/>
      <dgm:t>
        <a:bodyPr/>
        <a:lstStyle/>
        <a:p>
          <a:endParaRPr lang="ru-RU"/>
        </a:p>
      </dgm:t>
    </dgm:pt>
    <dgm:pt modelId="{ABC37C71-D433-4503-94CE-4A37B8875363}">
      <dgm:prSet/>
      <dgm:spPr/>
      <dgm:t>
        <a:bodyPr/>
        <a:lstStyle/>
        <a:p>
          <a:pPr rtl="0"/>
          <a:r>
            <a:rPr lang="ru-RU" dirty="0" smtClean="0"/>
            <a:t>спортивно-оздоровительные события и мероприятия на свежем воздухе</a:t>
          </a:r>
          <a:endParaRPr lang="ru-RU" dirty="0"/>
        </a:p>
      </dgm:t>
    </dgm:pt>
    <dgm:pt modelId="{1575229E-4463-48E0-BD17-9A394E051D0A}" type="parTrans" cxnId="{91C2BD16-9A02-4C82-B96D-12F48AEE5A86}">
      <dgm:prSet/>
      <dgm:spPr/>
      <dgm:t>
        <a:bodyPr/>
        <a:lstStyle/>
        <a:p>
          <a:endParaRPr lang="ru-RU"/>
        </a:p>
      </dgm:t>
    </dgm:pt>
    <dgm:pt modelId="{9DB04864-8958-4AE6-B5C6-8676819D414E}" type="sibTrans" cxnId="{91C2BD16-9A02-4C82-B96D-12F48AEE5A86}">
      <dgm:prSet/>
      <dgm:spPr/>
      <dgm:t>
        <a:bodyPr/>
        <a:lstStyle/>
        <a:p>
          <a:endParaRPr lang="ru-RU"/>
        </a:p>
      </dgm:t>
    </dgm:pt>
    <dgm:pt modelId="{AA4746FD-9696-4EB2-B4A8-4481AF77FE8F}">
      <dgm:prSet/>
      <dgm:spPr/>
      <dgm:t>
        <a:bodyPr/>
        <a:lstStyle/>
        <a:p>
          <a:pPr rtl="0"/>
          <a:r>
            <a:rPr lang="ru-RU" dirty="0" smtClean="0"/>
            <a:t>просветительские беседы, направленные на профилактику вредных привычек и привлечение интереса детей к занятиям физкультурой и спортом</a:t>
          </a:r>
          <a:endParaRPr lang="ru-RU" dirty="0"/>
        </a:p>
      </dgm:t>
    </dgm:pt>
    <dgm:pt modelId="{F05A3889-A322-451C-B1CE-8EE19118A302}" type="parTrans" cxnId="{597CA2B0-EDFC-49A0-B5F3-0F9CACBAF43E}">
      <dgm:prSet/>
      <dgm:spPr/>
      <dgm:t>
        <a:bodyPr/>
        <a:lstStyle/>
        <a:p>
          <a:endParaRPr lang="ru-RU"/>
        </a:p>
      </dgm:t>
    </dgm:pt>
    <dgm:pt modelId="{E9EA02F3-08A4-4559-BA11-527EED54F89B}" type="sibTrans" cxnId="{597CA2B0-EDFC-49A0-B5F3-0F9CACBAF43E}">
      <dgm:prSet/>
      <dgm:spPr/>
      <dgm:t>
        <a:bodyPr/>
        <a:lstStyle/>
        <a:p>
          <a:endParaRPr lang="ru-RU"/>
        </a:p>
      </dgm:t>
    </dgm:pt>
    <dgm:pt modelId="{D21F3BF5-EC7D-4EA5-9873-84BAC31C1575}">
      <dgm:prSet/>
      <dgm:spPr/>
      <dgm:t>
        <a:bodyPr/>
        <a:lstStyle/>
        <a:p>
          <a:pPr rtl="0"/>
          <a:r>
            <a:rPr lang="ru-RU" dirty="0" smtClean="0"/>
            <a:t>встречи с известными (интересными) людьми - общественными деятелями, деятелями спорта, культуры и искусства и </a:t>
          </a:r>
          <a:r>
            <a:rPr lang="ru-RU" dirty="0" err="1" smtClean="0"/>
            <a:t>др</a:t>
          </a:r>
          <a:endParaRPr lang="ru-RU" dirty="0"/>
        </a:p>
      </dgm:t>
    </dgm:pt>
    <dgm:pt modelId="{84532621-7F1F-402B-91B1-AD5FE0D33656}" type="parTrans" cxnId="{20AD8A81-6B41-452A-9920-B86E8627A77D}">
      <dgm:prSet/>
      <dgm:spPr/>
      <dgm:t>
        <a:bodyPr/>
        <a:lstStyle/>
        <a:p>
          <a:endParaRPr lang="ru-RU"/>
        </a:p>
      </dgm:t>
    </dgm:pt>
    <dgm:pt modelId="{8F6A7E29-3F0A-41F0-8CA2-458B3039709A}" type="sibTrans" cxnId="{20AD8A81-6B41-452A-9920-B86E8627A77D}">
      <dgm:prSet/>
      <dgm:spPr/>
      <dgm:t>
        <a:bodyPr/>
        <a:lstStyle/>
        <a:p>
          <a:endParaRPr lang="ru-RU"/>
        </a:p>
      </dgm:t>
    </dgm:pt>
    <dgm:pt modelId="{893190B4-8B57-43FF-BE52-9F6C1E8B7433}" type="pres">
      <dgm:prSet presAssocID="{172EAEEC-CAF9-42A7-9F3D-6C517FF5F3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F44F76-98A9-4CB0-9EA6-3739886BDB63}" type="pres">
      <dgm:prSet presAssocID="{71009DBB-F8E6-4A58-96EB-65DBF8577AC9}" presName="circle1" presStyleLbl="node1" presStyleIdx="0" presStyleCnt="4"/>
      <dgm:spPr/>
    </dgm:pt>
    <dgm:pt modelId="{C5479552-7900-44C1-982E-AE9131DF2C9B}" type="pres">
      <dgm:prSet presAssocID="{71009DBB-F8E6-4A58-96EB-65DBF8577AC9}" presName="space" presStyleCnt="0"/>
      <dgm:spPr/>
    </dgm:pt>
    <dgm:pt modelId="{72121233-6987-4663-8DE8-56E3AC698990}" type="pres">
      <dgm:prSet presAssocID="{71009DBB-F8E6-4A58-96EB-65DBF8577AC9}" presName="rect1" presStyleLbl="alignAcc1" presStyleIdx="0" presStyleCnt="4"/>
      <dgm:spPr/>
      <dgm:t>
        <a:bodyPr/>
        <a:lstStyle/>
        <a:p>
          <a:endParaRPr lang="ru-RU"/>
        </a:p>
      </dgm:t>
    </dgm:pt>
    <dgm:pt modelId="{662AF19B-F49D-4A2C-A1D0-425E1448EFD7}" type="pres">
      <dgm:prSet presAssocID="{ABC37C71-D433-4503-94CE-4A37B8875363}" presName="vertSpace2" presStyleLbl="node1" presStyleIdx="0" presStyleCnt="4"/>
      <dgm:spPr/>
    </dgm:pt>
    <dgm:pt modelId="{B7B6D161-D936-484A-84FF-5753CF723B9A}" type="pres">
      <dgm:prSet presAssocID="{ABC37C71-D433-4503-94CE-4A37B8875363}" presName="circle2" presStyleLbl="node1" presStyleIdx="1" presStyleCnt="4"/>
      <dgm:spPr/>
    </dgm:pt>
    <dgm:pt modelId="{83426589-999A-4756-AD0B-67EE9C8C75A1}" type="pres">
      <dgm:prSet presAssocID="{ABC37C71-D433-4503-94CE-4A37B8875363}" presName="rect2" presStyleLbl="alignAcc1" presStyleIdx="1" presStyleCnt="4"/>
      <dgm:spPr/>
      <dgm:t>
        <a:bodyPr/>
        <a:lstStyle/>
        <a:p>
          <a:endParaRPr lang="ru-RU"/>
        </a:p>
      </dgm:t>
    </dgm:pt>
    <dgm:pt modelId="{7BA95C7B-BD1D-4E3F-83FD-673BF20E8162}" type="pres">
      <dgm:prSet presAssocID="{AA4746FD-9696-4EB2-B4A8-4481AF77FE8F}" presName="vertSpace3" presStyleLbl="node1" presStyleIdx="1" presStyleCnt="4"/>
      <dgm:spPr/>
    </dgm:pt>
    <dgm:pt modelId="{C28AA60E-2ECB-42A5-B0E2-1D7E7233B767}" type="pres">
      <dgm:prSet presAssocID="{AA4746FD-9696-4EB2-B4A8-4481AF77FE8F}" presName="circle3" presStyleLbl="node1" presStyleIdx="2" presStyleCnt="4"/>
      <dgm:spPr/>
    </dgm:pt>
    <dgm:pt modelId="{BC0203CD-C770-4859-ADF4-8B3465C05914}" type="pres">
      <dgm:prSet presAssocID="{AA4746FD-9696-4EB2-B4A8-4481AF77FE8F}" presName="rect3" presStyleLbl="alignAcc1" presStyleIdx="2" presStyleCnt="4"/>
      <dgm:spPr/>
      <dgm:t>
        <a:bodyPr/>
        <a:lstStyle/>
        <a:p>
          <a:endParaRPr lang="ru-RU"/>
        </a:p>
      </dgm:t>
    </dgm:pt>
    <dgm:pt modelId="{20847D57-E16C-4ACC-8825-F335CC941FED}" type="pres">
      <dgm:prSet presAssocID="{D21F3BF5-EC7D-4EA5-9873-84BAC31C1575}" presName="vertSpace4" presStyleLbl="node1" presStyleIdx="2" presStyleCnt="4"/>
      <dgm:spPr/>
    </dgm:pt>
    <dgm:pt modelId="{130DA68F-E296-4F81-B0EC-02CE0208703E}" type="pres">
      <dgm:prSet presAssocID="{D21F3BF5-EC7D-4EA5-9873-84BAC31C1575}" presName="circle4" presStyleLbl="node1" presStyleIdx="3" presStyleCnt="4"/>
      <dgm:spPr/>
    </dgm:pt>
    <dgm:pt modelId="{932ABD62-FB67-4543-B496-38B254DBE016}" type="pres">
      <dgm:prSet presAssocID="{D21F3BF5-EC7D-4EA5-9873-84BAC31C1575}" presName="rect4" presStyleLbl="alignAcc1" presStyleIdx="3" presStyleCnt="4"/>
      <dgm:spPr/>
      <dgm:t>
        <a:bodyPr/>
        <a:lstStyle/>
        <a:p>
          <a:endParaRPr lang="ru-RU"/>
        </a:p>
      </dgm:t>
    </dgm:pt>
    <dgm:pt modelId="{03BE8C51-157F-49AD-B44F-000DB56423D9}" type="pres">
      <dgm:prSet presAssocID="{71009DBB-F8E6-4A58-96EB-65DBF8577AC9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D53F0-7F2A-4D14-AA33-AB5BEBBC4BF2}" type="pres">
      <dgm:prSet presAssocID="{ABC37C71-D433-4503-94CE-4A37B8875363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85DE0C-ECC0-442B-886E-4D7796D3835B}" type="pres">
      <dgm:prSet presAssocID="{AA4746FD-9696-4EB2-B4A8-4481AF77FE8F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ECC30-FE06-4CEB-9A02-0C446AC1CD49}" type="pres">
      <dgm:prSet presAssocID="{D21F3BF5-EC7D-4EA5-9873-84BAC31C1575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48E039-7952-4EB4-860D-D8253F14E93F}" type="presOf" srcId="{AA4746FD-9696-4EB2-B4A8-4481AF77FE8F}" destId="{0385DE0C-ECC0-442B-886E-4D7796D3835B}" srcOrd="1" destOrd="0" presId="urn:microsoft.com/office/officeart/2005/8/layout/target3"/>
    <dgm:cxn modelId="{597CA2B0-EDFC-49A0-B5F3-0F9CACBAF43E}" srcId="{172EAEEC-CAF9-42A7-9F3D-6C517FF5F3C4}" destId="{AA4746FD-9696-4EB2-B4A8-4481AF77FE8F}" srcOrd="2" destOrd="0" parTransId="{F05A3889-A322-451C-B1CE-8EE19118A302}" sibTransId="{E9EA02F3-08A4-4559-BA11-527EED54F89B}"/>
    <dgm:cxn modelId="{20AD8A81-6B41-452A-9920-B86E8627A77D}" srcId="{172EAEEC-CAF9-42A7-9F3D-6C517FF5F3C4}" destId="{D21F3BF5-EC7D-4EA5-9873-84BAC31C1575}" srcOrd="3" destOrd="0" parTransId="{84532621-7F1F-402B-91B1-AD5FE0D33656}" sibTransId="{8F6A7E29-3F0A-41F0-8CA2-458B3039709A}"/>
    <dgm:cxn modelId="{4A819681-0A73-4C66-BC63-98F41EFB0906}" type="presOf" srcId="{D21F3BF5-EC7D-4EA5-9873-84BAC31C1575}" destId="{58CECC30-FE06-4CEB-9A02-0C446AC1CD49}" srcOrd="1" destOrd="0" presId="urn:microsoft.com/office/officeart/2005/8/layout/target3"/>
    <dgm:cxn modelId="{BC5ECE87-BC99-419D-BC9C-CA14797182BA}" type="presOf" srcId="{172EAEEC-CAF9-42A7-9F3D-6C517FF5F3C4}" destId="{893190B4-8B57-43FF-BE52-9F6C1E8B7433}" srcOrd="0" destOrd="0" presId="urn:microsoft.com/office/officeart/2005/8/layout/target3"/>
    <dgm:cxn modelId="{E586B1EC-C959-4ABC-AF1F-1DF6C15DD1A9}" type="presOf" srcId="{D21F3BF5-EC7D-4EA5-9873-84BAC31C1575}" destId="{932ABD62-FB67-4543-B496-38B254DBE016}" srcOrd="0" destOrd="0" presId="urn:microsoft.com/office/officeart/2005/8/layout/target3"/>
    <dgm:cxn modelId="{91C2BD16-9A02-4C82-B96D-12F48AEE5A86}" srcId="{172EAEEC-CAF9-42A7-9F3D-6C517FF5F3C4}" destId="{ABC37C71-D433-4503-94CE-4A37B8875363}" srcOrd="1" destOrd="0" parTransId="{1575229E-4463-48E0-BD17-9A394E051D0A}" sibTransId="{9DB04864-8958-4AE6-B5C6-8676819D414E}"/>
    <dgm:cxn modelId="{8A61C426-449E-4959-BC44-69178FF5DE3D}" type="presOf" srcId="{ABC37C71-D433-4503-94CE-4A37B8875363}" destId="{83426589-999A-4756-AD0B-67EE9C8C75A1}" srcOrd="0" destOrd="0" presId="urn:microsoft.com/office/officeart/2005/8/layout/target3"/>
    <dgm:cxn modelId="{0DF0E19C-F5C1-4C18-94CA-A553721B7141}" type="presOf" srcId="{71009DBB-F8E6-4A58-96EB-65DBF8577AC9}" destId="{72121233-6987-4663-8DE8-56E3AC698990}" srcOrd="0" destOrd="0" presId="urn:microsoft.com/office/officeart/2005/8/layout/target3"/>
    <dgm:cxn modelId="{3E75E6C7-D946-4CD6-8F71-5AB51A40AC95}" type="presOf" srcId="{ABC37C71-D433-4503-94CE-4A37B8875363}" destId="{B03D53F0-7F2A-4D14-AA33-AB5BEBBC4BF2}" srcOrd="1" destOrd="0" presId="urn:microsoft.com/office/officeart/2005/8/layout/target3"/>
    <dgm:cxn modelId="{4FFA52AC-5868-4250-810D-9D9A50C39722}" srcId="{172EAEEC-CAF9-42A7-9F3D-6C517FF5F3C4}" destId="{71009DBB-F8E6-4A58-96EB-65DBF8577AC9}" srcOrd="0" destOrd="0" parTransId="{BAA92A9A-B731-457D-A3AF-18FB7E032C1B}" sibTransId="{F8D47A79-D3B5-4A7E-9F45-B211DF74B76C}"/>
    <dgm:cxn modelId="{67B69D39-1E6F-4187-B5C2-32D6FBBB917A}" type="presOf" srcId="{71009DBB-F8E6-4A58-96EB-65DBF8577AC9}" destId="{03BE8C51-157F-49AD-B44F-000DB56423D9}" srcOrd="1" destOrd="0" presId="urn:microsoft.com/office/officeart/2005/8/layout/target3"/>
    <dgm:cxn modelId="{D39E21B1-F9D9-49DB-B764-720AD7110748}" type="presOf" srcId="{AA4746FD-9696-4EB2-B4A8-4481AF77FE8F}" destId="{BC0203CD-C770-4859-ADF4-8B3465C05914}" srcOrd="0" destOrd="0" presId="urn:microsoft.com/office/officeart/2005/8/layout/target3"/>
    <dgm:cxn modelId="{178A86FC-A2C7-4097-B9D2-F1A43A5F0A40}" type="presParOf" srcId="{893190B4-8B57-43FF-BE52-9F6C1E8B7433}" destId="{DDF44F76-98A9-4CB0-9EA6-3739886BDB63}" srcOrd="0" destOrd="0" presId="urn:microsoft.com/office/officeart/2005/8/layout/target3"/>
    <dgm:cxn modelId="{316D8419-82AC-4415-8055-3323636971E0}" type="presParOf" srcId="{893190B4-8B57-43FF-BE52-9F6C1E8B7433}" destId="{C5479552-7900-44C1-982E-AE9131DF2C9B}" srcOrd="1" destOrd="0" presId="urn:microsoft.com/office/officeart/2005/8/layout/target3"/>
    <dgm:cxn modelId="{9F0E6FE9-CAAA-4144-8935-665473964CB8}" type="presParOf" srcId="{893190B4-8B57-43FF-BE52-9F6C1E8B7433}" destId="{72121233-6987-4663-8DE8-56E3AC698990}" srcOrd="2" destOrd="0" presId="urn:microsoft.com/office/officeart/2005/8/layout/target3"/>
    <dgm:cxn modelId="{80AEB965-E266-409A-836F-1D1B9A630A99}" type="presParOf" srcId="{893190B4-8B57-43FF-BE52-9F6C1E8B7433}" destId="{662AF19B-F49D-4A2C-A1D0-425E1448EFD7}" srcOrd="3" destOrd="0" presId="urn:microsoft.com/office/officeart/2005/8/layout/target3"/>
    <dgm:cxn modelId="{2BF32053-4AD8-4A51-8E03-7FC9C915B402}" type="presParOf" srcId="{893190B4-8B57-43FF-BE52-9F6C1E8B7433}" destId="{B7B6D161-D936-484A-84FF-5753CF723B9A}" srcOrd="4" destOrd="0" presId="urn:microsoft.com/office/officeart/2005/8/layout/target3"/>
    <dgm:cxn modelId="{4E58CED2-1DEC-4C3F-A753-AC3FBC063F97}" type="presParOf" srcId="{893190B4-8B57-43FF-BE52-9F6C1E8B7433}" destId="{83426589-999A-4756-AD0B-67EE9C8C75A1}" srcOrd="5" destOrd="0" presId="urn:microsoft.com/office/officeart/2005/8/layout/target3"/>
    <dgm:cxn modelId="{A0E6A453-357E-4668-86CB-D104B0F30543}" type="presParOf" srcId="{893190B4-8B57-43FF-BE52-9F6C1E8B7433}" destId="{7BA95C7B-BD1D-4E3F-83FD-673BF20E8162}" srcOrd="6" destOrd="0" presId="urn:microsoft.com/office/officeart/2005/8/layout/target3"/>
    <dgm:cxn modelId="{2D06ED3C-E32E-4708-9723-703DBAD2FF28}" type="presParOf" srcId="{893190B4-8B57-43FF-BE52-9F6C1E8B7433}" destId="{C28AA60E-2ECB-42A5-B0E2-1D7E7233B767}" srcOrd="7" destOrd="0" presId="urn:microsoft.com/office/officeart/2005/8/layout/target3"/>
    <dgm:cxn modelId="{CECCD00E-38C2-44B6-BF7E-4B2A9DD6DADD}" type="presParOf" srcId="{893190B4-8B57-43FF-BE52-9F6C1E8B7433}" destId="{BC0203CD-C770-4859-ADF4-8B3465C05914}" srcOrd="8" destOrd="0" presId="urn:microsoft.com/office/officeart/2005/8/layout/target3"/>
    <dgm:cxn modelId="{C775D3D1-8E66-4909-BF2A-64F9022C9DF0}" type="presParOf" srcId="{893190B4-8B57-43FF-BE52-9F6C1E8B7433}" destId="{20847D57-E16C-4ACC-8825-F335CC941FED}" srcOrd="9" destOrd="0" presId="urn:microsoft.com/office/officeart/2005/8/layout/target3"/>
    <dgm:cxn modelId="{79151193-515A-4CE4-9A72-BEC490659B89}" type="presParOf" srcId="{893190B4-8B57-43FF-BE52-9F6C1E8B7433}" destId="{130DA68F-E296-4F81-B0EC-02CE0208703E}" srcOrd="10" destOrd="0" presId="urn:microsoft.com/office/officeart/2005/8/layout/target3"/>
    <dgm:cxn modelId="{AEFBF6A2-7D3F-4290-8783-7F067829745E}" type="presParOf" srcId="{893190B4-8B57-43FF-BE52-9F6C1E8B7433}" destId="{932ABD62-FB67-4543-B496-38B254DBE016}" srcOrd="11" destOrd="0" presId="urn:microsoft.com/office/officeart/2005/8/layout/target3"/>
    <dgm:cxn modelId="{9B4C2590-9867-4E34-9004-A645B5DD2B91}" type="presParOf" srcId="{893190B4-8B57-43FF-BE52-9F6C1E8B7433}" destId="{03BE8C51-157F-49AD-B44F-000DB56423D9}" srcOrd="12" destOrd="0" presId="urn:microsoft.com/office/officeart/2005/8/layout/target3"/>
    <dgm:cxn modelId="{9659C534-4451-48E0-92F0-FA9B59D3C403}" type="presParOf" srcId="{893190B4-8B57-43FF-BE52-9F6C1E8B7433}" destId="{B03D53F0-7F2A-4D14-AA33-AB5BEBBC4BF2}" srcOrd="13" destOrd="0" presId="urn:microsoft.com/office/officeart/2005/8/layout/target3"/>
    <dgm:cxn modelId="{506F2B98-D430-4E56-A209-96768275DFC0}" type="presParOf" srcId="{893190B4-8B57-43FF-BE52-9F6C1E8B7433}" destId="{0385DE0C-ECC0-442B-886E-4D7796D3835B}" srcOrd="14" destOrd="0" presId="urn:microsoft.com/office/officeart/2005/8/layout/target3"/>
    <dgm:cxn modelId="{A359C23F-B0EC-4DFA-866B-4B7D6B565741}" type="presParOf" srcId="{893190B4-8B57-43FF-BE52-9F6C1E8B7433}" destId="{58CECC30-FE06-4CEB-9A02-0C446AC1CD49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F207BC-725F-496A-AF39-4B09624E1AD0}" type="doc">
      <dgm:prSet loTypeId="urn:microsoft.com/office/officeart/2005/8/layout/chevron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B07299-D7DC-4D1F-84B6-896661AF4DBB}">
      <dgm:prSet/>
      <dgm:spPr>
        <a:solidFill>
          <a:srgbClr val="FFC000"/>
        </a:solidFill>
      </dgm:spPr>
      <dgm:t>
        <a:bodyPr/>
        <a:lstStyle/>
        <a:p>
          <a:pPr rtl="0"/>
          <a:endParaRPr lang="ru-RU" dirty="0">
            <a:solidFill>
              <a:schemeClr val="tx2"/>
            </a:solidFill>
          </a:endParaRPr>
        </a:p>
      </dgm:t>
    </dgm:pt>
    <dgm:pt modelId="{F93E01BB-8B18-4787-A8C9-E45ABB53690E}" type="parTrans" cxnId="{65C78771-FB9E-4940-8A0C-6672842AEB77}">
      <dgm:prSet/>
      <dgm:spPr/>
      <dgm:t>
        <a:bodyPr/>
        <a:lstStyle/>
        <a:p>
          <a:endParaRPr lang="ru-RU"/>
        </a:p>
      </dgm:t>
    </dgm:pt>
    <dgm:pt modelId="{81C958A6-8A84-466A-AE8C-A1B45856DB6F}" type="sibTrans" cxnId="{65C78771-FB9E-4940-8A0C-6672842AEB77}">
      <dgm:prSet/>
      <dgm:spPr/>
      <dgm:t>
        <a:bodyPr/>
        <a:lstStyle/>
        <a:p>
          <a:endParaRPr lang="ru-RU"/>
        </a:p>
      </dgm:t>
    </dgm:pt>
    <dgm:pt modelId="{61890DFD-3368-4080-B201-5870F98E0878}">
      <dgm:prSet/>
      <dgm:spPr>
        <a:solidFill>
          <a:srgbClr val="00B0F0"/>
        </a:solidFill>
      </dgm:spPr>
      <dgm:t>
        <a:bodyPr/>
        <a:lstStyle/>
        <a:p>
          <a:pPr rtl="0"/>
          <a:endParaRPr lang="ru-RU" dirty="0"/>
        </a:p>
      </dgm:t>
    </dgm:pt>
    <dgm:pt modelId="{7E83E1E1-00C6-4E86-801D-BE2E120A7623}" type="parTrans" cxnId="{792CBDA4-EA18-488B-9723-AA90703C0999}">
      <dgm:prSet/>
      <dgm:spPr/>
      <dgm:t>
        <a:bodyPr/>
        <a:lstStyle/>
        <a:p>
          <a:endParaRPr lang="ru-RU"/>
        </a:p>
      </dgm:t>
    </dgm:pt>
    <dgm:pt modelId="{205B5648-21AB-4B46-BD98-DFCB0016A654}" type="sibTrans" cxnId="{792CBDA4-EA18-488B-9723-AA90703C0999}">
      <dgm:prSet/>
      <dgm:spPr/>
      <dgm:t>
        <a:bodyPr/>
        <a:lstStyle/>
        <a:p>
          <a:endParaRPr lang="ru-RU"/>
        </a:p>
      </dgm:t>
    </dgm:pt>
    <dgm:pt modelId="{CA39AE5C-4D31-41E9-8B1B-688171C9CD4E}">
      <dgm:prSet/>
      <dgm:spPr>
        <a:solidFill>
          <a:srgbClr val="00B050"/>
        </a:solidFill>
      </dgm:spPr>
      <dgm:t>
        <a:bodyPr/>
        <a:lstStyle/>
        <a:p>
          <a:pPr rtl="0"/>
          <a:endParaRPr lang="ru-RU" dirty="0"/>
        </a:p>
      </dgm:t>
    </dgm:pt>
    <dgm:pt modelId="{F14BD537-97FB-4357-A346-C6D82CA93CD7}" type="parTrans" cxnId="{39417260-5C2E-49F8-9830-C78F94C5FD67}">
      <dgm:prSet/>
      <dgm:spPr/>
      <dgm:t>
        <a:bodyPr/>
        <a:lstStyle/>
        <a:p>
          <a:endParaRPr lang="ru-RU"/>
        </a:p>
      </dgm:t>
    </dgm:pt>
    <dgm:pt modelId="{A63158A5-3AA0-4ABB-9262-B09D17F9F253}" type="sibTrans" cxnId="{39417260-5C2E-49F8-9830-C78F94C5FD67}">
      <dgm:prSet/>
      <dgm:spPr/>
      <dgm:t>
        <a:bodyPr/>
        <a:lstStyle/>
        <a:p>
          <a:endParaRPr lang="ru-RU"/>
        </a:p>
      </dgm:t>
    </dgm:pt>
    <dgm:pt modelId="{C323BD96-ED2D-4CFD-930A-5AB00B6CDCA6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участие представителей организаций-партнеров</a:t>
          </a:r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000" dirty="0"/>
        </a:p>
      </dgm:t>
    </dgm:pt>
    <dgm:pt modelId="{D0B1D1E3-600B-40EF-8F93-67EEC681E690}" type="parTrans" cxnId="{E6C6E3F2-5370-46D1-BFD4-A896F0CD9732}">
      <dgm:prSet/>
      <dgm:spPr/>
      <dgm:t>
        <a:bodyPr/>
        <a:lstStyle/>
        <a:p>
          <a:endParaRPr lang="ru-RU"/>
        </a:p>
      </dgm:t>
    </dgm:pt>
    <dgm:pt modelId="{D913CC41-DEA0-4E71-8E3F-9BF7B9C3C9F7}" type="sibTrans" cxnId="{E6C6E3F2-5370-46D1-BFD4-A896F0CD9732}">
      <dgm:prSet/>
      <dgm:spPr/>
      <dgm:t>
        <a:bodyPr/>
        <a:lstStyle/>
        <a:p>
          <a:endParaRPr lang="ru-RU"/>
        </a:p>
      </dgm:t>
    </dgm:pt>
    <dgm:pt modelId="{7A595745-BF6A-4A0B-8D6C-CBCCAFA8B6FE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проведение на базе организаций-партнеров экскурсий, встреч, акций воспитательной направленности</a:t>
          </a:r>
          <a:endParaRPr lang="ru-RU" sz="1200" dirty="0"/>
        </a:p>
      </dgm:t>
    </dgm:pt>
    <dgm:pt modelId="{CCE273F3-A70B-47AB-AA93-EA33B05B2F0A}" type="parTrans" cxnId="{BD60444C-6C1C-407E-974E-BA39EF700C43}">
      <dgm:prSet/>
      <dgm:spPr/>
      <dgm:t>
        <a:bodyPr/>
        <a:lstStyle/>
        <a:p>
          <a:endParaRPr lang="ru-RU"/>
        </a:p>
      </dgm:t>
    </dgm:pt>
    <dgm:pt modelId="{781486A3-A3C9-42BD-9929-E6EC6E83154D}" type="sibTrans" cxnId="{BD60444C-6C1C-407E-974E-BA39EF700C43}">
      <dgm:prSet/>
      <dgm:spPr/>
      <dgm:t>
        <a:bodyPr/>
        <a:lstStyle/>
        <a:p>
          <a:endParaRPr lang="ru-RU"/>
        </a:p>
      </dgm:t>
    </dgm:pt>
    <dgm:pt modelId="{298360BE-3C07-4587-BEFC-4CC6011ACC8F}">
      <dgm:prSet custT="1"/>
      <dgm:spPr/>
      <dgm:t>
        <a:bodyPr/>
        <a:lstStyle/>
        <a:p>
          <a:r>
            <a:rPr lang="ru-RU" sz="1200" dirty="0" smtClean="0"/>
            <a:t>социальные проекты, совместно разрабатываемые и реализуемые детьми, педагогами с организациями-партнерами благотворительной, экологической, патриотической, трудовой и т.д. направленности</a:t>
          </a:r>
          <a:endParaRPr lang="ru-RU" sz="1200" dirty="0"/>
        </a:p>
      </dgm:t>
    </dgm:pt>
    <dgm:pt modelId="{3855D91A-5B3E-42A4-87C1-199C7646799E}" type="parTrans" cxnId="{B5BDDC11-5D97-4694-8F60-1F839DEDE872}">
      <dgm:prSet/>
      <dgm:spPr/>
      <dgm:t>
        <a:bodyPr/>
        <a:lstStyle/>
        <a:p>
          <a:endParaRPr lang="ru-RU"/>
        </a:p>
      </dgm:t>
    </dgm:pt>
    <dgm:pt modelId="{152259E2-9B83-4459-868B-CDE2BDA0F50B}" type="sibTrans" cxnId="{B5BDDC11-5D97-4694-8F60-1F839DEDE872}">
      <dgm:prSet/>
      <dgm:spPr/>
      <dgm:t>
        <a:bodyPr/>
        <a:lstStyle/>
        <a:p>
          <a:endParaRPr lang="ru-RU"/>
        </a:p>
      </dgm:t>
    </dgm:pt>
    <dgm:pt modelId="{1016EB70-13D4-4F57-8C91-88508E1422A2}" type="pres">
      <dgm:prSet presAssocID="{73F207BC-725F-496A-AF39-4B09624E1A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7926EB-F68B-4764-B447-142F2BFCC7A5}" type="pres">
      <dgm:prSet presAssocID="{60B07299-D7DC-4D1F-84B6-896661AF4DBB}" presName="composite" presStyleCnt="0"/>
      <dgm:spPr/>
    </dgm:pt>
    <dgm:pt modelId="{DBFBF94A-5D85-4F24-B21C-6C6A30196B22}" type="pres">
      <dgm:prSet presAssocID="{60B07299-D7DC-4D1F-84B6-896661AF4DBB}" presName="parentText" presStyleLbl="alignNode1" presStyleIdx="0" presStyleCnt="3" custScaleY="134176" custLinFactNeighborY="-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7E3F3-D720-4C5F-A0F3-6480E2EF3843}" type="pres">
      <dgm:prSet presAssocID="{60B07299-D7DC-4D1F-84B6-896661AF4DBB}" presName="descendantText" presStyleLbl="alignAcc1" presStyleIdx="0" presStyleCnt="3" custScaleY="147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2F1C6-5715-42C7-AB6F-D9C2E9CE6E10}" type="pres">
      <dgm:prSet presAssocID="{81C958A6-8A84-466A-AE8C-A1B45856DB6F}" presName="sp" presStyleCnt="0"/>
      <dgm:spPr/>
    </dgm:pt>
    <dgm:pt modelId="{81326E03-2B0E-463C-8D19-14CAC4A565C8}" type="pres">
      <dgm:prSet presAssocID="{61890DFD-3368-4080-B201-5870F98E0878}" presName="composite" presStyleCnt="0"/>
      <dgm:spPr/>
    </dgm:pt>
    <dgm:pt modelId="{1182D491-99FC-405A-B862-CE98BDADFD4B}" type="pres">
      <dgm:prSet presAssocID="{61890DFD-3368-4080-B201-5870F98E087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2F1B3-E140-4756-B2DE-1F38230399EE}" type="pres">
      <dgm:prSet presAssocID="{61890DFD-3368-4080-B201-5870F98E0878}" presName="descendantText" presStyleLbl="alignAcc1" presStyleIdx="1" presStyleCnt="3" custScaleY="145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22B68-7967-409B-9047-60B56650DC18}" type="pres">
      <dgm:prSet presAssocID="{205B5648-21AB-4B46-BD98-DFCB0016A654}" presName="sp" presStyleCnt="0"/>
      <dgm:spPr/>
    </dgm:pt>
    <dgm:pt modelId="{E920B803-55FA-48A1-9B1A-A377BE119A89}" type="pres">
      <dgm:prSet presAssocID="{CA39AE5C-4D31-41E9-8B1B-688171C9CD4E}" presName="composite" presStyleCnt="0"/>
      <dgm:spPr/>
    </dgm:pt>
    <dgm:pt modelId="{A7BD1320-96B7-4415-B864-2767271C2878}" type="pres">
      <dgm:prSet presAssocID="{CA39AE5C-4D31-41E9-8B1B-688171C9CD4E}" presName="parentText" presStyleLbl="alignNode1" presStyleIdx="2" presStyleCnt="3" custScaleY="2404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F0857-A64F-46FB-AB2E-28A76CE95280}" type="pres">
      <dgm:prSet presAssocID="{CA39AE5C-4D31-41E9-8B1B-688171C9CD4E}" presName="descendantText" presStyleLbl="alignAcc1" presStyleIdx="2" presStyleCnt="3" custScaleY="308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84F667-6BBB-4879-B853-C4212B1EE210}" type="presOf" srcId="{60B07299-D7DC-4D1F-84B6-896661AF4DBB}" destId="{DBFBF94A-5D85-4F24-B21C-6C6A30196B22}" srcOrd="0" destOrd="0" presId="urn:microsoft.com/office/officeart/2005/8/layout/chevron2"/>
    <dgm:cxn modelId="{E6C6E3F2-5370-46D1-BFD4-A896F0CD9732}" srcId="{60B07299-D7DC-4D1F-84B6-896661AF4DBB}" destId="{C323BD96-ED2D-4CFD-930A-5AB00B6CDCA6}" srcOrd="0" destOrd="0" parTransId="{D0B1D1E3-600B-40EF-8F93-67EEC681E690}" sibTransId="{D913CC41-DEA0-4E71-8E3F-9BF7B9C3C9F7}"/>
    <dgm:cxn modelId="{65C78771-FB9E-4940-8A0C-6672842AEB77}" srcId="{73F207BC-725F-496A-AF39-4B09624E1AD0}" destId="{60B07299-D7DC-4D1F-84B6-896661AF4DBB}" srcOrd="0" destOrd="0" parTransId="{F93E01BB-8B18-4787-A8C9-E45ABB53690E}" sibTransId="{81C958A6-8A84-466A-AE8C-A1B45856DB6F}"/>
    <dgm:cxn modelId="{1EA9DA1B-904B-4D90-9F89-F9F85BCC5F7F}" type="presOf" srcId="{73F207BC-725F-496A-AF39-4B09624E1AD0}" destId="{1016EB70-13D4-4F57-8C91-88508E1422A2}" srcOrd="0" destOrd="0" presId="urn:microsoft.com/office/officeart/2005/8/layout/chevron2"/>
    <dgm:cxn modelId="{B5BDDC11-5D97-4694-8F60-1F839DEDE872}" srcId="{CA39AE5C-4D31-41E9-8B1B-688171C9CD4E}" destId="{298360BE-3C07-4587-BEFC-4CC6011ACC8F}" srcOrd="0" destOrd="0" parTransId="{3855D91A-5B3E-42A4-87C1-199C7646799E}" sibTransId="{152259E2-9B83-4459-868B-CDE2BDA0F50B}"/>
    <dgm:cxn modelId="{E1FB78AB-DFB4-4240-8A45-250BB3CABC86}" type="presOf" srcId="{C323BD96-ED2D-4CFD-930A-5AB00B6CDCA6}" destId="{5027E3F3-D720-4C5F-A0F3-6480E2EF3843}" srcOrd="0" destOrd="0" presId="urn:microsoft.com/office/officeart/2005/8/layout/chevron2"/>
    <dgm:cxn modelId="{39D7819F-5906-420C-BD4B-8432F7D06243}" type="presOf" srcId="{7A595745-BF6A-4A0B-8D6C-CBCCAFA8B6FE}" destId="{E182F1B3-E140-4756-B2DE-1F38230399EE}" srcOrd="0" destOrd="0" presId="urn:microsoft.com/office/officeart/2005/8/layout/chevron2"/>
    <dgm:cxn modelId="{39417260-5C2E-49F8-9830-C78F94C5FD67}" srcId="{73F207BC-725F-496A-AF39-4B09624E1AD0}" destId="{CA39AE5C-4D31-41E9-8B1B-688171C9CD4E}" srcOrd="2" destOrd="0" parTransId="{F14BD537-97FB-4357-A346-C6D82CA93CD7}" sibTransId="{A63158A5-3AA0-4ABB-9262-B09D17F9F253}"/>
    <dgm:cxn modelId="{1A902A18-B08D-4BA2-BB91-52F33D364CCF}" type="presOf" srcId="{CA39AE5C-4D31-41E9-8B1B-688171C9CD4E}" destId="{A7BD1320-96B7-4415-B864-2767271C2878}" srcOrd="0" destOrd="0" presId="urn:microsoft.com/office/officeart/2005/8/layout/chevron2"/>
    <dgm:cxn modelId="{CCF7E610-0F25-4F67-9804-3169B686D204}" type="presOf" srcId="{298360BE-3C07-4587-BEFC-4CC6011ACC8F}" destId="{8E3F0857-A64F-46FB-AB2E-28A76CE95280}" srcOrd="0" destOrd="0" presId="urn:microsoft.com/office/officeart/2005/8/layout/chevron2"/>
    <dgm:cxn modelId="{279D866D-9F11-4728-886F-06A54DE4986C}" type="presOf" srcId="{61890DFD-3368-4080-B201-5870F98E0878}" destId="{1182D491-99FC-405A-B862-CE98BDADFD4B}" srcOrd="0" destOrd="0" presId="urn:microsoft.com/office/officeart/2005/8/layout/chevron2"/>
    <dgm:cxn modelId="{792CBDA4-EA18-488B-9723-AA90703C0999}" srcId="{73F207BC-725F-496A-AF39-4B09624E1AD0}" destId="{61890DFD-3368-4080-B201-5870F98E0878}" srcOrd="1" destOrd="0" parTransId="{7E83E1E1-00C6-4E86-801D-BE2E120A7623}" sibTransId="{205B5648-21AB-4B46-BD98-DFCB0016A654}"/>
    <dgm:cxn modelId="{BD60444C-6C1C-407E-974E-BA39EF700C43}" srcId="{61890DFD-3368-4080-B201-5870F98E0878}" destId="{7A595745-BF6A-4A0B-8D6C-CBCCAFA8B6FE}" srcOrd="0" destOrd="0" parTransId="{CCE273F3-A70B-47AB-AA93-EA33B05B2F0A}" sibTransId="{781486A3-A3C9-42BD-9929-E6EC6E83154D}"/>
    <dgm:cxn modelId="{2B3A5CEE-7FAD-42CE-B0A4-51F88640CC4D}" type="presParOf" srcId="{1016EB70-13D4-4F57-8C91-88508E1422A2}" destId="{6E7926EB-F68B-4764-B447-142F2BFCC7A5}" srcOrd="0" destOrd="0" presId="urn:microsoft.com/office/officeart/2005/8/layout/chevron2"/>
    <dgm:cxn modelId="{367A670E-2263-46D0-A507-8692C73B374E}" type="presParOf" srcId="{6E7926EB-F68B-4764-B447-142F2BFCC7A5}" destId="{DBFBF94A-5D85-4F24-B21C-6C6A30196B22}" srcOrd="0" destOrd="0" presId="urn:microsoft.com/office/officeart/2005/8/layout/chevron2"/>
    <dgm:cxn modelId="{1ED25F89-A19B-43CA-97FD-05BC140380F2}" type="presParOf" srcId="{6E7926EB-F68B-4764-B447-142F2BFCC7A5}" destId="{5027E3F3-D720-4C5F-A0F3-6480E2EF3843}" srcOrd="1" destOrd="0" presId="urn:microsoft.com/office/officeart/2005/8/layout/chevron2"/>
    <dgm:cxn modelId="{BD73140C-DA9F-4EF6-953B-F516AE145A23}" type="presParOf" srcId="{1016EB70-13D4-4F57-8C91-88508E1422A2}" destId="{94A2F1C6-5715-42C7-AB6F-D9C2E9CE6E10}" srcOrd="1" destOrd="0" presId="urn:microsoft.com/office/officeart/2005/8/layout/chevron2"/>
    <dgm:cxn modelId="{C8ED8D15-43E3-451D-A9BA-26226CC95177}" type="presParOf" srcId="{1016EB70-13D4-4F57-8C91-88508E1422A2}" destId="{81326E03-2B0E-463C-8D19-14CAC4A565C8}" srcOrd="2" destOrd="0" presId="urn:microsoft.com/office/officeart/2005/8/layout/chevron2"/>
    <dgm:cxn modelId="{DDDBEDF5-91AD-427A-BA94-A1A67C37FB29}" type="presParOf" srcId="{81326E03-2B0E-463C-8D19-14CAC4A565C8}" destId="{1182D491-99FC-405A-B862-CE98BDADFD4B}" srcOrd="0" destOrd="0" presId="urn:microsoft.com/office/officeart/2005/8/layout/chevron2"/>
    <dgm:cxn modelId="{512D3FCE-A786-4E48-A5D6-D1DDA770B0EA}" type="presParOf" srcId="{81326E03-2B0E-463C-8D19-14CAC4A565C8}" destId="{E182F1B3-E140-4756-B2DE-1F38230399EE}" srcOrd="1" destOrd="0" presId="urn:microsoft.com/office/officeart/2005/8/layout/chevron2"/>
    <dgm:cxn modelId="{72BE2578-37F6-4D15-9C4D-64ACC4F054CC}" type="presParOf" srcId="{1016EB70-13D4-4F57-8C91-88508E1422A2}" destId="{F3A22B68-7967-409B-9047-60B56650DC18}" srcOrd="3" destOrd="0" presId="urn:microsoft.com/office/officeart/2005/8/layout/chevron2"/>
    <dgm:cxn modelId="{4CEC695A-30C8-4256-A122-250F58761088}" type="presParOf" srcId="{1016EB70-13D4-4F57-8C91-88508E1422A2}" destId="{E920B803-55FA-48A1-9B1A-A377BE119A89}" srcOrd="4" destOrd="0" presId="urn:microsoft.com/office/officeart/2005/8/layout/chevron2"/>
    <dgm:cxn modelId="{CCA8812E-1337-4F48-9A05-3F694BA47BBF}" type="presParOf" srcId="{E920B803-55FA-48A1-9B1A-A377BE119A89}" destId="{A7BD1320-96B7-4415-B864-2767271C2878}" srcOrd="0" destOrd="0" presId="urn:microsoft.com/office/officeart/2005/8/layout/chevron2"/>
    <dgm:cxn modelId="{A9834E7B-2422-4142-A732-2E47C291CC06}" type="presParOf" srcId="{E920B803-55FA-48A1-9B1A-A377BE119A89}" destId="{8E3F0857-A64F-46FB-AB2E-28A76CE952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58FF2-69E3-4BF3-9FC6-4EE8283E6A8B}">
      <dsp:nvSpPr>
        <dsp:cNvPr id="0" name=""/>
        <dsp:cNvSpPr/>
      </dsp:nvSpPr>
      <dsp:spPr>
        <a:xfrm rot="5400000">
          <a:off x="-95670" y="96280"/>
          <a:ext cx="637805" cy="4464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+mj-lt"/>
            </a:rPr>
            <a:t>РФ</a:t>
          </a:r>
          <a:endParaRPr lang="ru-RU" sz="1000" b="1" kern="1200" dirty="0">
            <a:latin typeface="+mj-lt"/>
          </a:endParaRPr>
        </a:p>
      </dsp:txBody>
      <dsp:txXfrm rot="-5400000">
        <a:off x="2" y="223841"/>
        <a:ext cx="446463" cy="191342"/>
      </dsp:txXfrm>
    </dsp:sp>
    <dsp:sp modelId="{CADEFF94-6E46-4D3A-B463-6F76088D041C}">
      <dsp:nvSpPr>
        <dsp:cNvPr id="0" name=""/>
        <dsp:cNvSpPr/>
      </dsp:nvSpPr>
      <dsp:spPr>
        <a:xfrm rot="5400000">
          <a:off x="2680241" y="-2233168"/>
          <a:ext cx="414573" cy="48821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i="1" u="none" kern="1200" dirty="0" smtClean="0">
              <a:solidFill>
                <a:srgbClr val="0070C0"/>
              </a:solidFill>
            </a:rPr>
            <a:t>Участие во всероссийских мероприятиях и акциях, посвященных значимым отечественным и международным событиям</a:t>
          </a:r>
          <a:endParaRPr lang="ru-RU" sz="1000" b="1" u="none" kern="1200" dirty="0">
            <a:solidFill>
              <a:srgbClr val="0070C0"/>
            </a:solidFill>
          </a:endParaRPr>
        </a:p>
      </dsp:txBody>
      <dsp:txXfrm rot="-5400000">
        <a:off x="446464" y="20847"/>
        <a:ext cx="4861890" cy="374097"/>
      </dsp:txXfrm>
    </dsp:sp>
    <dsp:sp modelId="{C40D58FD-AD94-48A5-B130-2FC552AA1800}">
      <dsp:nvSpPr>
        <dsp:cNvPr id="0" name=""/>
        <dsp:cNvSpPr/>
      </dsp:nvSpPr>
      <dsp:spPr>
        <a:xfrm rot="5400000">
          <a:off x="-95670" y="496848"/>
          <a:ext cx="637805" cy="4464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+mj-lt"/>
            </a:rPr>
            <a:t>300</a:t>
          </a:r>
          <a:endParaRPr lang="ru-RU" sz="1000" b="1" kern="1200" dirty="0">
            <a:latin typeface="+mj-lt"/>
          </a:endParaRPr>
        </a:p>
      </dsp:txBody>
      <dsp:txXfrm rot="-5400000">
        <a:off x="2" y="624409"/>
        <a:ext cx="446463" cy="191342"/>
      </dsp:txXfrm>
    </dsp:sp>
    <dsp:sp modelId="{35110773-5E5E-4A63-9C6D-4EB8F16B89A5}">
      <dsp:nvSpPr>
        <dsp:cNvPr id="0" name=""/>
        <dsp:cNvSpPr/>
      </dsp:nvSpPr>
      <dsp:spPr>
        <a:xfrm rot="5400000">
          <a:off x="2680241" y="-1832600"/>
          <a:ext cx="414573" cy="48821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i="1" u="none" kern="1200" dirty="0" smtClean="0">
              <a:solidFill>
                <a:srgbClr val="0070C0"/>
              </a:solidFill>
            </a:rPr>
            <a:t>Проведение всероссийских и региональных мероприятий</a:t>
          </a:r>
          <a:endParaRPr lang="ru-RU" sz="1000" b="1" i="1" u="none" kern="1200" dirty="0">
            <a:solidFill>
              <a:srgbClr val="0070C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i="1" kern="1200" dirty="0" smtClean="0">
              <a:solidFill>
                <a:srgbClr val="0070C0"/>
              </a:solidFill>
            </a:rPr>
            <a:t>Формирование межкультурных компетенций</a:t>
          </a:r>
          <a:endParaRPr lang="ru-RU" sz="1000" b="1" i="1" kern="1200" dirty="0">
            <a:solidFill>
              <a:srgbClr val="0070C0"/>
            </a:solidFill>
          </a:endParaRPr>
        </a:p>
      </dsp:txBody>
      <dsp:txXfrm rot="-5400000">
        <a:off x="446464" y="421415"/>
        <a:ext cx="4861890" cy="374097"/>
      </dsp:txXfrm>
    </dsp:sp>
    <dsp:sp modelId="{7F2FD308-5BA6-4B30-9125-C4CB357AEBEA}">
      <dsp:nvSpPr>
        <dsp:cNvPr id="0" name=""/>
        <dsp:cNvSpPr/>
      </dsp:nvSpPr>
      <dsp:spPr>
        <a:xfrm rot="5400000">
          <a:off x="-95670" y="897416"/>
          <a:ext cx="637805" cy="4464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РДДМ</a:t>
          </a:r>
          <a:endParaRPr lang="ru-RU" sz="900" b="1" kern="1200" dirty="0"/>
        </a:p>
      </dsp:txBody>
      <dsp:txXfrm rot="-5400000">
        <a:off x="2" y="1024977"/>
        <a:ext cx="446463" cy="191342"/>
      </dsp:txXfrm>
    </dsp:sp>
    <dsp:sp modelId="{B876A2A2-97B2-429D-BA14-AE0B630800EA}">
      <dsp:nvSpPr>
        <dsp:cNvPr id="0" name=""/>
        <dsp:cNvSpPr/>
      </dsp:nvSpPr>
      <dsp:spPr>
        <a:xfrm rot="5400000">
          <a:off x="2680241" y="-1432032"/>
          <a:ext cx="414573" cy="48821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i="1" kern="1200" dirty="0" smtClean="0">
              <a:solidFill>
                <a:srgbClr val="0070C0"/>
              </a:solidFill>
            </a:rPr>
            <a:t>Взаимодействие с общественными организациями Российской Федерации, региона</a:t>
          </a:r>
          <a:endParaRPr lang="ru-RU" sz="1000" b="1" i="1" kern="1200" dirty="0">
            <a:solidFill>
              <a:srgbClr val="0070C0"/>
            </a:solidFill>
          </a:endParaRPr>
        </a:p>
      </dsp:txBody>
      <dsp:txXfrm rot="-5400000">
        <a:off x="446464" y="821983"/>
        <a:ext cx="4861890" cy="374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29342-E374-437B-84BE-50DAF309F9E9}">
      <dsp:nvSpPr>
        <dsp:cNvPr id="0" name=""/>
        <dsp:cNvSpPr/>
      </dsp:nvSpPr>
      <dsp:spPr>
        <a:xfrm>
          <a:off x="72000" y="0"/>
          <a:ext cx="2379394" cy="295232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A3A4F-ADA6-4FD2-A53E-EAC8D8CE31CA}">
      <dsp:nvSpPr>
        <dsp:cNvPr id="0" name=""/>
        <dsp:cNvSpPr/>
      </dsp:nvSpPr>
      <dsp:spPr>
        <a:xfrm>
          <a:off x="1189697" y="216024"/>
          <a:ext cx="1546606" cy="20989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Ключевые мероприятия – это главные традиционные мероприятия детского лагеря, в которых принимает участие большая часть детей</a:t>
          </a:r>
          <a:endParaRPr lang="ru-RU" sz="1200" kern="1200" dirty="0"/>
        </a:p>
      </dsp:txBody>
      <dsp:txXfrm>
        <a:off x="1265196" y="291523"/>
        <a:ext cx="1395608" cy="1947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38EED-4A42-451B-AA66-1399437D800E}">
      <dsp:nvSpPr>
        <dsp:cNvPr id="0" name=""/>
        <dsp:cNvSpPr/>
      </dsp:nvSpPr>
      <dsp:spPr>
        <a:xfrm>
          <a:off x="0" y="0"/>
          <a:ext cx="4491138" cy="77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/>
            <a:t>Торжественное открытие и закрытие смены (программы)</a:t>
          </a:r>
        </a:p>
      </dsp:txBody>
      <dsp:txXfrm>
        <a:off x="22778" y="22778"/>
        <a:ext cx="3560964" cy="732130"/>
      </dsp:txXfrm>
    </dsp:sp>
    <dsp:sp modelId="{C04675F1-4C63-4EDD-91D2-15CCF20447AC}">
      <dsp:nvSpPr>
        <dsp:cNvPr id="0" name=""/>
        <dsp:cNvSpPr/>
      </dsp:nvSpPr>
      <dsp:spPr>
        <a:xfrm>
          <a:off x="360056" y="720078"/>
          <a:ext cx="4444296" cy="12529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bg1"/>
              </a:solidFill>
            </a:rPr>
            <a:t>Тематические дни. Проведение тематических дней и мероприятий согласно перечню основных государственных и народных праздников, памятных дат</a:t>
          </a:r>
          <a:endParaRPr lang="ru-RU" sz="900" kern="1200" dirty="0"/>
        </a:p>
      </dsp:txBody>
      <dsp:txXfrm>
        <a:off x="396753" y="756775"/>
        <a:ext cx="3538799" cy="1179544"/>
      </dsp:txXfrm>
    </dsp:sp>
    <dsp:sp modelId="{96584447-11CB-4535-B762-FCA9990C3F6B}">
      <dsp:nvSpPr>
        <dsp:cNvPr id="0" name=""/>
        <dsp:cNvSpPr/>
      </dsp:nvSpPr>
      <dsp:spPr>
        <a:xfrm>
          <a:off x="1368161" y="1944214"/>
          <a:ext cx="3717719" cy="77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/>
            <a:t>Торжественная церемония подъема Государственного флага Российской Федерации;</a:t>
          </a:r>
          <a:endParaRPr lang="ru-RU" sz="1400" b="1" kern="1200" dirty="0" smtClean="0">
            <a:solidFill>
              <a:schemeClr val="bg1"/>
            </a:solidFill>
          </a:endParaRPr>
        </a:p>
      </dsp:txBody>
      <dsp:txXfrm>
        <a:off x="1390939" y="1966992"/>
        <a:ext cx="2976097" cy="732130"/>
      </dsp:txXfrm>
    </dsp:sp>
    <dsp:sp modelId="{72817FA3-201A-4682-86FD-B430BD347B57}">
      <dsp:nvSpPr>
        <dsp:cNvPr id="0" name=""/>
        <dsp:cNvSpPr/>
      </dsp:nvSpPr>
      <dsp:spPr>
        <a:xfrm>
          <a:off x="1800210" y="2736302"/>
          <a:ext cx="3285717" cy="77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Тематические и спортивные праздники, творческие фестивали</a:t>
          </a:r>
          <a:endParaRPr lang="ru-RU" sz="1400" b="1" kern="1200" dirty="0"/>
        </a:p>
      </dsp:txBody>
      <dsp:txXfrm>
        <a:off x="1822988" y="2759080"/>
        <a:ext cx="2624978" cy="732130"/>
      </dsp:txXfrm>
    </dsp:sp>
    <dsp:sp modelId="{23800F25-C84E-4503-9D1E-49D913375680}">
      <dsp:nvSpPr>
        <dsp:cNvPr id="0" name=""/>
        <dsp:cNvSpPr/>
      </dsp:nvSpPr>
      <dsp:spPr>
        <a:xfrm>
          <a:off x="2160221" y="3528390"/>
          <a:ext cx="3573734" cy="77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Мероприятия, 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направленные на поддержку семейного воспитания </a:t>
          </a:r>
          <a:endParaRPr lang="ru-RU" sz="1400" b="1" kern="1200" dirty="0"/>
        </a:p>
      </dsp:txBody>
      <dsp:txXfrm>
        <a:off x="2182999" y="3551168"/>
        <a:ext cx="2859069" cy="732130"/>
      </dsp:txXfrm>
    </dsp:sp>
    <dsp:sp modelId="{FA253B79-B384-4B5D-BEB1-0D41E7571254}">
      <dsp:nvSpPr>
        <dsp:cNvPr id="0" name=""/>
        <dsp:cNvSpPr/>
      </dsp:nvSpPr>
      <dsp:spPr>
        <a:xfrm>
          <a:off x="3985642" y="568143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099379" y="568143"/>
        <a:ext cx="278022" cy="380386"/>
      </dsp:txXfrm>
    </dsp:sp>
    <dsp:sp modelId="{6243DBFF-9CD2-4ED4-841C-B13AE5AAD510}">
      <dsp:nvSpPr>
        <dsp:cNvPr id="0" name=""/>
        <dsp:cNvSpPr/>
      </dsp:nvSpPr>
      <dsp:spPr>
        <a:xfrm>
          <a:off x="4104455" y="1584173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218192" y="1584173"/>
        <a:ext cx="278022" cy="380386"/>
      </dsp:txXfrm>
    </dsp:sp>
    <dsp:sp modelId="{3962363E-335F-4905-A7C3-40941C4D4E71}">
      <dsp:nvSpPr>
        <dsp:cNvPr id="0" name=""/>
        <dsp:cNvSpPr/>
      </dsp:nvSpPr>
      <dsp:spPr>
        <a:xfrm>
          <a:off x="4392487" y="2448271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506224" y="2448271"/>
        <a:ext cx="278022" cy="380386"/>
      </dsp:txXfrm>
    </dsp:sp>
    <dsp:sp modelId="{FF0909D9-A6EF-4828-9702-B43BEBE1D5FD}">
      <dsp:nvSpPr>
        <dsp:cNvPr id="0" name=""/>
        <dsp:cNvSpPr/>
      </dsp:nvSpPr>
      <dsp:spPr>
        <a:xfrm flipH="1">
          <a:off x="4680520" y="3240359"/>
          <a:ext cx="361480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761853" y="3240359"/>
        <a:ext cx="198814" cy="416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E70CA-C411-47B6-9916-1B3C9305EE46}">
      <dsp:nvSpPr>
        <dsp:cNvPr id="0" name=""/>
        <dsp:cNvSpPr/>
      </dsp:nvSpPr>
      <dsp:spPr>
        <a:xfrm>
          <a:off x="0" y="0"/>
          <a:ext cx="720080" cy="7200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0073AC-D70A-4E3D-9443-58732BAC31B9}">
      <dsp:nvSpPr>
        <dsp:cNvPr id="0" name=""/>
        <dsp:cNvSpPr/>
      </dsp:nvSpPr>
      <dsp:spPr>
        <a:xfrm>
          <a:off x="360040" y="0"/>
          <a:ext cx="8496944" cy="720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rgbClr val="0070C0"/>
              </a:solidFill>
            </a:rPr>
            <a:t>Временный детский коллектив или отряд – это группа детей, объединенных в целях организации их жизнедеятельности в условиях детского лагеря</a:t>
          </a:r>
          <a:endParaRPr lang="ru-RU" sz="1600" i="1" kern="1200" dirty="0">
            <a:solidFill>
              <a:srgbClr val="0070C0"/>
            </a:solidFill>
          </a:endParaRPr>
        </a:p>
      </dsp:txBody>
      <dsp:txXfrm>
        <a:off x="360040" y="0"/>
        <a:ext cx="8496944" cy="720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B2981-A61A-4816-9720-36C6FFD13CE0}">
      <dsp:nvSpPr>
        <dsp:cNvPr id="0" name=""/>
        <dsp:cNvSpPr/>
      </dsp:nvSpPr>
      <dsp:spPr>
        <a:xfrm>
          <a:off x="1059392" y="965"/>
          <a:ext cx="1381085" cy="6294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не менее </a:t>
          </a:r>
          <a:r>
            <a:rPr lang="ru-RU" sz="1200" b="1" kern="1200" dirty="0" smtClean="0"/>
            <a:t>45 дней</a:t>
          </a:r>
          <a:endParaRPr lang="ru-RU" sz="1200" b="1" kern="1200" dirty="0"/>
        </a:p>
      </dsp:txBody>
      <dsp:txXfrm>
        <a:off x="1090119" y="31692"/>
        <a:ext cx="1319631" cy="567993"/>
      </dsp:txXfrm>
    </dsp:sp>
    <dsp:sp modelId="{5AF2D0CD-9CE1-4D48-B2B5-576216955B12}">
      <dsp:nvSpPr>
        <dsp:cNvPr id="0" name=""/>
        <dsp:cNvSpPr/>
      </dsp:nvSpPr>
      <dsp:spPr>
        <a:xfrm>
          <a:off x="490201" y="315689"/>
          <a:ext cx="2519467" cy="2519467"/>
        </a:xfrm>
        <a:custGeom>
          <a:avLst/>
          <a:gdLst/>
          <a:ahLst/>
          <a:cxnLst/>
          <a:rect l="0" t="0" r="0" b="0"/>
          <a:pathLst>
            <a:path>
              <a:moveTo>
                <a:pt x="2031273" y="263914"/>
              </a:moveTo>
              <a:arcTo wR="1259733" hR="1259733" stAng="18466067" swAng="8237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5C30E-03BF-4513-A54B-C7041015269A}">
      <dsp:nvSpPr>
        <dsp:cNvPr id="0" name=""/>
        <dsp:cNvSpPr/>
      </dsp:nvSpPr>
      <dsp:spPr>
        <a:xfrm>
          <a:off x="2283306" y="871420"/>
          <a:ext cx="1329412" cy="6294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ранее не знакомы</a:t>
          </a:r>
          <a:endParaRPr lang="ru-RU" sz="1200" kern="1200" dirty="0"/>
        </a:p>
      </dsp:txBody>
      <dsp:txXfrm>
        <a:off x="2314033" y="902147"/>
        <a:ext cx="1267958" cy="567993"/>
      </dsp:txXfrm>
    </dsp:sp>
    <dsp:sp modelId="{CD220D58-B7FA-4806-80D1-F4887AE9A67F}">
      <dsp:nvSpPr>
        <dsp:cNvPr id="0" name=""/>
        <dsp:cNvSpPr/>
      </dsp:nvSpPr>
      <dsp:spPr>
        <a:xfrm>
          <a:off x="490201" y="315689"/>
          <a:ext cx="2519467" cy="2519467"/>
        </a:xfrm>
        <a:custGeom>
          <a:avLst/>
          <a:gdLst/>
          <a:ahLst/>
          <a:cxnLst/>
          <a:rect l="0" t="0" r="0" b="0"/>
          <a:pathLst>
            <a:path>
              <a:moveTo>
                <a:pt x="2516470" y="1346588"/>
              </a:moveTo>
              <a:arcTo wR="1259733" hR="1259733" stAng="21837210" swAng="1361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54800-730B-4F21-AA01-27E64CC36FF7}">
      <dsp:nvSpPr>
        <dsp:cNvPr id="0" name=""/>
        <dsp:cNvSpPr/>
      </dsp:nvSpPr>
      <dsp:spPr>
        <a:xfrm>
          <a:off x="1643659" y="2279845"/>
          <a:ext cx="1693456" cy="6294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автономность существования</a:t>
          </a:r>
          <a:endParaRPr lang="ru-RU" sz="1200" kern="1200" dirty="0"/>
        </a:p>
      </dsp:txBody>
      <dsp:txXfrm>
        <a:off x="1674386" y="2310572"/>
        <a:ext cx="1632002" cy="567993"/>
      </dsp:txXfrm>
    </dsp:sp>
    <dsp:sp modelId="{5E060880-5E70-4AC9-9F7C-ADBD5DE997D8}">
      <dsp:nvSpPr>
        <dsp:cNvPr id="0" name=""/>
        <dsp:cNvSpPr/>
      </dsp:nvSpPr>
      <dsp:spPr>
        <a:xfrm>
          <a:off x="344159" y="2830038"/>
          <a:ext cx="2519467" cy="2519467"/>
        </a:xfrm>
        <a:custGeom>
          <a:avLst/>
          <a:gdLst/>
          <a:ahLst/>
          <a:cxnLst/>
          <a:rect l="0" t="0" r="0" b="0"/>
          <a:pathLst>
            <a:path>
              <a:moveTo>
                <a:pt x="1312815" y="1118"/>
              </a:moveTo>
              <a:arcTo wR="1259733" hR="1259733" stAng="16344899" swAng="1091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AE523-8517-4EF5-AA45-1481EF42EB78}">
      <dsp:nvSpPr>
        <dsp:cNvPr id="0" name=""/>
        <dsp:cNvSpPr/>
      </dsp:nvSpPr>
      <dsp:spPr>
        <a:xfrm>
          <a:off x="308795" y="2279845"/>
          <a:ext cx="1401373" cy="6294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коллективная деятельность</a:t>
          </a:r>
          <a:endParaRPr lang="ru-RU" sz="1200" kern="1200" dirty="0"/>
        </a:p>
      </dsp:txBody>
      <dsp:txXfrm>
        <a:off x="339522" y="2310572"/>
        <a:ext cx="1339919" cy="567993"/>
      </dsp:txXfrm>
    </dsp:sp>
    <dsp:sp modelId="{81645E67-7BA1-4EB2-81C1-5E8DDEA20F47}">
      <dsp:nvSpPr>
        <dsp:cNvPr id="0" name=""/>
        <dsp:cNvSpPr/>
      </dsp:nvSpPr>
      <dsp:spPr>
        <a:xfrm>
          <a:off x="490201" y="315689"/>
          <a:ext cx="2519467" cy="2519467"/>
        </a:xfrm>
        <a:custGeom>
          <a:avLst/>
          <a:gdLst/>
          <a:ahLst/>
          <a:cxnLst/>
          <a:rect l="0" t="0" r="0" b="0"/>
          <a:pathLst>
            <a:path>
              <a:moveTo>
                <a:pt x="133858" y="1824830"/>
              </a:moveTo>
              <a:arcTo wR="1259733" hR="1259733" stAng="9200826" swAng="1361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3C527-1B8F-438E-AAE8-4C57CC03F72A}">
      <dsp:nvSpPr>
        <dsp:cNvPr id="0" name=""/>
        <dsp:cNvSpPr/>
      </dsp:nvSpPr>
      <dsp:spPr>
        <a:xfrm>
          <a:off x="-228343" y="871420"/>
          <a:ext cx="1560400" cy="6294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завершенность развития</a:t>
          </a:r>
          <a:endParaRPr lang="ru-RU" sz="1200" kern="1200" dirty="0"/>
        </a:p>
      </dsp:txBody>
      <dsp:txXfrm>
        <a:off x="-197616" y="902147"/>
        <a:ext cx="1498946" cy="567993"/>
      </dsp:txXfrm>
    </dsp:sp>
    <dsp:sp modelId="{A60B65FD-A5D1-43AD-A1DB-F9A1B6448F91}">
      <dsp:nvSpPr>
        <dsp:cNvPr id="0" name=""/>
        <dsp:cNvSpPr/>
      </dsp:nvSpPr>
      <dsp:spPr>
        <a:xfrm>
          <a:off x="490201" y="315689"/>
          <a:ext cx="2519467" cy="2519467"/>
        </a:xfrm>
        <a:custGeom>
          <a:avLst/>
          <a:gdLst/>
          <a:ahLst/>
          <a:cxnLst/>
          <a:rect l="0" t="0" r="0" b="0"/>
          <a:pathLst>
            <a:path>
              <a:moveTo>
                <a:pt x="273895" y="475481"/>
              </a:moveTo>
              <a:arcTo wR="1259733" hR="1259733" stAng="13110172" swAng="8237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AC57E-E3CF-4E26-9A74-DCE0385CCF33}">
      <dsp:nvSpPr>
        <dsp:cNvPr id="0" name=""/>
        <dsp:cNvSpPr/>
      </dsp:nvSpPr>
      <dsp:spPr>
        <a:xfrm>
          <a:off x="0" y="216021"/>
          <a:ext cx="1674033" cy="243027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00960-ACCE-4A13-A376-05D3DCC15C2E}">
      <dsp:nvSpPr>
        <dsp:cNvPr id="0" name=""/>
        <dsp:cNvSpPr/>
      </dsp:nvSpPr>
      <dsp:spPr>
        <a:xfrm>
          <a:off x="837016" y="216021"/>
          <a:ext cx="1953039" cy="2430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70C0"/>
              </a:solidFill>
            </a:rPr>
            <a:t>Виды КТД: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70C0"/>
              </a:solidFill>
            </a:rPr>
            <a:t>- трудовые,                   - познавательные,       - художественные,       - экологические,          - досуговые,                 - спортивные.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70C0"/>
              </a:solidFill>
            </a:rPr>
            <a:t>Каждый вид КТД обогащает личность определенным видом общественного ценного опыта.</a:t>
          </a:r>
          <a:endParaRPr lang="ru-RU" sz="1300" b="1" kern="1200" dirty="0">
            <a:solidFill>
              <a:srgbClr val="0070C0"/>
            </a:solidFill>
          </a:endParaRPr>
        </a:p>
      </dsp:txBody>
      <dsp:txXfrm>
        <a:off x="837016" y="216021"/>
        <a:ext cx="1953039" cy="24302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44F76-98A9-4CB0-9EA6-3739886BDB63}">
      <dsp:nvSpPr>
        <dsp:cNvPr id="0" name=""/>
        <dsp:cNvSpPr/>
      </dsp:nvSpPr>
      <dsp:spPr>
        <a:xfrm>
          <a:off x="0" y="0"/>
          <a:ext cx="1944215" cy="19442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21233-6987-4663-8DE8-56E3AC698990}">
      <dsp:nvSpPr>
        <dsp:cNvPr id="0" name=""/>
        <dsp:cNvSpPr/>
      </dsp:nvSpPr>
      <dsp:spPr>
        <a:xfrm>
          <a:off x="972107" y="0"/>
          <a:ext cx="3420379" cy="1944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физкультурно-спортивных мероприятия: зарядка, спортивные соревнования, эстафеты, спортивные часы</a:t>
          </a:r>
          <a:endParaRPr lang="ru-RU" sz="800" kern="1200" dirty="0"/>
        </a:p>
      </dsp:txBody>
      <dsp:txXfrm>
        <a:off x="972107" y="0"/>
        <a:ext cx="3420379" cy="413145"/>
      </dsp:txXfrm>
    </dsp:sp>
    <dsp:sp modelId="{B7B6D161-D936-484A-84FF-5753CF723B9A}">
      <dsp:nvSpPr>
        <dsp:cNvPr id="0" name=""/>
        <dsp:cNvSpPr/>
      </dsp:nvSpPr>
      <dsp:spPr>
        <a:xfrm>
          <a:off x="255178" y="413145"/>
          <a:ext cx="1433859" cy="143385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26589-999A-4756-AD0B-67EE9C8C75A1}">
      <dsp:nvSpPr>
        <dsp:cNvPr id="0" name=""/>
        <dsp:cNvSpPr/>
      </dsp:nvSpPr>
      <dsp:spPr>
        <a:xfrm>
          <a:off x="972107" y="413145"/>
          <a:ext cx="3420379" cy="1433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спортивно-оздоровительные события и мероприятия на свежем воздухе</a:t>
          </a:r>
          <a:endParaRPr lang="ru-RU" sz="800" kern="1200" dirty="0"/>
        </a:p>
      </dsp:txBody>
      <dsp:txXfrm>
        <a:off x="972107" y="413145"/>
        <a:ext cx="3420379" cy="413145"/>
      </dsp:txXfrm>
    </dsp:sp>
    <dsp:sp modelId="{C28AA60E-2ECB-42A5-B0E2-1D7E7233B767}">
      <dsp:nvSpPr>
        <dsp:cNvPr id="0" name=""/>
        <dsp:cNvSpPr/>
      </dsp:nvSpPr>
      <dsp:spPr>
        <a:xfrm>
          <a:off x="510356" y="826291"/>
          <a:ext cx="923502" cy="92350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203CD-C770-4859-ADF4-8B3465C05914}">
      <dsp:nvSpPr>
        <dsp:cNvPr id="0" name=""/>
        <dsp:cNvSpPr/>
      </dsp:nvSpPr>
      <dsp:spPr>
        <a:xfrm>
          <a:off x="972107" y="826291"/>
          <a:ext cx="3420379" cy="9235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просветительские беседы, направленные на профилактику вредных привычек и привлечение интереса детей к занятиям физкультурой и спортом</a:t>
          </a:r>
          <a:endParaRPr lang="ru-RU" sz="800" kern="1200" dirty="0"/>
        </a:p>
      </dsp:txBody>
      <dsp:txXfrm>
        <a:off x="972107" y="826291"/>
        <a:ext cx="3420379" cy="413145"/>
      </dsp:txXfrm>
    </dsp:sp>
    <dsp:sp modelId="{130DA68F-E296-4F81-B0EC-02CE0208703E}">
      <dsp:nvSpPr>
        <dsp:cNvPr id="0" name=""/>
        <dsp:cNvSpPr/>
      </dsp:nvSpPr>
      <dsp:spPr>
        <a:xfrm>
          <a:off x="765535" y="1239437"/>
          <a:ext cx="413145" cy="41314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ABD62-FB67-4543-B496-38B254DBE016}">
      <dsp:nvSpPr>
        <dsp:cNvPr id="0" name=""/>
        <dsp:cNvSpPr/>
      </dsp:nvSpPr>
      <dsp:spPr>
        <a:xfrm>
          <a:off x="972107" y="1239437"/>
          <a:ext cx="3420379" cy="4131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встречи с известными (интересными) людьми - общественными деятелями, деятелями спорта, культуры и искусства и </a:t>
          </a:r>
          <a:r>
            <a:rPr lang="ru-RU" sz="800" kern="1200" dirty="0" err="1" smtClean="0"/>
            <a:t>др</a:t>
          </a:r>
          <a:endParaRPr lang="ru-RU" sz="800" kern="1200" dirty="0"/>
        </a:p>
      </dsp:txBody>
      <dsp:txXfrm>
        <a:off x="972107" y="1239437"/>
        <a:ext cx="3420379" cy="4131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BF94A-5D85-4F24-B21C-6C6A30196B22}">
      <dsp:nvSpPr>
        <dsp:cNvPr id="0" name=""/>
        <dsp:cNvSpPr/>
      </dsp:nvSpPr>
      <dsp:spPr>
        <a:xfrm rot="5400000">
          <a:off x="-162124" y="162467"/>
          <a:ext cx="677923" cy="353674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solidFill>
              <a:schemeClr val="tx2"/>
            </a:solidFill>
          </a:endParaRPr>
        </a:p>
      </dsp:txBody>
      <dsp:txXfrm rot="-5400000">
        <a:off x="1" y="177179"/>
        <a:ext cx="353674" cy="324249"/>
      </dsp:txXfrm>
    </dsp:sp>
    <dsp:sp modelId="{5027E3F3-D720-4C5F-A0F3-6480E2EF3843}">
      <dsp:nvSpPr>
        <dsp:cNvPr id="0" name=""/>
        <dsp:cNvSpPr/>
      </dsp:nvSpPr>
      <dsp:spPr>
        <a:xfrm rot="5400000">
          <a:off x="2058831" y="-1695643"/>
          <a:ext cx="484483" cy="3894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участие представителей организаций-партнеров</a:t>
          </a:r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 rot="-5400000">
        <a:off x="353675" y="33164"/>
        <a:ext cx="3871146" cy="437181"/>
      </dsp:txXfrm>
    </dsp:sp>
    <dsp:sp modelId="{1182D491-99FC-405A-B862-CE98BDADFD4B}">
      <dsp:nvSpPr>
        <dsp:cNvPr id="0" name=""/>
        <dsp:cNvSpPr/>
      </dsp:nvSpPr>
      <dsp:spPr>
        <a:xfrm rot="5400000">
          <a:off x="-75787" y="707725"/>
          <a:ext cx="505249" cy="353674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808774"/>
        <a:ext cx="353674" cy="151575"/>
      </dsp:txXfrm>
    </dsp:sp>
    <dsp:sp modelId="{E182F1B3-E140-4756-B2DE-1F38230399EE}">
      <dsp:nvSpPr>
        <dsp:cNvPr id="0" name=""/>
        <dsp:cNvSpPr/>
      </dsp:nvSpPr>
      <dsp:spPr>
        <a:xfrm rot="5400000">
          <a:off x="2062818" y="-1151254"/>
          <a:ext cx="476509" cy="3894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проведение на базе организаций-партнеров экскурсий, встреч, акций воспитательной направленности</a:t>
          </a:r>
          <a:endParaRPr lang="ru-RU" sz="1200" kern="1200" dirty="0"/>
        </a:p>
      </dsp:txBody>
      <dsp:txXfrm rot="-5400000">
        <a:off x="353675" y="581150"/>
        <a:ext cx="3871536" cy="429987"/>
      </dsp:txXfrm>
    </dsp:sp>
    <dsp:sp modelId="{A7BD1320-96B7-4415-B864-2767271C2878}">
      <dsp:nvSpPr>
        <dsp:cNvPr id="0" name=""/>
        <dsp:cNvSpPr/>
      </dsp:nvSpPr>
      <dsp:spPr>
        <a:xfrm rot="5400000">
          <a:off x="-430710" y="1446651"/>
          <a:ext cx="1215095" cy="35367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 rot="-5400000">
        <a:off x="0" y="1192778"/>
        <a:ext cx="353674" cy="861421"/>
      </dsp:txXfrm>
    </dsp:sp>
    <dsp:sp modelId="{8E3F0857-A64F-46FB-AB2E-28A76CE95280}">
      <dsp:nvSpPr>
        <dsp:cNvPr id="0" name=""/>
        <dsp:cNvSpPr/>
      </dsp:nvSpPr>
      <dsp:spPr>
        <a:xfrm rot="5400000">
          <a:off x="1795031" y="-412328"/>
          <a:ext cx="1012084" cy="3894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социальные проекты, совместно разрабатываемые и реализуемые детьми, педагогами с организациями-партнерами благотворительной, экологической, патриотической, трудовой и т.д. направленности</a:t>
          </a:r>
          <a:endParaRPr lang="ru-RU" sz="1200" kern="1200" dirty="0"/>
        </a:p>
      </dsp:txBody>
      <dsp:txXfrm rot="-5400000">
        <a:off x="353675" y="1078434"/>
        <a:ext cx="3845391" cy="913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2C7F71-8832-4D96-A194-44AB3284860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46066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BDBCCA-653B-4F87-A452-35E10D27AF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72981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pgu.su/obrazovanie/proekt-vserossiyskaya-shkola-vozhatyih/metodicheskie-materialyi/metodicheskie-materialy-dlja-izuchenija-modulja-osnovy-vozhatskoj-dejatelnosti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Методические материалы для изучения модуля “Основы вожатской деятельности” </a:t>
            </a:r>
            <a:r>
              <a:rPr lang="ru-RU" sz="1200" u="sng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/>
              </a:rPr>
              <a:t>http://mpgu.su/obrazovanie/proekt-vserossiyskaya-shkola-vozhatyih/metodicheskie-materialyi/metodicheskie-materialy-dlja-izuchenija-modulja-osnovy-vozhatskoj-dejatelnosti/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BCCA-653B-4F87-A452-35E10D27AFED}" type="slidenum">
              <a:rPr lang="en-US" altLang="ru-RU" smtClean="0"/>
              <a:pPr/>
              <a:t>32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04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4536282"/>
            <a:ext cx="2762250" cy="607219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3529012"/>
            <a:ext cx="6400800" cy="1614488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585787"/>
            <a:ext cx="4743450" cy="3786188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1807369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1" y="1"/>
            <a:ext cx="6583363" cy="5450681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1" y="0"/>
            <a:ext cx="6372225" cy="530423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191"/>
            <a:ext cx="0" cy="451127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191"/>
            <a:ext cx="0" cy="465534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191"/>
            <a:ext cx="0" cy="46374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192"/>
            <a:ext cx="0" cy="447913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192"/>
            <a:ext cx="0" cy="408741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717403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2012156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1218009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-313928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726281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2077244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1" y="208360"/>
            <a:ext cx="1012825" cy="76914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1820466"/>
            <a:ext cx="1012825" cy="76914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1" y="203598"/>
            <a:ext cx="250825" cy="76914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4" y="1191"/>
            <a:ext cx="1012825" cy="1762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3406378"/>
            <a:ext cx="1009650" cy="775097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1826419"/>
            <a:ext cx="1012825" cy="769144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3813572"/>
            <a:ext cx="6400800" cy="3429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4805363"/>
            <a:ext cx="2133600" cy="235744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805363"/>
            <a:ext cx="2895600" cy="235744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805363"/>
            <a:ext cx="2133600" cy="235744"/>
          </a:xfrm>
        </p:spPr>
        <p:txBody>
          <a:bodyPr/>
          <a:lstStyle>
            <a:lvl1pPr>
              <a:defRPr/>
            </a:lvl1pPr>
          </a:lstStyle>
          <a:p>
            <a:fld id="{F415952F-5BAB-4A8A-BEE8-3FDD1DEFFEB5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3536156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ru-RU" sz="2200"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1" y="0"/>
            <a:ext cx="1076325" cy="51435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000125"/>
            <a:ext cx="660400" cy="76914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191"/>
            <a:ext cx="0" cy="317896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1" y="2621756"/>
            <a:ext cx="1012825" cy="769144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413273"/>
            <a:ext cx="8229600" cy="110251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2667001" y="457200"/>
            <a:ext cx="2663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C429C-5D05-4744-BCEA-BFEFE39208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644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44079"/>
            <a:ext cx="2057400" cy="4350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079"/>
            <a:ext cx="6019800" cy="4350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1192B-6126-4F83-A792-4D78CD463D0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75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7889E65-B3FC-434C-A5ED-683DD3478E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31945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8229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953942"/>
            <a:ext cx="8229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F494DBC-D822-44A9-A2D5-803458E314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479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07CDDB8-E6D7-46A8-BC72-0AB4175E34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57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C7846850-3C92-4969-855A-229081FE926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304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61A78A0-6FEA-4BB6-A972-90B4E8D2F3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897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AA7FD-1637-4EE7-81FC-8E0B75B9ED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819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845CC-BD77-4D0E-89BA-60EF22B8FB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1765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36F4-C809-4221-9B09-A63DCF361C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4767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51BB9-BC27-405E-B6CE-95C1A7E447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722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40930-3083-438D-91B9-1B3BEC766B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124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04CAE-5959-44C9-9BE7-4D267E16DF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736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6E5A7-67A7-4C4B-B83E-D4A6344951D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87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E268B-83ED-4BA6-8E8A-97986E4D86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008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7144"/>
            <a:ext cx="9156700" cy="5154216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4125516"/>
            <a:ext cx="1441451" cy="1019175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1"/>
            <a:ext cx="0" cy="4432697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51244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1"/>
            <a:ext cx="0" cy="5145881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5156597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291704"/>
            <a:ext cx="0" cy="48648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464344"/>
            <a:ext cx="0" cy="469225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579835"/>
            <a:ext cx="0" cy="45767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675085"/>
            <a:ext cx="0" cy="448151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281238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422253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2579290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1735931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-892969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315119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019300"/>
            <a:ext cx="1128712" cy="809625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4" y="3702844"/>
            <a:ext cx="1120775" cy="8096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6" y="2856310"/>
            <a:ext cx="1128713" cy="8096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4548188"/>
            <a:ext cx="1128712" cy="59769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30361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9" y="3704035"/>
            <a:ext cx="1120775" cy="8096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9" y="1175147"/>
            <a:ext cx="1120775" cy="8096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A9ADCE-CE4A-41D9-A91A-AD28AA11765D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1"/>
            <a:ext cx="5105400" cy="554831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44079"/>
            <a:ext cx="8229600" cy="695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6629401" y="-285750"/>
            <a:ext cx="2417763" cy="1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4294585"/>
            <a:ext cx="122396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.permkrai.ru/node/23871?fragment=page-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rembib.ru/upload/iblock/5ea/fpkppkxv145rga6tqqvt7oaemqyvf56n.pdf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pgu.su/obrazovanie/proekt-vserossiyskaya-shkola-vozhatyih/metodicheskie-materialyi/metodicheskie-materialy-dlja-izuchenija-modulja-osnovy-vozhatskoj-dejatelnosti/" TargetMode="Externa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hyperlink" Target="http://educomm.iro.perm.ru/groups/sovremennoe-vospitanie/posts/katalog-detskih-turisticheskih-marshrutov-po-permskomu-krayu-proekta-deti-edut-k-detyam-post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07504" y="1736173"/>
            <a:ext cx="5760640" cy="2030288"/>
          </a:xfrm>
        </p:spPr>
        <p:txBody>
          <a:bodyPr/>
          <a:lstStyle/>
          <a:p>
            <a:pPr algn="ctr"/>
            <a:r>
              <a:rPr lang="ru-RU" altLang="ru-RU" sz="2400" i="1" dirty="0" smtClean="0">
                <a:solidFill>
                  <a:schemeClr val="tx1"/>
                </a:solidFill>
              </a:rPr>
              <a:t>Воспитание и дополнительное образование в условиях организации отдыха и оздоровления детей</a:t>
            </a:r>
            <a:endParaRPr lang="en-US" altLang="ru-RU" sz="2400" i="1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5" y="123478"/>
            <a:ext cx="5688632" cy="792088"/>
          </a:xfrm>
        </p:spPr>
        <p:txBody>
          <a:bodyPr/>
          <a:lstStyle/>
          <a:p>
            <a:pPr algn="ctr"/>
            <a:r>
              <a:rPr lang="ru-RU" altLang="ru-RU" sz="1400" b="1" dirty="0" smtClean="0">
                <a:solidFill>
                  <a:srgbClr val="000000"/>
                </a:solidFill>
                <a:latin typeface="+mj-lt"/>
              </a:rPr>
              <a:t>Государственное автономное учреждение дополнительного профессионального образования «Институт развития образования Пермского края»</a:t>
            </a:r>
            <a:r>
              <a:rPr lang="ru-RU" altLang="ru-RU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ru-RU" altLang="ru-RU" sz="1400" dirty="0">
                <a:solidFill>
                  <a:srgbClr val="000000"/>
                </a:solidFill>
                <a:latin typeface="+mj-lt"/>
              </a:rPr>
            </a:br>
            <a:endParaRPr lang="en-US" altLang="ru-RU" sz="1400" dirty="0">
              <a:latin typeface="+mj-lt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323528" y="3478429"/>
            <a:ext cx="1224136" cy="5760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CFCF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788024" y="4227934"/>
            <a:ext cx="34918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ru-RU" sz="1200" kern="0" dirty="0" smtClean="0">
                <a:solidFill>
                  <a:srgbClr val="000000"/>
                </a:solidFill>
                <a:latin typeface="Arial Black" pitchFamily="34" charset="0"/>
              </a:rPr>
              <a:t>Борщук А.Л. – старший научный сотрудник отдела воспитания и социализации ГАУ ДПО «ИРО ПК»</a:t>
            </a:r>
            <a:br>
              <a:rPr lang="ru-RU" altLang="ru-RU" sz="1200" kern="0" dirty="0" smtClean="0">
                <a:solidFill>
                  <a:srgbClr val="000000"/>
                </a:solidFill>
                <a:latin typeface="Arial Black" pitchFamily="34" charset="0"/>
              </a:rPr>
            </a:br>
            <a:endParaRPr lang="en-US" altLang="ru-RU" sz="1200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7494"/>
            <a:ext cx="435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Основные направления воспитания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467544" y="915566"/>
            <a:ext cx="3888432" cy="648072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гражданское 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7544" y="1707654"/>
            <a:ext cx="3888432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воспитание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b="1" dirty="0" smtClean="0">
                <a:solidFill>
                  <a:srgbClr val="FFFFFF"/>
                </a:solidFill>
              </a:rPr>
              <a:t>патриотизма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67544" y="2571750"/>
            <a:ext cx="3960440" cy="93610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духовно-нравственное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развитие и 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67544" y="3651870"/>
            <a:ext cx="3960440" cy="864096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эстетическое 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004048" y="915566"/>
            <a:ext cx="3888432" cy="57606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экологическое 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004048" y="1635646"/>
            <a:ext cx="3888432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трудовое 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004048" y="2499742"/>
            <a:ext cx="3960440" cy="1008112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физическое воспитание и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воспитание культуры здорового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образа жизни и безопасности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004048" y="3651870"/>
            <a:ext cx="3960440" cy="864096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познавательное направление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воспитания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9548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традиции воспитания в детском лагере являются: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43558"/>
            <a:ext cx="86409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sz="1600" i="1" dirty="0" smtClean="0"/>
              <a:t>совместная деятельность детей и взрослых, как ведущий способ организации воспитательной деятельности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91630"/>
            <a:ext cx="87129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sz="1600" i="1" dirty="0" smtClean="0"/>
              <a:t>создание условий, при которых для каждого ребенка предполагается роль в совместных делах </a:t>
            </a:r>
            <a:r>
              <a:rPr lang="ru-RU" sz="1600" dirty="0" smtClean="0"/>
              <a:t>(</a:t>
            </a:r>
            <a:r>
              <a:rPr lang="ru-RU" sz="1600" i="1" dirty="0" smtClean="0"/>
              <a:t>от участника до организатора, лидера того или иного дела</a:t>
            </a:r>
            <a:r>
              <a:rPr lang="ru-RU" sz="1600" dirty="0" smtClean="0"/>
              <a:t>);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/>
              <a:t> </a:t>
            </a:r>
            <a:r>
              <a:rPr lang="ru-RU" sz="1600" i="1" dirty="0" smtClean="0"/>
              <a:t>создание условий для приобретения детьми нового социального опыта и освоения новых социальных ролей;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/>
              <a:t> </a:t>
            </a:r>
            <a:r>
              <a:rPr lang="ru-RU" sz="1600" i="1" dirty="0" smtClean="0"/>
              <a:t>проведение общих мероприятий детского лагеря с учетом конструктивного межличностного взаимодействия детей, их социальной активности;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i="1" dirty="0" smtClean="0"/>
              <a:t> включение детей в процесс организации жизнедеятельности временного детского коллектива</a:t>
            </a:r>
            <a:r>
              <a:rPr lang="ru-RU" sz="1600" dirty="0" smtClean="0"/>
              <a:t>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i="1" dirty="0" smtClean="0"/>
              <a:t> формирование коллективов в рамках отрядов, кружков, студий, секций и иных детских объединений, установление в них доброжелательных и товарищеских взаимоотношений;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i="1" dirty="0" smtClean="0"/>
              <a:t> обмен опытом между детьми в формате «</a:t>
            </a:r>
            <a:r>
              <a:rPr lang="ru-RU" sz="1600" i="1" dirty="0" err="1" smtClean="0"/>
              <a:t>дети-детям</a:t>
            </a:r>
            <a:r>
              <a:rPr lang="ru-RU" sz="1600" i="1" dirty="0" smtClean="0"/>
              <a:t>»;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i="1" dirty="0" smtClean="0"/>
              <a:t> ключевой фигурой воспитания является ребенок, главную роль в воспитательной деятельности играет педагог.</a:t>
            </a:r>
          </a:p>
          <a:p>
            <a:pPr algn="just">
              <a:buFont typeface="Wingdings" pitchFamily="2" charset="2"/>
              <a:buChar char="§"/>
            </a:pPr>
            <a:endParaRPr lang="ru-RU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347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Уникальность воспитательного процесса в детском лагере </a:t>
            </a:r>
            <a:endParaRPr lang="ru-RU" b="1" dirty="0"/>
          </a:p>
        </p:txBody>
      </p:sp>
      <p:sp>
        <p:nvSpPr>
          <p:cNvPr id="3" name="Овал 2"/>
          <p:cNvSpPr/>
          <p:nvPr/>
        </p:nvSpPr>
        <p:spPr bwMode="auto">
          <a:xfrm>
            <a:off x="3491880" y="555526"/>
            <a:ext cx="1944216" cy="1944216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Рисунок 3" descr="1644724458_7-adonius-club-p-deti-risunok-na-prozrachnom-fone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915566"/>
            <a:ext cx="1163885" cy="122413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 bwMode="auto">
          <a:xfrm>
            <a:off x="107504" y="1131590"/>
            <a:ext cx="3096344" cy="72008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756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Кратковременность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5652120" y="1203598"/>
            <a:ext cx="3240360" cy="72008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134761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Автономность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4139952" y="2571750"/>
            <a:ext cx="792088" cy="2448272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2643758"/>
            <a:ext cx="461665" cy="22322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Сборность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2" name="Рисунок 11" descr="d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27734"/>
            <a:ext cx="3456384" cy="2304256"/>
          </a:xfrm>
          <a:prstGeom prst="rect">
            <a:avLst/>
          </a:prstGeom>
        </p:spPr>
      </p:pic>
      <p:pic>
        <p:nvPicPr>
          <p:cNvPr id="13" name="Рисунок 12" descr="3781aaf68863bc58b1a4f9ea94e31c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499742"/>
            <a:ext cx="3149484" cy="22169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195486"/>
            <a:ext cx="82082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Раздел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II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. Содержание, виды и формы воспитательной деятельности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28998"/>
              </p:ext>
            </p:extLst>
          </p:nvPr>
        </p:nvGraphicFramePr>
        <p:xfrm>
          <a:off x="539552" y="1131590"/>
          <a:ext cx="8064896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Инвариантные модули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Вариативные модули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«Будущее России</a:t>
                      </a:r>
                      <a:r>
                        <a:rPr lang="ru-RU" sz="1500" dirty="0" smtClean="0"/>
                        <a:t>. Ключевые </a:t>
                      </a:r>
                      <a:r>
                        <a:rPr lang="ru-RU" sz="1500" dirty="0" smtClean="0"/>
                        <a:t>мероприятия детского лагеря»;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«Отрядная работа.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dirty="0" smtClean="0"/>
                        <a:t>Коллективно-творческое дело (КТД)»;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"Самоуправление";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"Дополнительное образование";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"Здоровый образ жизни";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"Организация предметно-эстетической среды"; 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"Профилактика и безопасность";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"Работа с вожатыми/ воспитателями".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"Работа с родителями";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"Экскурсии и походы";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"Профориентация";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"Детское медиапространство";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"Цифровая среда воспитания";</a:t>
                      </a:r>
                    </a:p>
                    <a:p>
                      <a:pPr marL="457200" lvl="0" indent="-457200" algn="l">
                        <a:buFont typeface="+mj-lt"/>
                        <a:buAutoNum type="arabicPeriod"/>
                      </a:pPr>
                      <a:r>
                        <a:rPr lang="ru-RU" sz="1500" dirty="0" smtClean="0"/>
                        <a:t>"Социальное партнерство".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9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24-04-23_21-45-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411510"/>
            <a:ext cx="3870361" cy="4104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4591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b="1" dirty="0" smtClean="0">
                <a:solidFill>
                  <a:schemeClr val="tx2"/>
                </a:solidFill>
                <a:latin typeface="Times New Roman" pitchFamily="18" charset="0"/>
                <a:ea typeface="Droid Sans Fallback"/>
                <a:cs typeface="Times New Roman" pitchFamily="18" charset="0"/>
              </a:rPr>
              <a:t>Модуль «Будущее России»</a:t>
            </a:r>
            <a:endParaRPr lang="ru-RU" altLang="zh-CN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2023-02-25_06-54-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3478"/>
            <a:ext cx="4248471" cy="275506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2843808" y="4587974"/>
            <a:ext cx="4896544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4587974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1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635896" y="3003798"/>
          <a:ext cx="532859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347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«Будущее России. Ключевые мероприятия детского лагеря»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07504" y="555526"/>
          <a:ext cx="273630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059832" y="699542"/>
          <a:ext cx="583264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 descr="akademicheskaya-gimnaziya-12887-925-pic-1200x63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3507854"/>
            <a:ext cx="2664296" cy="1542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-04-23_21-53-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9343" y="0"/>
            <a:ext cx="7424657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0"/>
            <a:ext cx="169168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-04-23_21-54-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561" y="0"/>
            <a:ext cx="7421439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0"/>
            <a:ext cx="1763688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-04-23_21-54-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9815" y="0"/>
            <a:ext cx="7414185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0"/>
            <a:ext cx="1763688" cy="5143500"/>
          </a:xfrm>
          <a:prstGeom prst="rect">
            <a:avLst/>
          </a:prstGeom>
          <a:solidFill>
            <a:srgbClr val="FCFC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"/>
            <a:ext cx="9152114" cy="5138943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 bwMode="auto">
          <a:xfrm>
            <a:off x="8604448" y="4876006"/>
            <a:ext cx="360040" cy="267494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1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6749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Нормативно-правовые документы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71550"/>
            <a:ext cx="87849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tx2"/>
                </a:solidFill>
              </a:rPr>
              <a:t>- </a:t>
            </a:r>
            <a:r>
              <a:rPr lang="ru-RU" sz="1400" b="1" i="1" dirty="0" smtClean="0">
                <a:solidFill>
                  <a:schemeClr val="bg2"/>
                </a:solidFill>
              </a:rPr>
              <a:t>Конституция Российской Федерации (принята всенародным голосованием 12.12.1993, с изменениями, одобренными в ходе общероссийского голосования 01.07.2020); </a:t>
            </a:r>
          </a:p>
          <a:p>
            <a:pPr algn="just"/>
            <a:r>
              <a:rPr lang="ru-RU" b="1" i="1" dirty="0" smtClean="0">
                <a:solidFill>
                  <a:schemeClr val="bg2"/>
                </a:solidFill>
              </a:rPr>
              <a:t>- </a:t>
            </a:r>
            <a:r>
              <a:rPr lang="ru-RU" sz="1400" b="1" i="1" dirty="0" smtClean="0">
                <a:solidFill>
                  <a:schemeClr val="bg2"/>
                </a:solidFill>
              </a:rPr>
              <a:t>Конвенция о правах ребенка (одобрена Генеральной Ассамблеей ООН 20.11.1989, вступила в силу для СССР 15.09.1990);</a:t>
            </a:r>
          </a:p>
          <a:p>
            <a:pPr algn="just"/>
            <a:r>
              <a:rPr lang="ru-RU" sz="1400" b="1" i="1" dirty="0" smtClean="0">
                <a:solidFill>
                  <a:schemeClr val="bg2"/>
                </a:solidFill>
              </a:rPr>
              <a:t>- Федеральный закон от 29.12.2012 № 273-ФЗ «Об образовании в Российской Федерации»; </a:t>
            </a:r>
          </a:p>
          <a:p>
            <a:pPr algn="just"/>
            <a:r>
              <a:rPr lang="ru-RU" sz="1400" b="1" i="1" dirty="0" smtClean="0">
                <a:solidFill>
                  <a:schemeClr val="bg2"/>
                </a:solidFill>
              </a:rPr>
              <a:t>- Федеральный закон от 31.07.2020 № 304-ФЗ «О внесении изменений в Федеральный закон «Об образовании в Российской Федерации» по вопросам воспитания обучающихся»; </a:t>
            </a:r>
          </a:p>
          <a:p>
            <a:pPr algn="just"/>
            <a:r>
              <a:rPr lang="ru-RU" sz="1400" b="1" i="1" dirty="0" smtClean="0">
                <a:solidFill>
                  <a:schemeClr val="bg2"/>
                </a:solidFill>
              </a:rPr>
              <a:t>- Федеральный закон от 24.07.1998 № 124-ФЗ «Об основных гарантиях прав ребенка в Российской Федерации»; </a:t>
            </a:r>
          </a:p>
          <a:p>
            <a:pPr algn="just"/>
            <a:r>
              <a:rPr lang="ru-RU" sz="1400" b="1" i="1" dirty="0" smtClean="0">
                <a:solidFill>
                  <a:schemeClr val="bg2"/>
                </a:solidFill>
              </a:rPr>
              <a:t>- Федеральный закон от 30.12.2020 № 489-ФЗ «О молодежной политике в Российской Федерации»;</a:t>
            </a:r>
          </a:p>
          <a:p>
            <a:pPr algn="just"/>
            <a:r>
              <a:rPr lang="ru-RU" sz="1400" b="1" i="1" dirty="0" smtClean="0">
                <a:solidFill>
                  <a:schemeClr val="bg2"/>
                </a:solidFill>
              </a:rPr>
              <a:t>- Приказы №№286,287 Министерства просвещения Российской Федерации об утверждении ФГОС начального общего образования и ФГОС основного общего образования от 31 мая 2021 года; </a:t>
            </a:r>
          </a:p>
          <a:p>
            <a:pPr algn="just">
              <a:buFontTx/>
              <a:buChar char="-"/>
            </a:pPr>
            <a:r>
              <a:rPr lang="ru-RU" sz="1400" b="1" i="1" dirty="0" smtClean="0">
                <a:solidFill>
                  <a:schemeClr val="bg2"/>
                </a:solidFill>
              </a:rPr>
              <a:t>Стратегия развития воспитания в Российской Федерации на период до 2025 года (утверждена распоряжением Правительства Российской Федерации от 29.05.2015 № 996-р);</a:t>
            </a:r>
          </a:p>
          <a:p>
            <a:pPr algn="just">
              <a:buFontTx/>
              <a:buChar char="-"/>
            </a:pPr>
            <a:r>
              <a:rPr lang="ru-RU" sz="1400" b="1" i="1" dirty="0" smtClean="0">
                <a:solidFill>
                  <a:schemeClr val="bg2"/>
                </a:solidFill>
              </a:rPr>
              <a:t> Указ Президента Российской Федерации от 21.07.2020 № 474 «О национальных целях развития Российской Федерации на период до 2030 года»; </a:t>
            </a:r>
            <a:endParaRPr lang="ru-RU" sz="1400" b="1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8" y="36321"/>
            <a:ext cx="9209497" cy="51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" y="0"/>
            <a:ext cx="91376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7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-02-28_01-50-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79512" y="339502"/>
            <a:ext cx="8712968" cy="699542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8351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CFCFC"/>
                </a:solidFill>
                <a:latin typeface="Arial Black" pitchFamily="34" charset="0"/>
              </a:rPr>
              <a:t>Календарь знаменательных дат 2024 Пермский край</a:t>
            </a:r>
            <a:endParaRPr lang="ru-RU" b="1" dirty="0">
              <a:solidFill>
                <a:srgbClr val="FCFCFC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2024-04-23_22-09-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7654"/>
            <a:ext cx="2286000" cy="3219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203598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3"/>
              </a:rPr>
              <a:t>https://lib.permkrai.ru/node/23871?fragment=page-1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80112" y="1347614"/>
          <a:ext cx="335969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46"/>
                <a:gridCol w="2645350"/>
              </a:tblGrid>
              <a:tr h="6095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100 лет 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В.М. Астафьев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6095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120 лет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А.П. Гайдар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6095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100 лет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В.М. Шулепов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6095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460 лет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Основание </a:t>
                      </a:r>
                    </a:p>
                    <a:p>
                      <a:r>
                        <a:rPr lang="ru-RU" dirty="0" err="1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Орел-городка</a:t>
                      </a:r>
                      <a:endParaRPr lang="ru-RU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09556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120 лет</a:t>
                      </a:r>
                      <a:endParaRPr lang="ru-RU" b="1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Д.Б. </a:t>
                      </a:r>
                      <a:r>
                        <a:rPr lang="ru-RU" b="1" dirty="0" err="1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Кобалевский</a:t>
                      </a:r>
                      <a:endParaRPr lang="ru-RU" b="1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 descr="2024-04-24_05-19-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707654"/>
            <a:ext cx="2549779" cy="16155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7784" y="1275606"/>
            <a:ext cx="2520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>
                <a:hlinkClick r:id="rId5"/>
              </a:rPr>
              <a:t>grembib.ru</a:t>
            </a:r>
            <a:r>
              <a:rPr lang="en-US" sz="1000" dirty="0" err="1" smtClean="0">
                <a:hlinkClick r:id="rId5"/>
              </a:rPr>
              <a:t>›upload</a:t>
            </a:r>
            <a:r>
              <a:rPr lang="en-US" sz="1000" dirty="0" smtClean="0">
                <a:hlinkClick r:id="rId5"/>
              </a:rPr>
              <a:t>/</a:t>
            </a:r>
            <a:r>
              <a:rPr lang="en-US" sz="1000" dirty="0" err="1" smtClean="0">
                <a:hlinkClick r:id="rId5"/>
              </a:rPr>
              <a:t>iblock</a:t>
            </a:r>
            <a:r>
              <a:rPr lang="en-US" sz="1000" dirty="0" smtClean="0">
                <a:hlinkClick r:id="rId5"/>
              </a:rPr>
              <a:t>/5ea/….</a:t>
            </a:r>
            <a:r>
              <a:rPr lang="en-US" sz="1000" dirty="0" err="1" smtClean="0">
                <a:hlinkClick r:id="rId5"/>
              </a:rPr>
              <a:t>pdf</a:t>
            </a:r>
            <a:endParaRPr lang="ru-RU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846" y="123478"/>
            <a:ext cx="3941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«Отрядная работа. КТД»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555526"/>
          <a:ext cx="885698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24460934"/>
              </p:ext>
            </p:extLst>
          </p:nvPr>
        </p:nvGraphicFramePr>
        <p:xfrm>
          <a:off x="467544" y="1635646"/>
          <a:ext cx="338437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139952" y="1347614"/>
          <a:ext cx="4896544" cy="363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</a:tblGrid>
              <a:tr h="54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воспитательного потенциала отрядной работы предусматривает:</a:t>
                      </a: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планирование и проведение отрядной деятельности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поддержку активной позиции каждого ребенка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23047">
                <a:tc>
                  <a:txBody>
                    <a:bodyPr/>
                    <a:lstStyle/>
                    <a:p>
                      <a:r>
                        <a:rPr lang="ru-RU" sz="1300" b="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организацию интересных и полезных для личностного развития ребенка совместных дел</a:t>
                      </a:r>
                      <a:endParaRPr lang="ru-RU" sz="1300" b="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и сплочение отряда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предъявление единых педагогических требований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принятие совместно с детьми законов и правил отряда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поддержка детских инициатив и детского самоуправления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сбор отряда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аналитическую работу с детьми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300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огонек (отрядная «свеча»)</a:t>
                      </a:r>
                      <a:endParaRPr lang="ru-RU" sz="13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5486"/>
            <a:ext cx="608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«Отрядная работа. КТД»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Picture 13" descr="Иванов 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23478"/>
            <a:ext cx="2088232" cy="21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2023-02-25_09-02-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627534"/>
            <a:ext cx="5328592" cy="4004844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6228184" y="2211710"/>
          <a:ext cx="2790056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лево 7"/>
          <p:cNvSpPr/>
          <p:nvPr/>
        </p:nvSpPr>
        <p:spPr bwMode="auto">
          <a:xfrm>
            <a:off x="4427984" y="3795886"/>
            <a:ext cx="690376" cy="4846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9548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«Самоуправление»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" name="Рисунок 2" descr="548px-Gazman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9542"/>
            <a:ext cx="1264514" cy="176755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1691680" y="699542"/>
            <a:ext cx="3312368" cy="165618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771550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1" i="1" dirty="0" smtClean="0">
                <a:solidFill>
                  <a:srgbClr val="0070C0"/>
                </a:solidFill>
                <a:latin typeface="Arial Black" pitchFamily="34" charset="0"/>
              </a:rPr>
              <a:t>Самоуправление  в лагере </a:t>
            </a:r>
            <a:r>
              <a:rPr lang="ru-RU" sz="1200" i="1" dirty="0" smtClean="0">
                <a:solidFill>
                  <a:srgbClr val="0070C0"/>
                </a:solidFill>
                <a:latin typeface="Arial Black" pitchFamily="34" charset="0"/>
              </a:rPr>
              <a:t>– это детская самодеятельность, которая направлена на руководство, разработку, принятие и осуществление  решений, от которых что-то зависит. Это своего рода «самодеятельность в осуществлении руководства».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76056" y="267494"/>
          <a:ext cx="3816424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69"/>
                <a:gridCol w="2289855"/>
              </a:tblGrid>
              <a:tr h="2982577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На уровне детского лагеря: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Самоуправление может складываться из деятельности временных и постоянных органов. К временным относятся:  дежурный</a:t>
                      </a:r>
                      <a:r>
                        <a:rPr lang="ru-RU" sz="1200" b="1" i="0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отряд, совет</a:t>
                      </a:r>
                      <a:r>
                        <a:rPr lang="ru-RU" sz="1200" b="1" i="0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дела, творческие и инициативные группы. Постоянными органами являются: 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совет отряда, совет командиров отрядов, деятельность клубов, штабов.</a:t>
                      </a:r>
                      <a:endParaRPr lang="ru-RU" sz="1200" b="1" i="0" kern="12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Высший орган самоуправления </a:t>
                      </a:r>
                      <a:r>
                        <a:rPr lang="ru-RU" sz="12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сбор.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769951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На уровне отряда:</a:t>
                      </a:r>
                      <a:r>
                        <a:rPr lang="ru-RU" sz="1400" b="1" i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 лидеров, выбранных по инициативе и предложениям членов отряда </a:t>
                      </a:r>
                      <a:endParaRPr lang="ru-RU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2020-03-18_13-41-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571750"/>
            <a:ext cx="4320480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7494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«Дополнительное образование»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27534"/>
            <a:ext cx="8424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rgbClr val="0070C0"/>
                </a:solidFill>
              </a:rPr>
              <a:t>В лагере дополнительное образование  является одним из видов основной деятельности и реализуется через: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0070C0"/>
                </a:solidFill>
              </a:rPr>
              <a:t> программы профильных (тематических, специализированных) смен;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0070C0"/>
                </a:solidFill>
              </a:rPr>
              <a:t> деятельность кружковых объединений, секций, клубов по интересам, студий, дополняющих программы смен в условиях детского лагеря.</a:t>
            </a:r>
            <a:endParaRPr lang="ru-RU" sz="1400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923678"/>
          <a:ext cx="3492000" cy="2975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00"/>
                <a:gridCol w="468000"/>
                <a:gridCol w="468000"/>
                <a:gridCol w="396000"/>
                <a:gridCol w="756000"/>
                <a:gridCol w="720000"/>
              </a:tblGrid>
              <a:tr h="42294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Направленности дополнительного образования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57378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социально-гуманитарная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художественная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естественнонаучная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техническая</a:t>
                      </a:r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туристско-краеведческая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физкультурно-спортивная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44008" y="1563639"/>
          <a:ext cx="3960440" cy="3456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5199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Нормативно-правовая база дополнительного образования в ДОЛ</a:t>
                      </a:r>
                      <a:endParaRPr lang="ru-RU" sz="1400" dirty="0"/>
                    </a:p>
                  </a:txBody>
                  <a:tcPr/>
                </a:tc>
              </a:tr>
              <a:tr h="458812"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1" dirty="0" smtClean="0">
                          <a:solidFill>
                            <a:srgbClr val="0070C0"/>
                          </a:solidFill>
                        </a:rPr>
                        <a:t>Федеральный закон от 29.12.2012 № 273-ФЗ «Об образовании в Российской Федерации»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09386">
                <a:tc>
                  <a:txBody>
                    <a:bodyPr/>
                    <a:lstStyle/>
                    <a:p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Приказ Минобрнауки РФ № 1008 от 29.08.2013                                  «Об утверждении Порядка организации и осуществления образовательной деятельности по дополнительным общеразвивающим программам» </a:t>
                      </a:r>
                      <a:endParaRPr lang="ru-RU" sz="1200" b="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42337">
                <a:tc>
                  <a:txBody>
                    <a:bodyPr/>
                    <a:lstStyle/>
                    <a:p>
                      <a:r>
                        <a:rPr lang="ru-RU" sz="1200" b="0" i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Распоряжение Правительства РФ от 31.03.2022г. № 678-р «Концепция развития дополнительного образования детей до 2030 года»</a:t>
                      </a:r>
                      <a:endParaRPr lang="ru-RU" sz="1800" b="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25861">
                <a:tc>
                  <a:txBody>
                    <a:bodyPr/>
                    <a:lstStyle/>
                    <a:p>
                      <a:r>
                        <a:rPr lang="ru-RU" sz="1200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 реализации в Пермском крае Концепции развития дополнительного образования детей до 2030 года </a:t>
                      </a:r>
                      <a:r>
                        <a:rPr lang="ru-RU" sz="1200" i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Распоряжение Правительства Пермского края от 10 октября 2022 г. № 367-рп 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«Дополнительное образование»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107504" y="411510"/>
          <a:ext cx="5328592" cy="4608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471"/>
                <a:gridCol w="1578841"/>
                <a:gridCol w="2516280"/>
              </a:tblGrid>
              <a:tr h="276836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Показатели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Значения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5965">
                <a:tc rowSpan="5">
                  <a:txBody>
                    <a:bodyPr/>
                    <a:lstStyle/>
                    <a:p>
                      <a:r>
                        <a:rPr lang="ru-RU" sz="1100" dirty="0" smtClean="0"/>
                        <a:t>Стартовый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Количество детей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Массовые – более 25</a:t>
                      </a:r>
                    </a:p>
                    <a:p>
                      <a:r>
                        <a:rPr lang="ru-RU" sz="1100" dirty="0" smtClean="0"/>
                        <a:t>Групповые – 10-25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Возраст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5-18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Срок</a:t>
                      </a:r>
                      <a:r>
                        <a:rPr lang="ru-RU" sz="1100" baseline="0" dirty="0" smtClean="0"/>
                        <a:t> обучения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От четверти</a:t>
                      </a:r>
                      <a:r>
                        <a:rPr lang="ru-RU" sz="1100" baseline="0" dirty="0" smtClean="0"/>
                        <a:t> до 1 года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Режим занятий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1-2 часа в неделю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Объем часов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Минимальный 12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rowSpan="5">
                  <a:txBody>
                    <a:bodyPr/>
                    <a:lstStyle/>
                    <a:p>
                      <a:r>
                        <a:rPr lang="ru-RU" sz="1100" dirty="0" smtClean="0"/>
                        <a:t>Базовый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Количество детей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Групповые – 10-15</a:t>
                      </a:r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Возраст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10-18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Срок</a:t>
                      </a:r>
                      <a:r>
                        <a:rPr lang="ru-RU" sz="1100" baseline="0" dirty="0" smtClean="0"/>
                        <a:t> обучения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1-3 года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Режим занятий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3-5 часов в неделю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Объем часов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108 (36 недель)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Продвинутый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Количество детей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Групповые –  7-10</a:t>
                      </a:r>
                    </a:p>
                  </a:txBody>
                  <a:tcPr/>
                </a:tc>
              </a:tr>
              <a:tr h="276836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Возраст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12-18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Срок</a:t>
                      </a:r>
                      <a:r>
                        <a:rPr lang="ru-RU" sz="1100" baseline="0" dirty="0" smtClean="0"/>
                        <a:t> обучения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От 2 лет до 6 лет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Режим занятий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4-8 часов</a:t>
                      </a:r>
                      <a:r>
                        <a:rPr lang="ru-RU" sz="1100" baseline="0" dirty="0" smtClean="0"/>
                        <a:t> в неделю</a:t>
                      </a:r>
                      <a:endParaRPr lang="ru-RU" sz="1100" dirty="0"/>
                    </a:p>
                  </a:txBody>
                  <a:tcPr/>
                </a:tc>
              </a:tr>
              <a:tr h="276836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Объем часов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144 (36 недель)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372200" y="123478"/>
            <a:ext cx="2520280" cy="3185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Современные тенденции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652120" y="483518"/>
            <a:ext cx="3411488" cy="46599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Создание разноуровневых программ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1. Стартовый уровень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2. Базовый уровень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3. Продвинутый уровень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Внедрение адаптированных и инклюзивных дополнительных образовательных программ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Создание сетевых программ, реализующихся несколькими образовательными организациями, образовательно-производственными кластерами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Внедрение  программ профессионального самоопределения: профессиональные пробы, образовательные пространства - города профессий «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КидБург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», «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Кидзания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».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Создание модульных программ с различными формами обучения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Создание тематических образовательных, развивающих сред (музеи науки,  тематические парки, технопарки и др.)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Развитие программ дистанционного образования через сеть «Интернет»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Развитие форм проектной деятельности: старт-ап, фэнтези, реалити, реконструкция.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Построение индивидуальных образовательных траекторий: сайты-навигаторы, тьюторы.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</a:t>
            </a:r>
            <a:endParaRPr kumimoji="0" lang="ru-RU" altLang="ru-RU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23478"/>
            <a:ext cx="409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Модуль «Здоровый образ жизни»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Picture 2" descr="C:\Documents and Settings\1.COMP1-35675BA9E\Рабочий стол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5526"/>
            <a:ext cx="3528392" cy="19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C:\Users\Александр\YandexDisk\Скриншоты\2023-02-26_16-41-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55526"/>
            <a:ext cx="3403104" cy="1944631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5796136" y="2643758"/>
          <a:ext cx="302433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4499992" y="3075806"/>
          <a:ext cx="4392488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16016" y="2715766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Система мероприятий в детском лагере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 bwMode="auto">
          <a:xfrm>
            <a:off x="3779912" y="555526"/>
            <a:ext cx="792088" cy="1944216"/>
          </a:xfrm>
          <a:prstGeom prst="flowChartDela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907704" y="3507854"/>
            <a:ext cx="504056" cy="50405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ЗОЖ</a:t>
            </a:r>
          </a:p>
        </p:txBody>
      </p:sp>
      <p:sp>
        <p:nvSpPr>
          <p:cNvPr id="18" name="Овал 17"/>
          <p:cNvSpPr/>
          <p:nvPr/>
        </p:nvSpPr>
        <p:spPr bwMode="auto">
          <a:xfrm>
            <a:off x="2483768" y="2787774"/>
            <a:ext cx="1872208" cy="5760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Рациональное питание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179512" y="2787774"/>
            <a:ext cx="1944216" cy="59498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Физическая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культура,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solidFill>
                  <a:schemeClr val="bg1"/>
                </a:solidFill>
              </a:rPr>
              <a:t>д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вижение, закаливание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79512" y="3507854"/>
            <a:ext cx="1692696" cy="5760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Отказ от вредных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привычек</a:t>
            </a:r>
          </a:p>
        </p:txBody>
      </p:sp>
      <p:sp>
        <p:nvSpPr>
          <p:cNvPr id="21" name="Овал 20"/>
          <p:cNvSpPr/>
          <p:nvPr/>
        </p:nvSpPr>
        <p:spPr bwMode="auto">
          <a:xfrm>
            <a:off x="179512" y="4155926"/>
            <a:ext cx="1944216" cy="70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Положительные эмоции,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нравственная регуляция</a:t>
            </a:r>
          </a:p>
        </p:txBody>
      </p:sp>
      <p:sp>
        <p:nvSpPr>
          <p:cNvPr id="22" name="Овал 21"/>
          <p:cNvSpPr/>
          <p:nvPr/>
        </p:nvSpPr>
        <p:spPr bwMode="auto">
          <a:xfrm>
            <a:off x="2483768" y="3435846"/>
            <a:ext cx="1872208" cy="64807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Личная гигиена,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эстетика труда и отдыха</a:t>
            </a:r>
          </a:p>
        </p:txBody>
      </p:sp>
      <p:sp>
        <p:nvSpPr>
          <p:cNvPr id="23" name="Блок-схема: задержка 22"/>
          <p:cNvSpPr/>
          <p:nvPr/>
        </p:nvSpPr>
        <p:spPr bwMode="auto">
          <a:xfrm>
            <a:off x="8172400" y="483518"/>
            <a:ext cx="648072" cy="2016224"/>
          </a:xfrm>
          <a:prstGeom prst="flowChartDela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2483768" y="4155926"/>
            <a:ext cx="1872208" cy="72008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Экологическое сознание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и поведение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33950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Нормативно-правовые документы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71550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/>
                </a:solidFill>
              </a:rPr>
              <a:t>- </a:t>
            </a:r>
            <a:r>
              <a:rPr lang="ru-RU" sz="1400" b="1" dirty="0" smtClean="0">
                <a:solidFill>
                  <a:schemeClr val="bg2"/>
                </a:solidFill>
              </a:rPr>
              <a:t>План основных мероприятий, проводимых в рамках Десятилетия детства, на период до 2027 года (утвержден распоряжением Правительства Российской Федерации от 23.01.2021 № 122-р) </a:t>
            </a:r>
          </a:p>
          <a:p>
            <a:pPr algn="just"/>
            <a:r>
              <a:rPr lang="ru-RU" sz="1400" b="1" dirty="0" smtClean="0">
                <a:solidFill>
                  <a:schemeClr val="bg2"/>
                </a:solidFill>
              </a:rPr>
              <a:t>- Государственной программой Российской Федерации «Развитие образования» (утверждена Постановлением Правительства Российской Федерации от 26. 12.2017 № 1642) 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chemeClr val="bg2"/>
                </a:solidFill>
              </a:rPr>
              <a:t> Федеральный проект «Успех каждого ребенка» (утвержден президиумом Совета при Президенте РФ по стратегическому развитию и национальным проектам, протокол от 24.12.2018 № 16.)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chemeClr val="bg2"/>
                </a:solidFill>
              </a:rPr>
              <a:t> Приказ Министерства образования и науки от 21.06.2022 № 26-01-06-577 «Об утверждении Концепции развития системы организации воспитания обучающихся в Пермском крае</a:t>
            </a:r>
            <a:r>
              <a:rPr lang="ru-RU" sz="1400" b="1" dirty="0" smtClean="0">
                <a:solidFill>
                  <a:schemeClr val="bg2"/>
                </a:solidFill>
              </a:rPr>
              <a:t>»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chemeClr val="bg2"/>
                </a:solidFill>
              </a:rPr>
              <a:t>Указ Президента РФ от 7.05.2024 «О национальных целях развития Российской Федерации на период до 2030 года и на перспективу до 2036 года» 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chemeClr val="bg2"/>
                </a:solidFill>
              </a:rPr>
              <a:t>Указ Президента РФ от 8.05.2024 «Об основах государственной политики РФ в области исторического просвещения»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gray">
          <a:xfrm flipV="1">
            <a:off x="755576" y="4210646"/>
            <a:ext cx="3306762" cy="365522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solidFill>
              <a:schemeClr val="bg2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081322" y="3507853"/>
            <a:ext cx="4883166" cy="158587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ru-RU" sz="1400" b="1" dirty="0" smtClean="0">
                <a:solidFill>
                  <a:schemeClr val="bg2"/>
                </a:solidFill>
              </a:rPr>
              <a:t>2024 </a:t>
            </a:r>
            <a:r>
              <a:rPr lang="ru-RU" sz="1400" b="1" dirty="0">
                <a:solidFill>
                  <a:schemeClr val="bg2"/>
                </a:solidFill>
              </a:rPr>
              <a:t>год объявлен "Годом </a:t>
            </a:r>
            <a:r>
              <a:rPr lang="ru-RU" sz="1400" b="1" dirty="0" smtClean="0">
                <a:solidFill>
                  <a:schemeClr val="bg2"/>
                </a:solidFill>
              </a:rPr>
              <a:t>семьи</a:t>
            </a:r>
            <a:r>
              <a:rPr lang="ru-RU" sz="1400" b="1" dirty="0" smtClean="0">
                <a:solidFill>
                  <a:schemeClr val="bg2"/>
                </a:solidFill>
              </a:rPr>
              <a:t>".</a:t>
            </a:r>
          </a:p>
          <a:p>
            <a:pPr algn="l"/>
            <a:endParaRPr lang="ru-RU" sz="1400" b="1" dirty="0">
              <a:solidFill>
                <a:schemeClr val="bg2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2"/>
                </a:solidFill>
              </a:rPr>
              <a:t>2018-2027 Десятилетие Детства</a:t>
            </a:r>
          </a:p>
          <a:p>
            <a:pPr algn="l"/>
            <a:r>
              <a:rPr lang="ru-RU" sz="1400" b="1" dirty="0" smtClean="0">
                <a:solidFill>
                  <a:schemeClr val="bg2"/>
                </a:solidFill>
              </a:rPr>
              <a:t>2021-2030 Десятилетие науки об океане и интересах </a:t>
            </a:r>
          </a:p>
          <a:p>
            <a:pPr algn="l"/>
            <a:r>
              <a:rPr lang="ru-RU" sz="1400" b="1" dirty="0">
                <a:solidFill>
                  <a:schemeClr val="bg2"/>
                </a:solidFill>
              </a:rPr>
              <a:t>у</a:t>
            </a:r>
            <a:r>
              <a:rPr lang="ru-RU" sz="1400" b="1" dirty="0" smtClean="0">
                <a:solidFill>
                  <a:schemeClr val="bg2"/>
                </a:solidFill>
              </a:rPr>
              <a:t>стойчивого развития</a:t>
            </a:r>
          </a:p>
          <a:p>
            <a:pPr algn="l"/>
            <a:r>
              <a:rPr lang="ru-RU" sz="1400" b="1" dirty="0" smtClean="0">
                <a:solidFill>
                  <a:schemeClr val="bg2"/>
                </a:solidFill>
              </a:rPr>
              <a:t>2022-2031 Десятилетие науки и технологий в России</a:t>
            </a:r>
            <a:endParaRPr lang="ru-RU" sz="1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9548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«Организация предметно-эстетической среды»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995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1" dirty="0" smtClean="0">
                <a:solidFill>
                  <a:schemeClr val="tx2"/>
                </a:solidFill>
              </a:rPr>
              <a:t>Окружающая ребенка предметно-эстетическая среда </a:t>
            </a:r>
            <a:r>
              <a:rPr lang="ru-RU" sz="1400" i="1" dirty="0" err="1" smtClean="0">
                <a:solidFill>
                  <a:schemeClr val="tx2"/>
                </a:solidFill>
              </a:rPr>
              <a:t>ООиОД</a:t>
            </a:r>
            <a:r>
              <a:rPr lang="ru-RU" sz="1400" i="1" dirty="0" smtClean="0">
                <a:solidFill>
                  <a:schemeClr val="tx2"/>
                </a:solidFill>
              </a:rPr>
              <a:t>, при условии ее грамотной организации, обогащает внутренний мир ребенка, способствует формированию у него чувства вкуса и стиля, создает атмосферу психологического комфорта, поднимает настроение, предупреждает стрессовые ситуации, способствует позитивному восприятию ребенком лагеря.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51671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тематическое оформление интерьера помещений детского лагеря и комнат для проживания детей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787774"/>
            <a:ext cx="1846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озеленение территории детского лагеря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179" y="3579862"/>
            <a:ext cx="2479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оформление отрядных уголков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099" y="4011910"/>
            <a:ext cx="1710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событийный дизайн 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192367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оформление образовательной, досуговой и спортивной инфраструктуры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329183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совместная с детьми разработка, создание и популяризация особой лагерной и отрядной символики 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2931790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регулярная организация и проведение с детьми акций и проектов по благоустройству участков территории детского лагеря 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56176" y="4083918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звуковое пространство детском лагере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2787774"/>
            <a:ext cx="1625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«места новостей» 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24128" y="199568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размещение регулярно сменяемых экспозиций творческих работ детей</a:t>
            </a:r>
            <a:endParaRPr lang="ru-RU" sz="12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347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«Профилактика и безопасность»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c2787625985ff487a8a5e43c3b4e2dd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8377" y="0"/>
            <a:ext cx="2605623" cy="5143500"/>
          </a:xfrm>
          <a:prstGeom prst="rect">
            <a:avLst/>
          </a:prstGeom>
        </p:spPr>
      </p:pic>
      <p:pic>
        <p:nvPicPr>
          <p:cNvPr id="7" name="Рисунок 6" descr="2023-02-27_18-38-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2676"/>
            <a:ext cx="6516216" cy="43108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950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«Работа с вожатыми/воспитателями»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77155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ЕДИНАЯ ПРОГРАММА ПОВЫШЕНИЯ КВАЛИФИКАЦИИ ВОЖАТЫХ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85167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ОБРАЗОВАТЕЛЬНЫЙ МОДУЛЬ</a:t>
            </a:r>
          </a:p>
          <a:p>
            <a:endParaRPr lang="ru-RU" sz="1200" b="1" dirty="0" smtClean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ОСНОВЫ ВОЖАТСКОЙ ДЕЯТЕЛЬНОСТИ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931790"/>
            <a:ext cx="2851982" cy="2016224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 bwMode="auto">
          <a:xfrm>
            <a:off x="4572000" y="1203598"/>
            <a:ext cx="0" cy="3672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4716016" y="3291830"/>
            <a:ext cx="421196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Профессиональный стандарт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20434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«Специалист, участвующий в организации деятельности детского коллектива (вожатый)»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" name="Рисунок 9" descr="aCAZOnDHyA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203598"/>
            <a:ext cx="3024336" cy="2015437"/>
          </a:xfrm>
          <a:prstGeom prst="rect">
            <a:avLst/>
          </a:prstGeom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20446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Методические материалы для изучения модуля “Основы вожатской деятельности” </a:t>
            </a: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http://mpgu.su/obrazovanie/proekt-vserossiyskaya-shkola-vozhatyih/metodicheskie-materialyi/metodicheskie-materialy-dlja-izuchenija-modulja-osnovy-vozhatskoj-dejatelnosti/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482453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ВАРИАТИВНЫЕ МОДУЛИ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55526"/>
            <a:ext cx="385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«Работа с родителями»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k9u3UfkYxV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9582"/>
            <a:ext cx="3744416" cy="3744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4048" y="555526"/>
            <a:ext cx="340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«Профориентация»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2023-02-27_19-17-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059582"/>
            <a:ext cx="4371764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5486"/>
            <a:ext cx="374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«Экскурсии и походы»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99542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534558">
              <a:defRPr/>
            </a:pPr>
            <a:r>
              <a:rPr lang="ru-RU" b="1" kern="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b="1" kern="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251520" y="987574"/>
            <a:ext cx="3816424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100" kern="0" dirty="0">
                <a:solidFill>
                  <a:schemeClr val="tx2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100" kern="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34189" y="1423573"/>
            <a:ext cx="404977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 descr="2023-02-27_19-42-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7" y="2571750"/>
            <a:ext cx="4041311" cy="2016224"/>
          </a:xfrm>
          <a:prstGeom prst="rect">
            <a:avLst/>
          </a:prstGeom>
        </p:spPr>
      </p:pic>
      <p:pic>
        <p:nvPicPr>
          <p:cNvPr id="8" name="Рисунок 7" descr="2023-02-27_19-42-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19622"/>
            <a:ext cx="3309264" cy="1923678"/>
          </a:xfrm>
          <a:prstGeom prst="rect">
            <a:avLst/>
          </a:prstGeom>
        </p:spPr>
      </p:pic>
      <p:pic>
        <p:nvPicPr>
          <p:cNvPr id="10" name="Рисунок 9" descr="2023-02-27_19-36-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2094" y="123478"/>
            <a:ext cx="3062394" cy="2540818"/>
          </a:xfrm>
          <a:prstGeom prst="rect">
            <a:avLst/>
          </a:prstGeom>
        </p:spPr>
      </p:pic>
      <p:pic>
        <p:nvPicPr>
          <p:cNvPr id="11" name="Рисунок 10" descr="2023-02-27_19-28-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23478"/>
            <a:ext cx="1875094" cy="2540818"/>
          </a:xfrm>
          <a:prstGeom prst="rect">
            <a:avLst/>
          </a:prstGeom>
        </p:spPr>
      </p:pic>
      <p:pic>
        <p:nvPicPr>
          <p:cNvPr id="12" name="Рисунок 11" descr="2023-02-27_19-44-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7891" y="2715766"/>
            <a:ext cx="2656597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07704" y="4659982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hlinkClick r:id="rId7"/>
              </a:rPr>
              <a:t>http://educomm.iro.perm.ru/groups/sovremennoe-vospitanie/posts/katalog-detskih-turisticheskih-marshrutov-po-permskomu-krayu-proekta-deti-edut-k-detyam-posts</a:t>
            </a:r>
            <a:r>
              <a:rPr lang="ru-RU" sz="900" dirty="0" smtClean="0">
                <a:solidFill>
                  <a:schemeClr val="tx2"/>
                </a:solidFill>
              </a:rPr>
              <a:t> </a:t>
            </a:r>
            <a:endParaRPr lang="ru-RU" sz="900" dirty="0">
              <a:solidFill>
                <a:schemeClr val="tx2"/>
              </a:solidFill>
            </a:endParaRPr>
          </a:p>
        </p:txBody>
      </p:sp>
      <p:pic>
        <p:nvPicPr>
          <p:cNvPr id="14" name="Рисунок 13" descr="2023-02-27_19-47-4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363837"/>
            <a:ext cx="1512168" cy="170639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478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«Детское </a:t>
            </a:r>
            <a:r>
              <a:rPr lang="ru-RU" b="1" dirty="0" err="1" smtClean="0">
                <a:solidFill>
                  <a:schemeClr val="tx2"/>
                </a:solidFill>
              </a:rPr>
              <a:t>медиапространство</a:t>
            </a:r>
            <a:r>
              <a:rPr lang="ru-RU" b="1" dirty="0" smtClean="0">
                <a:solidFill>
                  <a:schemeClr val="tx2"/>
                </a:solidFill>
              </a:rPr>
              <a:t>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2023-02-27_21-21-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7654"/>
            <a:ext cx="4385674" cy="3284187"/>
          </a:xfrm>
          <a:prstGeom prst="rect">
            <a:avLst/>
          </a:prstGeom>
        </p:spPr>
      </p:pic>
      <p:pic>
        <p:nvPicPr>
          <p:cNvPr id="5" name="Рисунок 4" descr="Медиа цен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83518"/>
            <a:ext cx="4536504" cy="11579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0032" y="12347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«Цифровая среда воспитания»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5004048" y="411510"/>
            <a:ext cx="0" cy="4464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Овал 8"/>
          <p:cNvSpPr/>
          <p:nvPr/>
        </p:nvSpPr>
        <p:spPr bwMode="auto">
          <a:xfrm>
            <a:off x="4788024" y="123478"/>
            <a:ext cx="432048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843558"/>
            <a:ext cx="3995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chemeClr val="tx2"/>
                </a:solidFill>
              </a:rPr>
              <a:t>Цифровая среда воспитания – совокупность условий для реализации воспитательной деятельности с применением дистанционных технологий, электронных информационных ресурсов, цифрового контента и технологических средств.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elinfs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147814"/>
            <a:ext cx="3563517" cy="178329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5486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Модуль «Социальное партнерство»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67544" y="915566"/>
          <a:ext cx="4248472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2023-02-27_22-09-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12442" y="267494"/>
            <a:ext cx="3724054" cy="2664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55526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chemeClr val="tx2"/>
                </a:solidFill>
              </a:rPr>
              <a:t>воспитательного потенциала социального партнерства 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660232" y="1419622"/>
            <a:ext cx="936104" cy="64807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14916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FCFCFC"/>
                </a:solidFill>
              </a:rPr>
              <a:t>Детский лагерь</a:t>
            </a:r>
            <a:endParaRPr lang="ru-RU" sz="900" dirty="0">
              <a:solidFill>
                <a:srgbClr val="FCFCFC"/>
              </a:solidFill>
            </a:endParaRPr>
          </a:p>
        </p:txBody>
      </p:sp>
      <p:pic>
        <p:nvPicPr>
          <p:cNvPr id="10" name="Рисунок 9" descr="2023-02-27_22-24-2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3219822"/>
            <a:ext cx="3960440" cy="1713567"/>
          </a:xfrm>
          <a:prstGeom prst="rect">
            <a:avLst/>
          </a:prstGeom>
        </p:spPr>
      </p:pic>
      <p:pic>
        <p:nvPicPr>
          <p:cNvPr id="11" name="Рисунок 10" descr="5bbef6fd6bc3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3089752"/>
            <a:ext cx="3672408" cy="18483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627534"/>
            <a:ext cx="7721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400" b="1" dirty="0">
                <a:solidFill>
                  <a:srgbClr val="C00000"/>
                </a:solidFill>
                <a:latin typeface="+mn-lt"/>
              </a:rPr>
              <a:t>Когда и кем утверждена программа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4213" y="1368520"/>
            <a:ext cx="7704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cs typeface="Times New Roman" pitchFamily="18" charset="0"/>
              </a:rPr>
              <a:t>         ПРИНЯТА                                                      </a:t>
            </a:r>
            <a:r>
              <a:rPr lang="ru-RU" altLang="ru-RU" sz="1600" dirty="0" smtClean="0">
                <a:cs typeface="Times New Roman" pitchFamily="18" charset="0"/>
              </a:rPr>
              <a:t>                  УТВЕРЖДАЮ</a:t>
            </a:r>
            <a:endParaRPr lang="ru-RU" altLang="ru-RU" sz="16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cs typeface="Times New Roman" pitchFamily="18" charset="0"/>
              </a:rPr>
              <a:t>Педагогическим советом                            </a:t>
            </a:r>
            <a:r>
              <a:rPr lang="ru-RU" altLang="ru-RU" sz="1600" dirty="0" smtClean="0">
                <a:cs typeface="Times New Roman" pitchFamily="18" charset="0"/>
              </a:rPr>
              <a:t>                  </a:t>
            </a:r>
            <a:r>
              <a:rPr lang="ru-RU" altLang="ru-RU" sz="1600" dirty="0">
                <a:cs typeface="Times New Roman" pitchFamily="18" charset="0"/>
              </a:rPr>
              <a:t>Директор МБОУ ДО ЦДОД</a:t>
            </a:r>
            <a:endParaRPr lang="ru-RU" altLang="ru-RU" sz="16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cs typeface="Times New Roman" pitchFamily="18" charset="0"/>
              </a:rPr>
              <a:t>МБОУ ДО ЦДОД                                          </a:t>
            </a:r>
            <a:r>
              <a:rPr lang="ru-RU" altLang="ru-RU" sz="1600" dirty="0" smtClean="0">
                <a:cs typeface="Times New Roman" pitchFamily="18" charset="0"/>
              </a:rPr>
              <a:t>                  </a:t>
            </a:r>
            <a:r>
              <a:rPr lang="ru-RU" altLang="ru-RU" sz="1600" dirty="0">
                <a:cs typeface="Times New Roman" pitchFamily="18" charset="0"/>
              </a:rPr>
              <a:t>__________</a:t>
            </a:r>
            <a:r>
              <a:rPr lang="ru-RU" altLang="ru-RU" sz="1600" dirty="0" err="1">
                <a:cs typeface="Times New Roman" pitchFamily="18" charset="0"/>
              </a:rPr>
              <a:t>Н.Г.Лаунин</a:t>
            </a:r>
            <a:endParaRPr lang="ru-RU" altLang="ru-RU" sz="16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cs typeface="Times New Roman" pitchFamily="18" charset="0"/>
              </a:rPr>
              <a:t>протокол №___ </a:t>
            </a:r>
            <a:endParaRPr lang="ru-RU" altLang="ru-RU" sz="1600" dirty="0" smtClean="0"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Times New Roman" pitchFamily="18" charset="0"/>
              </a:rPr>
              <a:t>от</a:t>
            </a:r>
            <a:r>
              <a:rPr lang="ru-RU" altLang="ru-RU" sz="1600" dirty="0">
                <a:cs typeface="Times New Roman" pitchFamily="18" charset="0"/>
              </a:rPr>
              <a:t>___ </a:t>
            </a:r>
            <a:r>
              <a:rPr lang="ru-RU" altLang="ru-RU" sz="1600" dirty="0" smtClean="0">
                <a:cs typeface="Times New Roman" pitchFamily="18" charset="0"/>
              </a:rPr>
              <a:t>февраля 2023 </a:t>
            </a:r>
            <a:r>
              <a:rPr lang="ru-RU" altLang="ru-RU" sz="1600" dirty="0">
                <a:cs typeface="Times New Roman" pitchFamily="18" charset="0"/>
              </a:rPr>
              <a:t>г.</a:t>
            </a:r>
            <a:endParaRPr lang="ru-RU" altLang="ru-RU" sz="16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75656" y="3147814"/>
            <a:ext cx="664200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Ф.И.О., должность автора (авторов) программы</a:t>
            </a:r>
          </a:p>
          <a:p>
            <a:pPr marL="342900" indent="-342900" algn="just">
              <a:buFontTx/>
              <a:buChar char="•"/>
              <a:defRPr/>
            </a:pPr>
            <a:endParaRPr lang="ru-RU" sz="1600" dirty="0">
              <a:latin typeface="+mn-lt"/>
            </a:endParaRPr>
          </a:p>
          <a:p>
            <a:pPr marL="342900" indent="-342900" algn="just">
              <a:buFontTx/>
              <a:buChar char="•"/>
              <a:defRPr/>
            </a:pPr>
            <a:r>
              <a:rPr lang="ru-RU" sz="1600" dirty="0">
                <a:latin typeface="+mn-lt"/>
              </a:rPr>
              <a:t>Автор (для авторской программы),</a:t>
            </a:r>
          </a:p>
          <a:p>
            <a:pPr marL="342900" indent="-342900" algn="just">
              <a:buFontTx/>
              <a:buChar char="•"/>
              <a:defRPr/>
            </a:pPr>
            <a:r>
              <a:rPr lang="ru-RU" sz="1600" dirty="0">
                <a:latin typeface="+mn-lt"/>
              </a:rPr>
              <a:t>Автор-составитель, разработчик</a:t>
            </a:r>
          </a:p>
          <a:p>
            <a:pPr marL="342900" indent="-342900" algn="just">
              <a:defRPr/>
            </a:pP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93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4212" y="741939"/>
            <a:ext cx="518393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Структура программы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9592" y="1419622"/>
            <a:ext cx="7721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2200" dirty="0" smtClean="0">
                <a:latin typeface="+mn-lt"/>
              </a:rPr>
              <a:t>Пояснительная записка</a:t>
            </a:r>
          </a:p>
          <a:p>
            <a:pPr algn="l">
              <a:defRPr/>
            </a:pPr>
            <a:r>
              <a:rPr lang="ru-RU" sz="2200" dirty="0" smtClean="0">
                <a:latin typeface="+mn-lt"/>
              </a:rPr>
              <a:t>Раздел </a:t>
            </a:r>
            <a:r>
              <a:rPr lang="en-US" sz="2200" dirty="0" smtClean="0">
                <a:latin typeface="+mn-lt"/>
              </a:rPr>
              <a:t>I</a:t>
            </a:r>
            <a:r>
              <a:rPr lang="ru-RU" sz="2200" dirty="0" smtClean="0">
                <a:latin typeface="+mn-lt"/>
              </a:rPr>
              <a:t>. Ценностно-целевые основы воспитания</a:t>
            </a:r>
          </a:p>
          <a:p>
            <a:pPr algn="l">
              <a:defRPr/>
            </a:pPr>
            <a:r>
              <a:rPr lang="ru-RU" sz="2200" dirty="0" smtClean="0">
                <a:latin typeface="+mn-lt"/>
              </a:rPr>
              <a:t>Раздел </a:t>
            </a:r>
            <a:r>
              <a:rPr lang="en-US" sz="2200" dirty="0" smtClean="0">
                <a:latin typeface="+mn-lt"/>
              </a:rPr>
              <a:t>II</a:t>
            </a:r>
            <a:r>
              <a:rPr lang="ru-RU" sz="2200" dirty="0" smtClean="0">
                <a:latin typeface="+mn-lt"/>
              </a:rPr>
              <a:t>. Содержание, виды и формы воспитательной деятельности</a:t>
            </a:r>
          </a:p>
          <a:p>
            <a:pPr algn="l">
              <a:defRPr/>
            </a:pPr>
            <a:r>
              <a:rPr lang="ru-RU" sz="2200" dirty="0" smtClean="0">
                <a:latin typeface="+mn-lt"/>
              </a:rPr>
              <a:t>Раздел </a:t>
            </a:r>
            <a:r>
              <a:rPr lang="en-US" sz="2200" dirty="0" smtClean="0">
                <a:latin typeface="+mn-lt"/>
              </a:rPr>
              <a:t>III</a:t>
            </a:r>
            <a:r>
              <a:rPr lang="ru-RU" sz="2200" dirty="0" smtClean="0">
                <a:latin typeface="+mn-lt"/>
              </a:rPr>
              <a:t>. Организация воспитательной деятельности</a:t>
            </a:r>
          </a:p>
          <a:p>
            <a:pPr algn="l">
              <a:defRPr/>
            </a:pPr>
            <a:r>
              <a:rPr lang="ru-RU" sz="2200" dirty="0" smtClean="0">
                <a:latin typeface="+mn-lt"/>
              </a:rPr>
              <a:t>Приложения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Календарный план воспитательной работы детского лагеря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Программы смены</a:t>
            </a:r>
            <a:endParaRPr lang="ru-RU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0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4212" y="741939"/>
            <a:ext cx="518393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Пояснительная записка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9592" y="1419622"/>
            <a:ext cx="7721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На основе чего разработана программа воспитания.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В соответствии с какими нормативными документами.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Определение организации отдыха детей и их оздоровления.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Чем является программа воспитания.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Для чего создана.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Что предусматривает.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Какие разделы включает.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Приложения.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21884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3-02-24_19-54-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5557" cy="465998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1520" y="741938"/>
            <a:ext cx="8208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Раздел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. Ценностно-целевые основы воспитания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09789" y="1635646"/>
            <a:ext cx="7721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Чем определяются нормативные ценностно-целевые основы воспитания в лагере.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Цели и задачи воспитания.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Методологические основы и принципы воспитания.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Основные направления воспитания.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Основные традиции и уникальность воспитательной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8186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1520" y="987574"/>
            <a:ext cx="82082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Раздел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III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. Организация воспитательной</a:t>
            </a:r>
          </a:p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деятельности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37854" y="2211710"/>
            <a:ext cx="7721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Особенности организации воспитательной деятельности.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+mn-lt"/>
              </a:rPr>
              <a:t>Анализ воспитательного процесса и результатов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25522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2108" y="780192"/>
            <a:ext cx="8208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Приложения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09788" y="1707654"/>
            <a:ext cx="668654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 algn="l">
              <a:buFont typeface="+mj-lt"/>
              <a:buAutoNum type="arabicPeriod"/>
            </a:pPr>
            <a:r>
              <a:rPr lang="ru-RU" sz="2200" dirty="0" smtClean="0"/>
              <a:t>Календарный план воспитательной работы детского лагеря;</a:t>
            </a:r>
          </a:p>
          <a:p>
            <a:pPr marL="457200" lvl="0" indent="-457200" algn="l">
              <a:buFont typeface="+mj-lt"/>
              <a:buAutoNum type="arabicPeriod"/>
            </a:pPr>
            <a:endParaRPr lang="ru-RU" sz="2200" dirty="0"/>
          </a:p>
          <a:p>
            <a:pPr marL="457200" lvl="0" indent="-457200" algn="l">
              <a:buFont typeface="+mj-lt"/>
              <a:buAutoNum type="arabicPeriod"/>
            </a:pPr>
            <a:r>
              <a:rPr lang="ru-RU" sz="2200" dirty="0" smtClean="0"/>
              <a:t>Программа смены.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455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218" y="555526"/>
            <a:ext cx="75081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Календарный план воспитательной работы детского лагеря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03648" y="1400967"/>
            <a:ext cx="63265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/>
              <a:t>2023 год объявлен «Годом педагога и наставника»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63181"/>
              </p:ext>
            </p:extLst>
          </p:nvPr>
        </p:nvGraphicFramePr>
        <p:xfrm>
          <a:off x="971600" y="1851670"/>
          <a:ext cx="7776865" cy="297062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7235"/>
                <a:gridCol w="3302951"/>
                <a:gridCol w="1052842"/>
                <a:gridCol w="1267461"/>
                <a:gridCol w="836876"/>
                <a:gridCol w="669500"/>
              </a:tblGrid>
              <a:tr h="21602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Срок проведения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Уровень проведения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Всероссийский/региональный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Детский лагерь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Отряд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21602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Модуль "Будущее России"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День национальных видов спорта и русских национальных игр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16.07.2023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+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4807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Торжественная церемония поднятия Государственного флага РФ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Ежедневно в течение смены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Модуль "Ключевые мероприятия детского лагеря"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4212" y="741939"/>
            <a:ext cx="518393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Программа смены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9592" y="1923678"/>
            <a:ext cx="7721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Паспорт программы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Цель, задачи, ожидаемые результаты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Содержание деятельности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Механизм реализации</a:t>
            </a:r>
          </a:p>
          <a:p>
            <a:pPr marL="457200" indent="-457200" algn="l">
              <a:buAutoNum type="arabicPeriod"/>
              <a:defRPr/>
            </a:pPr>
            <a:r>
              <a:rPr lang="ru-RU" sz="2200" dirty="0" smtClean="0">
                <a:latin typeface="+mn-lt"/>
              </a:rPr>
              <a:t>Оценка результативности смены</a:t>
            </a:r>
            <a:endParaRPr lang="ru-RU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61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9592" y="483518"/>
            <a:ext cx="7721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                 Титульный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лист</a:t>
            </a:r>
          </a:p>
          <a:p>
            <a:pPr marL="342900" indent="-342900" algn="l">
              <a:defRPr/>
            </a:pPr>
            <a:endParaRPr lang="ru-RU" sz="2400" b="1" dirty="0">
              <a:solidFill>
                <a:srgbClr val="C00000"/>
              </a:solidFill>
              <a:latin typeface="+mn-lt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Наименование учредителя учреждения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Наименование учреждения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Когда и кем утверждена программа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Название программы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 smtClean="0">
                <a:latin typeface="+mn-lt"/>
              </a:rPr>
              <a:t>Возраст детей, на который рассчитана программа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 smtClean="0">
                <a:latin typeface="+mn-lt"/>
              </a:rPr>
              <a:t>Срок реализации программы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 smtClean="0">
                <a:latin typeface="+mn-lt"/>
              </a:rPr>
              <a:t>Ф.И.О</a:t>
            </a:r>
            <a:r>
              <a:rPr lang="ru-RU" sz="2400" dirty="0">
                <a:latin typeface="+mn-lt"/>
              </a:rPr>
              <a:t>., должность автора (авторов) программы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Название города, населенного пункта, в котором </a:t>
            </a:r>
          </a:p>
          <a:p>
            <a:pPr marL="342900" indent="-342900" algn="l">
              <a:defRPr/>
            </a:pPr>
            <a:r>
              <a:rPr lang="ru-RU" sz="2400" dirty="0">
                <a:latin typeface="+mn-lt"/>
              </a:rPr>
              <a:t>     реализуется программа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400" dirty="0">
                <a:latin typeface="+mn-lt"/>
              </a:rPr>
              <a:t>Год разработки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2116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4212" y="315334"/>
            <a:ext cx="518393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1. Паспорт программы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553" y="1050923"/>
            <a:ext cx="410445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Полное название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Автор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Руководитель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Территория, представившая программу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Название проводящей организации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Адрес организации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Телефон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Форма проведения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Цель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Направленность программы</a:t>
            </a:r>
            <a:endParaRPr lang="ru-RU" dirty="0"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32040" y="1050923"/>
            <a:ext cx="410445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Сроки </a:t>
            </a:r>
            <a:r>
              <a:rPr lang="ru-RU" dirty="0"/>
              <a:t>проведения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Место проведения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Официальный язык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Участники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Общее количество участников ( в том числе детей)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География участников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Условия участия в программе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Условия размещения участников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Краткое содержание программы</a:t>
            </a: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lang="ru-RU" dirty="0"/>
              <a:t>История осуществления программы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9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627534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2. Цель, задачи, ожидаемые результаты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87397" y="1275606"/>
            <a:ext cx="85725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Формула цели</a:t>
            </a:r>
          </a:p>
          <a:p>
            <a:pPr marL="342900" indent="-342900">
              <a:defRPr/>
            </a:pPr>
            <a:endParaRPr lang="ru-RU" sz="2000" b="1" dirty="0">
              <a:solidFill>
                <a:srgbClr val="000099"/>
              </a:solidFill>
              <a:latin typeface="+mn-lt"/>
            </a:endParaRPr>
          </a:p>
          <a:p>
            <a:pPr marL="342900" indent="-342900">
              <a:defRPr/>
            </a:pPr>
            <a:r>
              <a:rPr lang="ru-RU" sz="2000" b="1" dirty="0">
                <a:latin typeface="+mn-lt"/>
              </a:rPr>
              <a:t>    ЦЕЛЬ = существительное, управляющее педагогической деятельностью </a:t>
            </a:r>
            <a:r>
              <a:rPr lang="ru-RU" sz="2000" dirty="0">
                <a:latin typeface="+mn-lt"/>
              </a:rPr>
              <a:t>(</a:t>
            </a:r>
            <a:r>
              <a:rPr lang="ru-RU" sz="2000" dirty="0" err="1">
                <a:latin typeface="+mn-lt"/>
              </a:rPr>
              <a:t>н-р</a:t>
            </a:r>
            <a:r>
              <a:rPr lang="ru-RU" sz="2000" dirty="0">
                <a:latin typeface="+mn-lt"/>
              </a:rPr>
              <a:t>, формирование, развитие,  актуализация, обогащение и т.д.)</a:t>
            </a:r>
            <a:r>
              <a:rPr lang="ru-RU" sz="2000" b="1" dirty="0">
                <a:latin typeface="+mn-lt"/>
              </a:rPr>
              <a:t> + предмет педагогического воздействия </a:t>
            </a:r>
            <a:r>
              <a:rPr lang="ru-RU" sz="2000" dirty="0">
                <a:latin typeface="+mn-lt"/>
              </a:rPr>
              <a:t>(</a:t>
            </a:r>
            <a:r>
              <a:rPr lang="ru-RU" sz="2000" dirty="0" err="1">
                <a:latin typeface="+mn-lt"/>
              </a:rPr>
              <a:t>н-р</a:t>
            </a:r>
            <a:r>
              <a:rPr lang="ru-RU" sz="2000" dirty="0">
                <a:latin typeface="+mn-lt"/>
              </a:rPr>
              <a:t>, лидерская позиция, опыт социального взаимодействия, ценность ЗОЖ и т.д.) </a:t>
            </a:r>
            <a:r>
              <a:rPr lang="ru-RU" sz="2000" b="1" dirty="0">
                <a:latin typeface="+mn-lt"/>
              </a:rPr>
              <a:t>+ объект педагогической деятельности </a:t>
            </a:r>
            <a:r>
              <a:rPr lang="ru-RU" sz="2000" dirty="0">
                <a:latin typeface="+mn-lt"/>
              </a:rPr>
              <a:t>(ребенок, подросток)</a:t>
            </a:r>
            <a:r>
              <a:rPr lang="ru-RU" sz="2000" b="1" dirty="0">
                <a:latin typeface="+mn-lt"/>
              </a:rPr>
              <a:t> + ведущее средство </a:t>
            </a:r>
            <a:r>
              <a:rPr lang="ru-RU" sz="2000" dirty="0">
                <a:latin typeface="+mn-lt"/>
              </a:rPr>
              <a:t>(</a:t>
            </a:r>
            <a:r>
              <a:rPr lang="ru-RU" sz="2000" dirty="0" err="1">
                <a:latin typeface="+mn-lt"/>
              </a:rPr>
              <a:t>н-р</a:t>
            </a:r>
            <a:r>
              <a:rPr lang="ru-RU" sz="2000" dirty="0">
                <a:latin typeface="+mn-lt"/>
              </a:rPr>
              <a:t>, журналистская деятельность, краеведение, творческая деятельность и т.д.).</a:t>
            </a:r>
          </a:p>
          <a:p>
            <a:pPr marL="342900" indent="-342900">
              <a:defRPr/>
            </a:pPr>
            <a:r>
              <a:rPr lang="ru-RU" sz="2000" dirty="0">
                <a:latin typeface="+mn-lt"/>
              </a:rPr>
              <a:t>     </a:t>
            </a:r>
          </a:p>
          <a:p>
            <a:pPr marL="342900" indent="-342900">
              <a:defRPr/>
            </a:pPr>
            <a:r>
              <a:rPr lang="ru-RU" sz="2000" dirty="0">
                <a:latin typeface="+mn-lt"/>
              </a:rPr>
              <a:t>                                    </a:t>
            </a:r>
            <a:r>
              <a:rPr lang="ru-RU" sz="2000" b="1" dirty="0">
                <a:latin typeface="+mn-lt"/>
              </a:rPr>
              <a:t>ЗАДАЧИ</a:t>
            </a:r>
            <a:r>
              <a:rPr lang="ru-RU" sz="2000" dirty="0">
                <a:latin typeface="+mn-lt"/>
              </a:rPr>
              <a:t> – шаги на пути к цели.</a:t>
            </a:r>
          </a:p>
        </p:txBody>
      </p:sp>
    </p:spTree>
    <p:extLst>
      <p:ext uri="{BB962C8B-B14F-4D97-AF65-F5344CB8AC3E}">
        <p14:creationId xmlns:p14="http://schemas.microsoft.com/office/powerpoint/2010/main" val="6837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627534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2. Цель, задачи, ожидаемые результаты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1419622"/>
            <a:ext cx="63373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Формулируем для следующих категорий:</a:t>
            </a:r>
          </a:p>
          <a:p>
            <a:pPr marL="342900" indent="-342900" algn="ctr">
              <a:defRPr/>
            </a:pPr>
            <a:endParaRPr lang="ru-RU" sz="2400" b="1" dirty="0">
              <a:solidFill>
                <a:srgbClr val="C00000"/>
              </a:solidFill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для детей,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для педагогического коллектива,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для родителей,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для общества.</a:t>
            </a:r>
          </a:p>
          <a:p>
            <a:pPr>
              <a:defRPr/>
            </a:pPr>
            <a:endParaRPr lang="ru-RU" sz="2400" b="1" dirty="0">
              <a:solidFill>
                <a:srgbClr val="000099"/>
              </a:solidFill>
              <a:latin typeface="+mn-lt"/>
            </a:endParaRPr>
          </a:p>
          <a:p>
            <a:pPr marL="342900" indent="-342900">
              <a:defRPr/>
            </a:pPr>
            <a:r>
              <a:rPr lang="ru-RU" sz="2400" b="1" dirty="0">
                <a:latin typeface="+mn-lt"/>
              </a:rPr>
              <a:t>    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4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3. Содержание деятельности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4684" y="1131590"/>
            <a:ext cx="80917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/>
              <a:t>Игровая модель смены (описание игрового сюжета, модели самоуправления в лагере, структура самоуправления в виде схемы с названиями секторов, отделов и т.д. в соответствии с тематикой смены</a:t>
            </a:r>
            <a:r>
              <a:rPr lang="ru-RU" dirty="0" smtClean="0"/>
              <a:t>).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/>
              <a:t>Система мотивации участников смены</a:t>
            </a:r>
            <a:r>
              <a:rPr lang="ru-RU" dirty="0" smtClean="0"/>
              <a:t>.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/>
              <a:t>Блоки программы (содержательные блоки, связанные с сюжетом). </a:t>
            </a:r>
            <a:endParaRPr lang="ru-RU" dirty="0" smtClean="0"/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/>
              <a:t>Формы реализации цели и задач</a:t>
            </a:r>
            <a:r>
              <a:rPr lang="ru-RU" dirty="0" smtClean="0"/>
              <a:t>.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/>
              <a:t>Методы реализации цели и задач.</a:t>
            </a:r>
          </a:p>
        </p:txBody>
      </p:sp>
    </p:spTree>
    <p:extLst>
      <p:ext uri="{BB962C8B-B14F-4D97-AF65-F5344CB8AC3E}">
        <p14:creationId xmlns:p14="http://schemas.microsoft.com/office/powerpoint/2010/main" val="782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-02-24_19-47-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3. Содержание деятельности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552" y="1225564"/>
            <a:ext cx="439209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Новые формы работы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>
                <a:latin typeface="+mn-lt"/>
              </a:rPr>
              <a:t>Кейсы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>
                <a:latin typeface="+mn-lt"/>
              </a:rPr>
              <a:t>Квизы</a:t>
            </a:r>
            <a:endParaRPr lang="ru-RU" sz="2000" dirty="0">
              <a:latin typeface="+mn-lt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ru-RU" sz="2000" dirty="0">
                <a:latin typeface="+mn-lt"/>
              </a:rPr>
              <a:t>Образовательные сессии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Вайн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Сторителлинг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Мем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Инфографика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endParaRPr lang="ru-RU" sz="2000" dirty="0"/>
          </a:p>
          <a:p>
            <a:pPr algn="l"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955191" y="1247211"/>
            <a:ext cx="392454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Новые формы работы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 smtClean="0">
                <a:latin typeface="+mn-lt"/>
              </a:rPr>
              <a:t>Квесты</a:t>
            </a:r>
            <a:endParaRPr lang="ru-RU" sz="2000" dirty="0">
              <a:latin typeface="+mn-lt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ru-RU" sz="2000" dirty="0">
                <a:latin typeface="+mn-lt"/>
              </a:rPr>
              <a:t>Проектная деятельность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>
                <a:latin typeface="+mn-lt"/>
              </a:rPr>
              <a:t>Челленджы</a:t>
            </a:r>
            <a:endParaRPr lang="ru-RU" sz="2000" dirty="0">
              <a:latin typeface="+mn-lt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>
                <a:latin typeface="+mn-lt"/>
              </a:rPr>
              <a:t>Волонтерство</a:t>
            </a:r>
            <a:endParaRPr lang="ru-RU" sz="2000" dirty="0">
              <a:latin typeface="+mn-lt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Имиджмейкинг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Косплей</a:t>
            </a:r>
            <a:r>
              <a:rPr lang="ru-RU" sz="2000" dirty="0"/>
              <a:t> 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Воркшоп</a:t>
            </a:r>
            <a:r>
              <a:rPr lang="ru-RU" sz="2000" dirty="0"/>
              <a:t> 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sz="2000" dirty="0" err="1"/>
              <a:t>Хаккатон</a:t>
            </a:r>
            <a:endParaRPr lang="ru-RU" sz="2000" dirty="0"/>
          </a:p>
          <a:p>
            <a:pPr marL="342900" indent="-342900" algn="l">
              <a:buFontTx/>
              <a:buChar char="•"/>
              <a:defRPr/>
            </a:pPr>
            <a:endParaRPr lang="ru-RU" sz="2000" dirty="0"/>
          </a:p>
          <a:p>
            <a:pPr algn="l"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552" y="3954283"/>
            <a:ext cx="2631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Теория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83968" y="4286260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Теория + Практика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53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Механизм реализации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070" y="1491630"/>
            <a:ext cx="8091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Режим работы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План-сетка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95852"/>
              </p:ext>
            </p:extLst>
          </p:nvPr>
        </p:nvGraphicFramePr>
        <p:xfrm>
          <a:off x="763528" y="2643758"/>
          <a:ext cx="7704855" cy="8229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925610"/>
                <a:gridCol w="1926415"/>
                <a:gridCol w="1926415"/>
                <a:gridCol w="192641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CFCFC"/>
                          </a:solidFill>
                          <a:effectLst/>
                        </a:rPr>
                        <a:t>Сроки проведения</a:t>
                      </a:r>
                      <a:endParaRPr lang="ru-RU" sz="1800" b="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CFCFC"/>
                          </a:solidFill>
                          <a:effectLst/>
                        </a:rPr>
                        <a:t>Время проведения</a:t>
                      </a:r>
                      <a:endParaRPr lang="ru-RU" sz="1800" b="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CFCFC"/>
                          </a:solidFill>
                          <a:effectLst/>
                        </a:rPr>
                        <a:t>Содержание</a:t>
                      </a:r>
                      <a:endParaRPr lang="ru-RU" sz="1800" b="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CFCFC"/>
                          </a:solidFill>
                          <a:effectLst/>
                        </a:rPr>
                        <a:t>Ответственные</a:t>
                      </a:r>
                      <a:endParaRPr lang="ru-RU" sz="1800" b="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CFCFC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CFCFC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CFCFC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CFCFC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FCFCF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0070" y="3927776"/>
            <a:ext cx="809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Информация об объединениях дополнительного образования</a:t>
            </a:r>
          </a:p>
          <a:p>
            <a:pPr lvl="0"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Механизм реализации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4684" y="1131590"/>
            <a:ext cx="809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Психологическое сопровождение пребывания детей в лагере</a:t>
            </a:r>
          </a:p>
          <a:p>
            <a:pPr lvl="0" algn="l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197387"/>
              </p:ext>
            </p:extLst>
          </p:nvPr>
        </p:nvGraphicFramePr>
        <p:xfrm>
          <a:off x="618042" y="1635646"/>
          <a:ext cx="7848600" cy="308991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47675"/>
                <a:gridCol w="2576512"/>
                <a:gridCol w="2862263"/>
                <a:gridCol w="19621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Направление психологического сопровождения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Используемые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методы и методики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2"/>
                    </a:solidFill>
                  </a:tcPr>
                </a:tc>
              </a:tr>
              <a:tr h="3714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Психолого-педагогическая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диагностика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Входная диагностика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Анкета…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Тест…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Текущая диагностика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Цветопись…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Мониторинг - карта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Итоговая диагностика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Анкета…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Тест…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Коррекционно-развивающие мероприятия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Игры на знакомство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Игра…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Игры на сплочение коллектива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Игра…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Профилактические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мероприятия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Тренинги по профилактике конфликтов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Игра…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Тренинг…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Механизм реализации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4684" y="1275606"/>
            <a:ext cx="8091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Система лечебно-профилактической работы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питания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Система информирования общественности о деятельности лагеря, взаимодействие со средствами массовой информации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Система внешних контактов лагеря</a:t>
            </a:r>
          </a:p>
        </p:txBody>
      </p:sp>
    </p:spTree>
    <p:extLst>
      <p:ext uri="{BB962C8B-B14F-4D97-AF65-F5344CB8AC3E}">
        <p14:creationId xmlns:p14="http://schemas.microsoft.com/office/powerpoint/2010/main" val="35733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Механизм реализации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75606"/>
            <a:ext cx="6939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Кадровое обеспечение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Характеристика </a:t>
            </a:r>
            <a:r>
              <a:rPr lang="ru-RU" dirty="0"/>
              <a:t>состояния педагогических кадров, технических и медицинских работников (образование, опыт работы в системе образования, социальной защиты, здравоохранения, лагерях и иных формах каникулярного отдыха); </a:t>
            </a:r>
            <a:endParaRPr lang="ru-RU" dirty="0" smtClean="0"/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Характеристика </a:t>
            </a:r>
            <a:r>
              <a:rPr lang="ru-RU" dirty="0"/>
              <a:t>системы подготовки и повышения квалификации. 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95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3528" y="483518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Механизм реализации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4684" y="1275606"/>
            <a:ext cx="8091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Финансовые ресурсы</a:t>
            </a:r>
          </a:p>
          <a:p>
            <a:pPr lvl="0" algn="l"/>
            <a:endParaRPr lang="ru-RU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Факторы риска, меры профилактики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579969"/>
              </p:ext>
            </p:extLst>
          </p:nvPr>
        </p:nvGraphicFramePr>
        <p:xfrm>
          <a:off x="636251" y="2283718"/>
          <a:ext cx="6553200" cy="730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76600"/>
                <a:gridCol w="3276600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CFCFC"/>
                          </a:solidFill>
                        </a:rPr>
                        <a:t>Факторы риска</a:t>
                      </a:r>
                      <a:endParaRPr lang="ru-RU" sz="1600" dirty="0">
                        <a:solidFill>
                          <a:srgbClr val="FCFCFC"/>
                        </a:solidFill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CFCFC"/>
                          </a:solidFill>
                        </a:rPr>
                        <a:t>Меры профилактики</a:t>
                      </a:r>
                      <a:endParaRPr lang="ru-RU" sz="1600" dirty="0">
                        <a:solidFill>
                          <a:srgbClr val="FCFCFC"/>
                        </a:solidFill>
                      </a:endParaRPr>
                    </a:p>
                  </a:txBody>
                  <a:tcPr marL="91447" marR="91447"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91447" marR="91447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84684" y="3147814"/>
            <a:ext cx="8091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Обеспечение безопасности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709057"/>
            <a:ext cx="358696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инструктажи по ТБ,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противопожарное тренировочное занятие,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тревожные кнопки,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3709057"/>
            <a:ext cx="3744416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видеонаблюдение,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FCFCFC"/>
                </a:solidFill>
              </a:rPr>
              <a:t>пропускной </a:t>
            </a:r>
            <a:r>
              <a:rPr lang="ru-RU" sz="1600" dirty="0">
                <a:solidFill>
                  <a:srgbClr val="FCFCFC"/>
                </a:solidFill>
              </a:rPr>
              <a:t>режим,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ограждение лагеря,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CFCFC"/>
                </a:solidFill>
              </a:rPr>
              <a:t>приказы на выход за территорию лагеря).</a:t>
            </a:r>
          </a:p>
        </p:txBody>
      </p:sp>
    </p:spTree>
    <p:extLst>
      <p:ext uri="{BB962C8B-B14F-4D97-AF65-F5344CB8AC3E}">
        <p14:creationId xmlns:p14="http://schemas.microsoft.com/office/powerpoint/2010/main" val="34228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512" y="277451"/>
            <a:ext cx="5611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5. Оценка результативности смены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802314"/>
              </p:ext>
            </p:extLst>
          </p:nvPr>
        </p:nvGraphicFramePr>
        <p:xfrm>
          <a:off x="611560" y="843558"/>
          <a:ext cx="7992889" cy="4149384"/>
        </p:xfrm>
        <a:graphic>
          <a:graphicData uri="http://schemas.openxmlformats.org/drawingml/2006/table">
            <a:tbl>
              <a:tblPr/>
              <a:tblGrid>
                <a:gridCol w="402755"/>
                <a:gridCol w="2456502"/>
                <a:gridCol w="2774835"/>
                <a:gridCol w="2358797"/>
              </a:tblGrid>
              <a:tr h="278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Показатели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Критерии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Инструментарий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Финансирование лагеря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Целевое использование денежных средств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Отчет об использовании денежных средств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</a:tr>
              <a:tr h="32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Посещаемость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пропусков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Табель учета посещаемости детьми лагеря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</a:tr>
              <a:tr h="812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Оздоровление детей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Процент оздоровленных детей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Журнал состояния здоровья воспитанников лагеря,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Отчет "Комплексная оценка эффективности оздоровления детей лагеря" 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</a:tr>
              <a:tr h="32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Питание детей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Сбалансированность питания,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С-витаминизация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Выполнение норм питания продуктов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</a:tr>
              <a:tr h="314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Развитие коллектива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Степень сплоченности коллектива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Методика …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</a:tr>
              <a:tr h="487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Личностный рост участников смены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Развитие  лидерских, творческих и организаторских знаний, умений и навыков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Методика…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</a:tr>
              <a:tr h="629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Психологический комфорт, социальная защищенность участников смены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Степень психологического комфорта и  социальной защищенности участников смены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Анкета…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0DE"/>
                    </a:solidFill>
                  </a:tcPr>
                </a:tc>
              </a:tr>
              <a:tr h="32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Удовлетворенность детей работой лагеря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Ожидания детей от лагеря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Анкета… 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8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5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43608" y="719696"/>
            <a:ext cx="5611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5. Оценка результативности смены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99786" y="1195734"/>
            <a:ext cx="78867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endParaRPr lang="ru-RU" altLang="ru-RU" sz="1800" dirty="0"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ru-RU" altLang="ru-RU" sz="1800" dirty="0"/>
              <a:t> Система показателей результативности должна быть представлена: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на детском уровне,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на родительском уровне,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на уровне администрации лагеря,</a:t>
            </a:r>
          </a:p>
          <a:p>
            <a:pPr algn="l"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dirty="0"/>
              <a:t> на уровне социального заказа организациям отдыха и оздоровления.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l" eaLnBrk="1" hangingPunct="1">
              <a:spcBef>
                <a:spcPct val="0"/>
              </a:spcBef>
            </a:pPr>
            <a:r>
              <a:rPr lang="ru-RU" altLang="ru-RU" sz="1800" dirty="0"/>
              <a:t> Необходимо продумать систему обратной связи. </a:t>
            </a:r>
            <a:endParaRPr lang="ru-RU" altLang="ru-RU" sz="1800" dirty="0" smtClean="0"/>
          </a:p>
          <a:p>
            <a:pPr algn="l" eaLnBrk="1" hangingPunct="1">
              <a:spcBef>
                <a:spcPct val="0"/>
              </a:spcBef>
              <a:buNone/>
            </a:pPr>
            <a:r>
              <a:rPr lang="ru-RU" altLang="ru-RU" sz="1800" dirty="0" smtClean="0"/>
              <a:t>Возможность </a:t>
            </a:r>
            <a:r>
              <a:rPr lang="ru-RU" altLang="ru-RU" sz="1800" dirty="0"/>
              <a:t>обсуждения итогов реализации программы, выражение мнения об удовлетворенности качеством предоставляемых услуг. </a:t>
            </a:r>
          </a:p>
        </p:txBody>
      </p:sp>
    </p:spTree>
    <p:extLst>
      <p:ext uri="{BB962C8B-B14F-4D97-AF65-F5344CB8AC3E}">
        <p14:creationId xmlns:p14="http://schemas.microsoft.com/office/powerpoint/2010/main" val="38261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411510"/>
            <a:ext cx="5611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5. Оценка результативности смены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7624" y="967564"/>
            <a:ext cx="662473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Типичные ошибки в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мониторинге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C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cs typeface="Times New Roman" pitchFamily="18" charset="0"/>
              </a:rPr>
              <a:t> Показатели не отражают цель, задачи программы и ожидаемые результаты.</a:t>
            </a:r>
          </a:p>
          <a:p>
            <a:pPr algn="l">
              <a:spcBef>
                <a:spcPct val="0"/>
              </a:spcBef>
            </a:pPr>
            <a:endParaRPr lang="ru-RU" altLang="ru-RU" sz="1800" dirty="0" smtClean="0"/>
          </a:p>
          <a:p>
            <a:pPr algn="l">
              <a:spcBef>
                <a:spcPct val="0"/>
              </a:spcBef>
            </a:pPr>
            <a:r>
              <a:rPr lang="ru-RU" altLang="ru-RU" sz="1800" dirty="0" smtClean="0">
                <a:cs typeface="Times New Roman" pitchFamily="18" charset="0"/>
              </a:rPr>
              <a:t> </a:t>
            </a:r>
            <a:r>
              <a:rPr lang="ru-RU" altLang="ru-RU" sz="1800" dirty="0">
                <a:cs typeface="Times New Roman" pitchFamily="18" charset="0"/>
              </a:rPr>
              <a:t>Инструментарий не соответствует показателям.</a:t>
            </a:r>
          </a:p>
          <a:p>
            <a:pPr algn="l">
              <a:spcBef>
                <a:spcPct val="0"/>
              </a:spcBef>
            </a:pPr>
            <a:endParaRPr lang="ru-RU" altLang="ru-RU" sz="1800" dirty="0"/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cs typeface="Times New Roman" pitchFamily="18" charset="0"/>
              </a:rPr>
              <a:t> Выбранные методики диагностирования не соответствуют возрасту детей.</a:t>
            </a:r>
          </a:p>
          <a:p>
            <a:pPr algn="l">
              <a:spcBef>
                <a:spcPct val="0"/>
              </a:spcBef>
            </a:pPr>
            <a:endParaRPr lang="ru-RU" altLang="ru-RU" sz="1800" dirty="0"/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cs typeface="Times New Roman" pitchFamily="18" charset="0"/>
              </a:rPr>
              <a:t> Методики диагностирования объемны и трудоемки в проведении.</a:t>
            </a:r>
          </a:p>
          <a:p>
            <a:pPr algn="l">
              <a:spcBef>
                <a:spcPct val="0"/>
              </a:spcBef>
            </a:pPr>
            <a:endParaRPr lang="ru-RU" altLang="ru-RU" sz="1800" dirty="0"/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cs typeface="Times New Roman" pitchFamily="18" charset="0"/>
              </a:rPr>
              <a:t> Не все ожидаемые результаты проверяются.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0826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411510"/>
            <a:ext cx="5611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Требования </a:t>
            </a:r>
          </a:p>
          <a:p>
            <a:pPr marL="342900" indent="-34290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к оформлению программы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91630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/>
              <a:t>На титульном листе не должно быть картинок и рамок</a:t>
            </a:r>
            <a:r>
              <a:rPr lang="ru-RU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/>
              <a:t>Программа должна быть напечатана в формате </a:t>
            </a:r>
            <a:r>
              <a:rPr lang="en-US" dirty="0"/>
              <a:t>Microsoft Word</a:t>
            </a:r>
            <a:r>
              <a:rPr lang="ru-RU" dirty="0"/>
              <a:t>. Шрифт - </a:t>
            </a:r>
            <a:r>
              <a:rPr lang="en-US" dirty="0"/>
              <a:t>Times New Roman</a:t>
            </a:r>
            <a:r>
              <a:rPr lang="ru-RU" dirty="0"/>
              <a:t>. Размер шрифта – 14, 12 кегель. Интервал – 1. Интервал между абзацами – 1. Выравнивание – по ширине. Поля стандартные. Красная строка – отступ 1,25. </a:t>
            </a: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/>
              <a:t>Заголовки выделяются полужирным шрифтом, </a:t>
            </a:r>
            <a:r>
              <a:rPr lang="ru-RU" b="1" dirty="0"/>
              <a:t>текст печатается без использования курсива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8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548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Рабочая программа воспитания для организации отдыха детей и их оздоровления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323528" y="843558"/>
            <a:ext cx="7905197" cy="20162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Разрабатывается для всех видов и типов лагерей, размещается на сайте учреждения</a:t>
            </a:r>
            <a:r>
              <a:rPr lang="ru-RU" sz="1600" dirty="0" smtClean="0"/>
              <a:t>.</a:t>
            </a:r>
          </a:p>
          <a:p>
            <a:pPr algn="l"/>
            <a:r>
              <a:rPr lang="ru-RU" sz="1600" dirty="0" smtClean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 smtClean="0"/>
              <a:t>Программа </a:t>
            </a:r>
            <a:r>
              <a:rPr lang="ru-RU" sz="1600" dirty="0"/>
              <a:t>воспитания лагеря на 80% состоит </a:t>
            </a:r>
            <a:r>
              <a:rPr lang="ru-RU" sz="1600" dirty="0" smtClean="0"/>
              <a:t>из </a:t>
            </a:r>
          </a:p>
          <a:p>
            <a:pPr algn="l"/>
            <a:r>
              <a:rPr lang="ru-RU" sz="1600" dirty="0" smtClean="0"/>
              <a:t>     Примерной </a:t>
            </a:r>
            <a:r>
              <a:rPr lang="ru-RU" sz="1600" dirty="0"/>
              <a:t>рабочей программы воспитания</a:t>
            </a:r>
            <a:r>
              <a:rPr lang="ru-RU" sz="1600" dirty="0" smtClean="0"/>
              <a:t>, разработанной </a:t>
            </a:r>
          </a:p>
          <a:p>
            <a:pPr algn="l"/>
            <a:r>
              <a:rPr lang="ru-RU" sz="1600" dirty="0"/>
              <a:t> </a:t>
            </a:r>
            <a:r>
              <a:rPr lang="ru-RU" sz="1600" dirty="0" smtClean="0"/>
              <a:t>    ФГБНУ "Институт </a:t>
            </a:r>
            <a:r>
              <a:rPr lang="ru-RU" sz="1600" dirty="0"/>
              <a:t>изучения детства, семьи и воспитания</a:t>
            </a:r>
            <a:br>
              <a:rPr lang="ru-RU" sz="1600" dirty="0"/>
            </a:br>
            <a:r>
              <a:rPr lang="ru-RU" sz="1600" dirty="0" smtClean="0"/>
              <a:t>      Российской </a:t>
            </a:r>
            <a:r>
              <a:rPr lang="ru-RU" sz="1600" dirty="0"/>
              <a:t>академии образования". </a:t>
            </a:r>
            <a:endParaRPr lang="ru-RU" sz="1600" dirty="0" smtClean="0"/>
          </a:p>
        </p:txBody>
      </p:sp>
      <p:pic>
        <p:nvPicPr>
          <p:cNvPr id="4" name="Рисунок 3" descr="2023-02-24_22-23-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1563638"/>
            <a:ext cx="1370560" cy="11521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300379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Современный российский общенациональный воспитательный идеал – </a:t>
            </a:r>
            <a:r>
              <a:rPr lang="ru-RU" sz="1600" b="1" i="1" dirty="0" smtClean="0"/>
              <a:t>высоконравственный, творческий, компетентный гражданин России</a:t>
            </a:r>
            <a:r>
              <a:rPr lang="ru-RU" sz="1600" i="1" dirty="0" smtClean="0"/>
              <a:t>, принимающий судьбу Отечества как свою личную, осознающий ответственность за настоящее и будущее страны, укорененный в духовных и культурных традициях многонационального народа Российской Федерации. </a:t>
            </a:r>
            <a:endParaRPr lang="ru-RU" sz="1600" i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267494"/>
            <a:ext cx="3590553" cy="1102519"/>
          </a:xfrm>
        </p:spPr>
        <p:txBody>
          <a:bodyPr/>
          <a:lstStyle/>
          <a:p>
            <a:r>
              <a:rPr lang="ru-RU" altLang="ru-RU" sz="3200" dirty="0" smtClean="0"/>
              <a:t>Контакты:</a:t>
            </a:r>
            <a:br>
              <a:rPr lang="ru-RU" altLang="ru-RU" sz="3200" dirty="0" smtClean="0"/>
            </a:br>
            <a:endParaRPr lang="en-US" altLang="ru-RU" sz="3200" dirty="0"/>
          </a:p>
        </p:txBody>
      </p:sp>
      <p:sp>
        <p:nvSpPr>
          <p:cNvPr id="5" name="Овал 4"/>
          <p:cNvSpPr/>
          <p:nvPr/>
        </p:nvSpPr>
        <p:spPr bwMode="auto">
          <a:xfrm>
            <a:off x="323528" y="3478429"/>
            <a:ext cx="1224136" cy="5760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CFCF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Рисунок 7" descr="2023-02-24_23-32-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71551"/>
            <a:ext cx="4968552" cy="276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Oval 3"/>
          <p:cNvSpPr>
            <a:spLocks noChangeArrowheads="1"/>
          </p:cNvSpPr>
          <p:nvPr/>
        </p:nvSpPr>
        <p:spPr bwMode="gray">
          <a:xfrm flipV="1">
            <a:off x="5652120" y="3435846"/>
            <a:ext cx="3305175" cy="364331"/>
          </a:xfrm>
          <a:prstGeom prst="ellipse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23478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 smtClean="0">
                <a:solidFill>
                  <a:schemeClr val="tx2"/>
                </a:solidFill>
              </a:rPr>
              <a:t>Цель воспитания</a:t>
            </a:r>
            <a:r>
              <a:rPr lang="ru-RU" sz="1600" b="1" dirty="0" smtClean="0">
                <a:solidFill>
                  <a:schemeClr val="tx2"/>
                </a:solidFill>
              </a:rPr>
              <a:t>: </a:t>
            </a:r>
            <a:r>
              <a:rPr lang="ru-RU" sz="1600" dirty="0" smtClean="0"/>
              <a:t>создание условий для личностного развития,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r>
              <a:rPr lang="ru-RU" sz="1600" b="1" dirty="0" smtClean="0"/>
              <a:t>(</a:t>
            </a:r>
            <a:r>
              <a:rPr lang="ru-RU" sz="1600" i="1" dirty="0" smtClean="0"/>
              <a:t>Федеральный закон от 29 декабря 2012 г. № 273-ФЗ «Об образовании в Российской Федерации, ст. 2, п. 2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715767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 smtClean="0">
                <a:solidFill>
                  <a:schemeClr val="tx2"/>
                </a:solidFill>
              </a:rPr>
              <a:t>Задачи воспитания</a:t>
            </a:r>
            <a:r>
              <a:rPr lang="ru-RU" sz="1600" b="1" dirty="0" smtClean="0">
                <a:solidFill>
                  <a:schemeClr val="tx2"/>
                </a:solidFill>
              </a:rPr>
              <a:t>: </a:t>
            </a:r>
            <a:r>
              <a:rPr lang="ru-RU" altLang="zh-CN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усвоение ими знаний, норм, духовно-нравственных ценностей, традиций, которые выработало российское общество (социально значимых знаний);</a:t>
            </a:r>
          </a:p>
          <a:p>
            <a:endParaRPr lang="ru-RU" sz="1600" b="1" u="sng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343584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eaLnBrk="0" hangingPunct="0">
              <a:buFontTx/>
              <a:buChar char="-"/>
            </a:pPr>
            <a:r>
              <a:rPr lang="ru-RU" altLang="zh-CN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формирование и развитие позитивных личностных отношений к этим нормам, ценностям, традициям (их освоение, принятие);</a:t>
            </a:r>
          </a:p>
          <a:p>
            <a:pPr indent="539750" algn="just" eaLnBrk="0" hangingPunct="0">
              <a:buFontTx/>
              <a:buChar char="-"/>
            </a:pPr>
            <a:r>
              <a:rPr lang="ru-RU" altLang="zh-CN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приобретение соответствующего этим нормам, ценностям, традициям социокультурного опыта поведения, общения, межличностных и социальных отношений, применения полученных знаний и сформированных отношений на практике (опыта нравственных поступков, социально значимых дел).</a:t>
            </a:r>
            <a:endParaRPr lang="ru-RU" altLang="zh-CN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трелка влево 27"/>
          <p:cNvSpPr/>
          <p:nvPr/>
        </p:nvSpPr>
        <p:spPr bwMode="auto">
          <a:xfrm>
            <a:off x="3779912" y="1203598"/>
            <a:ext cx="1080120" cy="72008"/>
          </a:xfrm>
          <a:prstGeom prst="lef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Стрелка вправо 24"/>
          <p:cNvSpPr/>
          <p:nvPr/>
        </p:nvSpPr>
        <p:spPr bwMode="auto">
          <a:xfrm>
            <a:off x="4860032" y="1203598"/>
            <a:ext cx="720080" cy="72008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Стрелка влево 28"/>
          <p:cNvSpPr/>
          <p:nvPr/>
        </p:nvSpPr>
        <p:spPr bwMode="auto">
          <a:xfrm>
            <a:off x="3851920" y="2283718"/>
            <a:ext cx="1008112" cy="72008"/>
          </a:xfrm>
          <a:prstGeom prst="lef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Стрелка вправо 25"/>
          <p:cNvSpPr/>
          <p:nvPr/>
        </p:nvSpPr>
        <p:spPr bwMode="auto">
          <a:xfrm>
            <a:off x="4860032" y="2283718"/>
            <a:ext cx="720080" cy="72008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Стрелка влево 29"/>
          <p:cNvSpPr/>
          <p:nvPr/>
        </p:nvSpPr>
        <p:spPr bwMode="auto">
          <a:xfrm>
            <a:off x="3923928" y="3363838"/>
            <a:ext cx="936104" cy="72008"/>
          </a:xfrm>
          <a:prstGeom prst="lef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Стрелка вправо 26"/>
          <p:cNvSpPr/>
          <p:nvPr/>
        </p:nvSpPr>
        <p:spPr bwMode="auto">
          <a:xfrm>
            <a:off x="4860032" y="3363838"/>
            <a:ext cx="720080" cy="72008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Стрелка вниз 23"/>
          <p:cNvSpPr/>
          <p:nvPr/>
        </p:nvSpPr>
        <p:spPr bwMode="auto">
          <a:xfrm>
            <a:off x="4788024" y="843558"/>
            <a:ext cx="144016" cy="3312368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347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/>
            <a:r>
              <a:rPr lang="ru-RU" altLang="zh-CN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Воспитательная деятельность в детском лагере основывается на следующих принципах:</a:t>
            </a:r>
            <a:endParaRPr lang="ru-RU" altLang="zh-CN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23528" y="915566"/>
            <a:ext cx="3528392" cy="864096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757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гуманистической направленности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23528" y="1923678"/>
            <a:ext cx="3600400" cy="792088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99568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ценностного единства и совместности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23528" y="2931790"/>
            <a:ext cx="3672408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93179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культуросообразности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699792" y="4083918"/>
            <a:ext cx="3744416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816" y="408391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следования нравственному примеру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508104" y="915566"/>
            <a:ext cx="2952328" cy="792088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98757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безопасной жизнедеятельности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5508104" y="1851670"/>
            <a:ext cx="2952328" cy="93610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0112" y="1851670"/>
            <a:ext cx="2808312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совместной деятельности ребенка </a:t>
            </a:r>
            <a:r>
              <a:rPr lang="ru-RU" b="1" dirty="0" smtClean="0">
                <a:solidFill>
                  <a:srgbClr val="FFFFFF"/>
                </a:solidFill>
              </a:rPr>
              <a:t>и </a:t>
            </a:r>
            <a:r>
              <a:rPr lang="ru-RU" b="1" dirty="0" smtClean="0">
                <a:solidFill>
                  <a:srgbClr val="FFFFFF"/>
                </a:solidFill>
              </a:rPr>
              <a:t>взрослого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508104" y="3075806"/>
            <a:ext cx="2952328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3075806"/>
            <a:ext cx="295232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принцип инклюзивности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углом вверх 13"/>
          <p:cNvSpPr/>
          <p:nvPr/>
        </p:nvSpPr>
        <p:spPr bwMode="auto">
          <a:xfrm rot="16200000" flipH="1">
            <a:off x="2555776" y="1851670"/>
            <a:ext cx="1440160" cy="864096"/>
          </a:xfrm>
          <a:prstGeom prst="bent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трелка влево 10"/>
          <p:cNvSpPr/>
          <p:nvPr/>
        </p:nvSpPr>
        <p:spPr bwMode="auto">
          <a:xfrm>
            <a:off x="2843808" y="1419622"/>
            <a:ext cx="720080" cy="360040"/>
          </a:xfrm>
          <a:prstGeom prst="lef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2347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Принципы реализуются в укладе детского лагеря, включающем воспитывающие среды, общности, культурные практики, совместную деятельность и события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539552" y="1203598"/>
            <a:ext cx="2304256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761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УКЛАД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611560" y="2355726"/>
            <a:ext cx="2232248" cy="864096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Воспитывающая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среда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355976" y="1203598"/>
            <a:ext cx="4464496" cy="7200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1215211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Воспитывающие общности (сообщества) в детском лагере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Стрелка углом вверх 9"/>
          <p:cNvSpPr/>
          <p:nvPr/>
        </p:nvSpPr>
        <p:spPr bwMode="auto">
          <a:xfrm rot="5400000">
            <a:off x="3641616" y="981854"/>
            <a:ext cx="576064" cy="875536"/>
          </a:xfrm>
          <a:prstGeom prst="bentUpArrow">
            <a:avLst>
              <a:gd name="adj1" fmla="val 38351"/>
              <a:gd name="adj2" fmla="val 25000"/>
              <a:gd name="adj3" fmla="val 25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6732240" y="2067694"/>
            <a:ext cx="2160240" cy="273630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427984" y="2067694"/>
            <a:ext cx="2160240" cy="273630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984" y="213970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FF"/>
                </a:solidFill>
              </a:rPr>
              <a:t>детские (одновозрастные и </a:t>
            </a:r>
          </a:p>
          <a:p>
            <a:r>
              <a:rPr lang="ru-RU" sz="1400" b="1" dirty="0" smtClean="0">
                <a:solidFill>
                  <a:srgbClr val="FFFFFF"/>
                </a:solidFill>
              </a:rPr>
              <a:t>разновозрастные отряды)</a:t>
            </a:r>
            <a:endParaRPr lang="ru-RU" sz="1400" dirty="0" smtClean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6256" y="221171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FF"/>
                </a:solidFill>
              </a:rPr>
              <a:t>детско-взрослые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19" name="Рисунок 18" descr="счастливые-маленькие-дети-весело-eps-185301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147814"/>
            <a:ext cx="1512168" cy="1512168"/>
          </a:xfrm>
          <a:prstGeom prst="rect">
            <a:avLst/>
          </a:prstGeom>
        </p:spPr>
      </p:pic>
      <p:pic>
        <p:nvPicPr>
          <p:cNvPr id="21" name="Рисунок 20" descr="png-transparent-school-teacher-kleurplaat-education-dijak-student-child-hand-peo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2643758"/>
            <a:ext cx="1425770" cy="20162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абочая программа воспитания организации отдыха 2023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Рабочая программа воспитания организации отдыха 2023</Template>
  <TotalTime>6153</TotalTime>
  <Words>3255</Words>
  <Application>Microsoft Office PowerPoint</Application>
  <PresentationFormat>Экран (16:9)</PresentationFormat>
  <Paragraphs>586</Paragraphs>
  <Slides>60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Arial</vt:lpstr>
      <vt:lpstr>Arial Black</vt:lpstr>
      <vt:lpstr>Calibri</vt:lpstr>
      <vt:lpstr>Cambria</vt:lpstr>
      <vt:lpstr>Century Gothic</vt:lpstr>
      <vt:lpstr>Droid Sans Fallback</vt:lpstr>
      <vt:lpstr>Times New Roman</vt:lpstr>
      <vt:lpstr>Wingdings</vt:lpstr>
      <vt:lpstr>Рабочая программа воспитания организации отдыха 2023</vt:lpstr>
      <vt:lpstr>Воспитание и дополнительное образование в условиях организации отдыха и оздоровления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Контакты: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Рабочая программа воспитания организации отдыха детей и их оздоровления</dc:title>
  <dc:creator>Наталья Степшина</dc:creator>
  <cp:lastModifiedBy>Борщук Александр Леонидович</cp:lastModifiedBy>
  <cp:revision>66</cp:revision>
  <dcterms:created xsi:type="dcterms:W3CDTF">2023-02-02T13:26:05Z</dcterms:created>
  <dcterms:modified xsi:type="dcterms:W3CDTF">2024-05-15T10:49:04Z</dcterms:modified>
</cp:coreProperties>
</file>