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5" Type="http://schemas.openxmlformats.org/officeDocument/2006/relationships/slide" Target="slides/slide20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278171f5bde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278171f5bde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278171f5bde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278171f5bde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278171f5bde_0_1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Google Shape;131;g278171f5bde_0_1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278171f5bde_0_1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278171f5bde_0_1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g278171f5bde_0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Google Shape;145;g278171f5bde_0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g277effd833a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2" name="Google Shape;152;g277effd833a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277effd833a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277effd833a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g277effd833a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6" name="Google Shape;166;g277effd833a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g277effd833a_0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4" name="Google Shape;174;g277effd833a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2771d89d1ec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2771d89d1ec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278171f5bde_0_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278171f5bde_0_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277effd833a_0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Google Shape;189;g277effd833a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2771d89d1ec_0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2771d89d1ec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278171f5bde_0_6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278171f5bde_0_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278171f5bde_0_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278171f5bde_0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278171f5bde_0_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278171f5bde_0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278171f5bde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278171f5bde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278171f5bde_0_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278171f5bde_0_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278171f5bde_0_9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278171f5bde_0_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ru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8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2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7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7.png"/><Relationship Id="rId4" Type="http://schemas.openxmlformats.org/officeDocument/2006/relationships/image" Target="../media/image16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7.png"/><Relationship Id="rId4" Type="http://schemas.openxmlformats.org/officeDocument/2006/relationships/image" Target="../media/image14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7.png"/><Relationship Id="rId4" Type="http://schemas.openxmlformats.org/officeDocument/2006/relationships/image" Target="../media/image18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3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7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7.png"/><Relationship Id="rId4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7.png"/><Relationship Id="rId4" Type="http://schemas.openxmlformats.org/officeDocument/2006/relationships/image" Target="../media/image9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5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SzPts val="990"/>
              <a:buNone/>
            </a:pPr>
            <a:r>
              <a:rPr lang="ru" sz="2180"/>
              <a:t>Работаем на образовательные результаты в соответствии с ФООП: подходы к оценке и формированию функциональной грамотности по модели PISA, оценка и формирование метапредметных результатов обучающихся</a:t>
            </a:r>
            <a:endParaRPr sz="2180"/>
          </a:p>
          <a:p>
            <a:pPr indent="0" lvl="0" marL="0" rtl="0" algn="ctr">
              <a:lnSpc>
                <a:spcPct val="100000"/>
              </a:lnSpc>
              <a:spcBef>
                <a:spcPts val="1200"/>
              </a:spcBef>
              <a:spcAft>
                <a:spcPts val="1200"/>
              </a:spcAft>
              <a:buSzPts val="990"/>
              <a:buNone/>
            </a:pPr>
            <a:r>
              <a:rPr lang="ru" sz="1879"/>
              <a:t>(п. Ильинский, 29.08.2023 г.)</a:t>
            </a:r>
            <a:endParaRPr sz="1879"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77500"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ct val="49734"/>
              <a:buNone/>
            </a:pPr>
            <a:r>
              <a:rPr lang="ru" sz="1879"/>
              <a:t>ГАУ ДПО “Институт развития образования Пермского края”</a:t>
            </a:r>
            <a:endParaRPr sz="1879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SzPct val="61666"/>
              <a:buNone/>
            </a:pPr>
            <a:r>
              <a:rPr lang="ru" sz="1783"/>
              <a:t>Центр непрерывного повышения профессионального мастерства педагогических работников</a:t>
            </a:r>
            <a:endParaRPr sz="1783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61666"/>
              <a:buFont typeface="Arial"/>
              <a:buNone/>
            </a:pPr>
            <a:r>
              <a:rPr lang="ru" sz="1783"/>
              <a:t>Кафедра общего образования</a:t>
            </a:r>
            <a:endParaRPr sz="1783"/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0"/>
            <a:ext cx="8839204" cy="832991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Google Shape;57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3779125"/>
            <a:ext cx="8839204" cy="10013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9" name="Google Shape;119;p2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20" name="Google Shape;120;p22"/>
          <p:cNvPicPr preferRelativeResize="0"/>
          <p:nvPr/>
        </p:nvPicPr>
        <p:blipFill rotWithShape="1">
          <a:blip r:embed="rId3">
            <a:alphaModFix/>
          </a:blip>
          <a:srcRect b="17554" l="16260" r="25497" t="18425"/>
          <a:stretch/>
        </p:blipFill>
        <p:spPr>
          <a:xfrm>
            <a:off x="58275" y="0"/>
            <a:ext cx="8946499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Google Shape;126;p2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27" name="Google Shape;127;p23"/>
          <p:cNvPicPr preferRelativeResize="0"/>
          <p:nvPr/>
        </p:nvPicPr>
        <p:blipFill rotWithShape="1">
          <a:blip r:embed="rId3">
            <a:alphaModFix/>
          </a:blip>
          <a:srcRect b="12601" l="10282" r="19526" t="17001"/>
          <a:stretch/>
        </p:blipFill>
        <p:spPr>
          <a:xfrm>
            <a:off x="0" y="0"/>
            <a:ext cx="9117557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23"/>
          <p:cNvSpPr txBox="1"/>
          <p:nvPr/>
        </p:nvSpPr>
        <p:spPr>
          <a:xfrm>
            <a:off x="2090925" y="349700"/>
            <a:ext cx="41964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ru"/>
              <a:t>ГДЕ НАЙТИ ФООП?</a:t>
            </a:r>
            <a:endParaRPr b="1" i="1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p2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35" name="Google Shape;135;p24"/>
          <p:cNvPicPr preferRelativeResize="0"/>
          <p:nvPr/>
        </p:nvPicPr>
        <p:blipFill rotWithShape="1">
          <a:blip r:embed="rId3">
            <a:alphaModFix/>
          </a:blip>
          <a:srcRect b="35411" l="15137" r="40406" t="18836"/>
          <a:stretch/>
        </p:blipFill>
        <p:spPr>
          <a:xfrm>
            <a:off x="65575" y="43700"/>
            <a:ext cx="8766725" cy="50746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1" name="Google Shape;141;p2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42" name="Google Shape;142;p25"/>
          <p:cNvPicPr preferRelativeResize="0"/>
          <p:nvPr/>
        </p:nvPicPr>
        <p:blipFill rotWithShape="1">
          <a:blip r:embed="rId3">
            <a:alphaModFix/>
          </a:blip>
          <a:srcRect b="4961" l="0" r="6820" t="0"/>
          <a:stretch/>
        </p:blipFill>
        <p:spPr>
          <a:xfrm>
            <a:off x="0" y="0"/>
            <a:ext cx="9144000" cy="50610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8" name="Google Shape;148;p2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49" name="Google Shape;149;p26"/>
          <p:cNvPicPr preferRelativeResize="0"/>
          <p:nvPr/>
        </p:nvPicPr>
        <p:blipFill rotWithShape="1">
          <a:blip r:embed="rId3">
            <a:alphaModFix/>
          </a:blip>
          <a:srcRect b="8402" l="8764" r="18018" t="11501"/>
          <a:stretch/>
        </p:blipFill>
        <p:spPr>
          <a:xfrm>
            <a:off x="56150" y="0"/>
            <a:ext cx="9087850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7"/>
          <p:cNvSpPr txBox="1"/>
          <p:nvPr>
            <p:ph type="title"/>
          </p:nvPr>
        </p:nvSpPr>
        <p:spPr>
          <a:xfrm>
            <a:off x="311700" y="5148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200"/>
              <a:t>Метапредметные результаты и как с ними работать учителю в условиях реализации ФООП</a:t>
            </a:r>
            <a:endParaRPr b="1" sz="22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/>
              <a:t>Смердова Екатерина Андреевна, канд.филол.н.</a:t>
            </a:r>
            <a:endParaRPr sz="1600"/>
          </a:p>
        </p:txBody>
      </p:sp>
      <p:sp>
        <p:nvSpPr>
          <p:cNvPr id="155" name="Google Shape;155;p27"/>
          <p:cNvSpPr txBox="1"/>
          <p:nvPr>
            <p:ph idx="1" type="body"/>
          </p:nvPr>
        </p:nvSpPr>
        <p:spPr>
          <a:xfrm>
            <a:off x="311700" y="1643625"/>
            <a:ext cx="8520600" cy="311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marR="101600" rtl="0" algn="ctr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ru" sz="2253">
                <a:solidFill>
                  <a:srgbClr val="303030"/>
                </a:solidFill>
                <a:highlight>
                  <a:schemeClr val="lt1"/>
                </a:highlight>
              </a:rPr>
              <a:t>Работа с видео</a:t>
            </a:r>
            <a:endParaRPr sz="2253">
              <a:solidFill>
                <a:srgbClr val="303030"/>
              </a:solidFill>
              <a:highlight>
                <a:schemeClr val="lt1"/>
              </a:highlight>
            </a:endParaRPr>
          </a:p>
          <a:p>
            <a:pPr indent="0" lvl="0" marL="457200" marR="101600" rtl="0" algn="ctr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ru" sz="1753">
                <a:solidFill>
                  <a:srgbClr val="303030"/>
                </a:solidFill>
                <a:highlight>
                  <a:schemeClr val="lt1"/>
                </a:highlight>
              </a:rPr>
              <a:t>(сайт “Культура.рф”, “Лекторий “Достоевский”):</a:t>
            </a:r>
            <a:endParaRPr sz="1753">
              <a:solidFill>
                <a:srgbClr val="303030"/>
              </a:solidFill>
              <a:highlight>
                <a:schemeClr val="lt1"/>
              </a:highlight>
            </a:endParaRPr>
          </a:p>
          <a:p>
            <a:pPr indent="0" lvl="0" marL="457200" marR="101600" rtl="0" algn="ctr">
              <a:lnSpc>
                <a:spcPct val="100000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t/>
            </a:r>
            <a:endParaRPr sz="1753">
              <a:solidFill>
                <a:srgbClr val="303030"/>
              </a:solidFill>
              <a:highlight>
                <a:schemeClr val="lt1"/>
              </a:highlight>
            </a:endParaRPr>
          </a:p>
          <a:p>
            <a:pPr indent="0" lvl="0" marL="457200" marR="101600" rtl="0" algn="just">
              <a:lnSpc>
                <a:spcPct val="141818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ru" sz="2253">
                <a:solidFill>
                  <a:srgbClr val="303030"/>
                </a:solidFill>
                <a:highlight>
                  <a:schemeClr val="lt1"/>
                </a:highlight>
              </a:rPr>
              <a:t>а) Неологизмы: народные и индивидуально-авторские.</a:t>
            </a:r>
            <a:endParaRPr sz="2253">
              <a:solidFill>
                <a:srgbClr val="303030"/>
              </a:solidFill>
              <a:highlight>
                <a:schemeClr val="lt1"/>
              </a:highlight>
            </a:endParaRPr>
          </a:p>
          <a:p>
            <a:pPr indent="0" lvl="0" marL="457200" marR="101600" rtl="0" algn="just">
              <a:lnSpc>
                <a:spcPct val="141818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ru" sz="2253">
                <a:solidFill>
                  <a:srgbClr val="303030"/>
                </a:solidFill>
                <a:highlight>
                  <a:schemeClr val="lt1"/>
                </a:highlight>
              </a:rPr>
              <a:t>б) Андрей Белый, Владимир Маяковский, Игорь Северянин и др.</a:t>
            </a:r>
            <a:endParaRPr sz="2253">
              <a:solidFill>
                <a:srgbClr val="303030"/>
              </a:solidFill>
              <a:highlight>
                <a:schemeClr val="lt1"/>
              </a:highlight>
            </a:endParaRPr>
          </a:p>
          <a:p>
            <a:pPr indent="0" lvl="0" marL="457200" marR="101600" rtl="0" algn="just">
              <a:lnSpc>
                <a:spcPct val="141818"/>
              </a:lnSpc>
              <a:spcBef>
                <a:spcPts val="100"/>
              </a:spcBef>
              <a:spcAft>
                <a:spcPts val="0"/>
              </a:spcAft>
              <a:buNone/>
            </a:pPr>
            <a:r>
              <a:rPr lang="ru" sz="2253">
                <a:solidFill>
                  <a:srgbClr val="303030"/>
                </a:solidFill>
                <a:highlight>
                  <a:schemeClr val="lt1"/>
                </a:highlight>
              </a:rPr>
              <a:t>в) дрыгоножество, повсеградно, повсесердно, взорлить, оэкраненный, бездарь.</a:t>
            </a:r>
            <a:endParaRPr sz="2253">
              <a:solidFill>
                <a:srgbClr val="303030"/>
              </a:solidFill>
              <a:highlight>
                <a:schemeClr val="lt1"/>
              </a:highlight>
            </a:endParaRPr>
          </a:p>
          <a:p>
            <a:pPr indent="0" lvl="0" marL="0" rtl="0" algn="l">
              <a:spcBef>
                <a:spcPts val="100"/>
              </a:spcBef>
              <a:spcAft>
                <a:spcPts val="1200"/>
              </a:spcAft>
              <a:buSzPts val="275"/>
              <a:buNone/>
            </a:pPr>
            <a:r>
              <a:t/>
            </a:r>
            <a:endParaRPr sz="450"/>
          </a:p>
        </p:txBody>
      </p:sp>
      <p:pic>
        <p:nvPicPr>
          <p:cNvPr id="156" name="Google Shape;156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1"/>
            <a:ext cx="9144003" cy="8036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8"/>
          <p:cNvSpPr txBox="1"/>
          <p:nvPr>
            <p:ph type="title"/>
          </p:nvPr>
        </p:nvSpPr>
        <p:spPr>
          <a:xfrm>
            <a:off x="311700" y="5148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200"/>
              <a:t>Метапредметные результаты и как с ними работать учителю в условиях реализации ФООП</a:t>
            </a:r>
            <a:endParaRPr b="1" sz="22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/>
              <a:t>Смердова Екатерина Андреевна, канд.филол.н.</a:t>
            </a:r>
            <a:endParaRPr sz="1600"/>
          </a:p>
        </p:txBody>
      </p:sp>
      <p:pic>
        <p:nvPicPr>
          <p:cNvPr id="162" name="Google Shape;162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1"/>
            <a:ext cx="9144003" cy="8036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63" name="Google Shape;163;p2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52400" y="2170250"/>
            <a:ext cx="8839200" cy="153585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7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29"/>
          <p:cNvSpPr txBox="1"/>
          <p:nvPr>
            <p:ph type="title"/>
          </p:nvPr>
        </p:nvSpPr>
        <p:spPr>
          <a:xfrm>
            <a:off x="311700" y="5148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200"/>
              <a:t>Метапредметные результаты и как с ними работать учителю в условиях реализации ФООП</a:t>
            </a:r>
            <a:endParaRPr b="1" sz="22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/>
              <a:t>Смердова Екатерина Андреевна, канд.филол.н.</a:t>
            </a:r>
            <a:endParaRPr sz="1600"/>
          </a:p>
        </p:txBody>
      </p:sp>
      <p:pic>
        <p:nvPicPr>
          <p:cNvPr id="169" name="Google Shape;169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1"/>
            <a:ext cx="9144003" cy="803672"/>
          </a:xfrm>
          <a:prstGeom prst="rect">
            <a:avLst/>
          </a:prstGeom>
          <a:noFill/>
          <a:ln>
            <a:noFill/>
          </a:ln>
        </p:spPr>
      </p:pic>
      <p:pic>
        <p:nvPicPr>
          <p:cNvPr id="170" name="Google Shape;170;p2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582725" y="1701025"/>
            <a:ext cx="4902498" cy="3223599"/>
          </a:xfrm>
          <a:prstGeom prst="rect">
            <a:avLst/>
          </a:prstGeom>
          <a:noFill/>
          <a:ln>
            <a:noFill/>
          </a:ln>
        </p:spPr>
      </p:pic>
      <p:sp>
        <p:nvSpPr>
          <p:cNvPr id="171" name="Google Shape;171;p29"/>
          <p:cNvSpPr txBox="1"/>
          <p:nvPr/>
        </p:nvSpPr>
        <p:spPr>
          <a:xfrm>
            <a:off x="392825" y="2522025"/>
            <a:ext cx="3189900" cy="1581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/>
              <a:t>МЕТАПРЕДМЕТНЫЕ РЕЗУЛЬТАТЫ, </a:t>
            </a:r>
            <a:endParaRPr sz="24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/>
              <a:t>ПО ФОП ООО, СОО</a:t>
            </a:r>
            <a:endParaRPr sz="240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30"/>
          <p:cNvSpPr txBox="1"/>
          <p:nvPr>
            <p:ph type="title"/>
          </p:nvPr>
        </p:nvSpPr>
        <p:spPr>
          <a:xfrm>
            <a:off x="311700" y="5148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200"/>
              <a:t>Метапредметные результаты и как с ними работать учителю в условиях реализации ФООП</a:t>
            </a:r>
            <a:endParaRPr b="1" sz="22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/>
              <a:t>Смердова Екатерина Андреевна, канд.филол.н.</a:t>
            </a:r>
            <a:endParaRPr sz="1600"/>
          </a:p>
        </p:txBody>
      </p:sp>
      <p:pic>
        <p:nvPicPr>
          <p:cNvPr id="177" name="Google Shape;177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1"/>
            <a:ext cx="9144003" cy="803672"/>
          </a:xfrm>
          <a:prstGeom prst="rect">
            <a:avLst/>
          </a:prstGeom>
          <a:noFill/>
          <a:ln>
            <a:noFill/>
          </a:ln>
        </p:spPr>
      </p:pic>
      <p:sp>
        <p:nvSpPr>
          <p:cNvPr id="178" name="Google Shape;178;p30"/>
          <p:cNvSpPr txBox="1"/>
          <p:nvPr/>
        </p:nvSpPr>
        <p:spPr>
          <a:xfrm>
            <a:off x="5387100" y="2055625"/>
            <a:ext cx="3445200" cy="151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/>
              <a:t>ФОРМЫ ОЦЕНИВАНИЯ </a:t>
            </a:r>
            <a:r>
              <a:rPr lang="ru" sz="2400"/>
              <a:t>МЕТАПРЕДМЕТНЫХ РЕЗУЛЬТАТОВ, </a:t>
            </a:r>
            <a:endParaRPr sz="24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lang="ru" sz="2400"/>
              <a:t>ПО ФОП ООО, СОО</a:t>
            </a:r>
            <a:endParaRPr sz="24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/>
          </a:p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000" u="sng"/>
              <a:t>Не менее 1 раза в 2 года</a:t>
            </a:r>
            <a:endParaRPr b="1" sz="2000" u="sng"/>
          </a:p>
        </p:txBody>
      </p:sp>
      <p:pic>
        <p:nvPicPr>
          <p:cNvPr id="179" name="Google Shape;179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11700" y="1696800"/>
            <a:ext cx="5135174" cy="33869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1"/>
          <p:cNvSpPr txBox="1"/>
          <p:nvPr>
            <p:ph type="title"/>
          </p:nvPr>
        </p:nvSpPr>
        <p:spPr>
          <a:xfrm>
            <a:off x="311700" y="5148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200"/>
              <a:t>Метапредметные результаты и как с ними работать учителю в условиях реализации ФООП</a:t>
            </a:r>
            <a:endParaRPr b="1" sz="22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/>
              <a:t>Смердова Екатерина Андреевна, канд.филол.н.</a:t>
            </a:r>
            <a:endParaRPr sz="1600"/>
          </a:p>
        </p:txBody>
      </p:sp>
      <p:sp>
        <p:nvSpPr>
          <p:cNvPr id="185" name="Google Shape;185;p31"/>
          <p:cNvSpPr txBox="1"/>
          <p:nvPr>
            <p:ph idx="1" type="body"/>
          </p:nvPr>
        </p:nvSpPr>
        <p:spPr>
          <a:xfrm>
            <a:off x="311700" y="1643625"/>
            <a:ext cx="8520600" cy="311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101600" rtl="0" algn="just">
              <a:lnSpc>
                <a:spcPct val="141818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rPr i="1" lang="ru" sz="1453">
                <a:solidFill>
                  <a:srgbClr val="303030"/>
                </a:solidFill>
                <a:highlight>
                  <a:schemeClr val="lt1"/>
                </a:highlight>
              </a:rPr>
              <a:t>Знаю бабусину бытопись! В марком, кретоновом кресле, в протертостях просидня, никнет бабуся в своем гнедочалом, ушастом чепце и жует всякодонщину: подорожала морква, продавали мерзлятину; перкает словом:</a:t>
            </a:r>
            <a:endParaRPr i="1" sz="1453">
              <a:solidFill>
                <a:srgbClr val="303030"/>
              </a:solidFill>
              <a:highlight>
                <a:schemeClr val="lt1"/>
              </a:highlight>
            </a:endParaRPr>
          </a:p>
          <a:p>
            <a:pPr indent="0" lvl="0" marL="0" marR="101600" rtl="0" algn="just">
              <a:lnSpc>
                <a:spcPct val="141818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rPr i="1" lang="ru" sz="1453">
                <a:solidFill>
                  <a:srgbClr val="303030"/>
                </a:solidFill>
                <a:highlight>
                  <a:schemeClr val="lt1"/>
                </a:highlight>
              </a:rPr>
              <a:t>- "Морква-то!"</a:t>
            </a:r>
            <a:endParaRPr i="1" sz="1453">
              <a:solidFill>
                <a:srgbClr val="303030"/>
              </a:solidFill>
              <a:highlight>
                <a:schemeClr val="lt1"/>
              </a:highlight>
            </a:endParaRPr>
          </a:p>
          <a:p>
            <a:pPr indent="0" lvl="0" marL="0" marR="101600" rtl="0" algn="just">
              <a:lnSpc>
                <a:spcPct val="141818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rPr i="1" lang="ru" sz="1453">
                <a:solidFill>
                  <a:srgbClr val="303030"/>
                </a:solidFill>
                <a:highlight>
                  <a:schemeClr val="lt1"/>
                </a:highlight>
              </a:rPr>
              <a:t>- " Мерзлятина!"</a:t>
            </a:r>
            <a:endParaRPr i="1" sz="1453">
              <a:solidFill>
                <a:srgbClr val="303030"/>
              </a:solidFill>
              <a:highlight>
                <a:schemeClr val="lt1"/>
              </a:highlight>
            </a:endParaRPr>
          </a:p>
          <a:p>
            <a:pPr indent="0" lvl="0" marL="0" marR="101600" rtl="0" algn="just">
              <a:lnSpc>
                <a:spcPct val="141818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rPr i="1" lang="ru" sz="1453">
                <a:solidFill>
                  <a:srgbClr val="303030"/>
                </a:solidFill>
                <a:highlight>
                  <a:schemeClr val="lt1"/>
                </a:highlight>
              </a:rPr>
              <a:t>- "Щупаю я кочешок..."</a:t>
            </a:r>
            <a:endParaRPr i="1" sz="1453">
              <a:solidFill>
                <a:srgbClr val="303030"/>
              </a:solidFill>
              <a:highlight>
                <a:schemeClr val="lt1"/>
              </a:highlight>
            </a:endParaRPr>
          </a:p>
          <a:p>
            <a:pPr indent="0" lvl="0" marL="0" marR="101600" rtl="0" algn="just">
              <a:lnSpc>
                <a:spcPct val="141818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rPr i="1" lang="ru" sz="1453">
                <a:solidFill>
                  <a:srgbClr val="303030"/>
                </a:solidFill>
                <a:highlight>
                  <a:schemeClr val="lt1"/>
                </a:highlight>
              </a:rPr>
              <a:t>- "Принесла, а он - вонь!"</a:t>
            </a:r>
            <a:endParaRPr i="1" sz="1453">
              <a:solidFill>
                <a:srgbClr val="303030"/>
              </a:solidFill>
              <a:highlight>
                <a:schemeClr val="lt1"/>
              </a:highlight>
            </a:endParaRPr>
          </a:p>
          <a:p>
            <a:pPr indent="0" lvl="0" marL="0" marR="101600" rtl="0" algn="just">
              <a:lnSpc>
                <a:spcPct val="141818"/>
              </a:lnSpc>
              <a:spcBef>
                <a:spcPts val="100"/>
              </a:spcBef>
              <a:spcAft>
                <a:spcPts val="0"/>
              </a:spcAft>
              <a:buSzPts val="275"/>
              <a:buNone/>
            </a:pPr>
            <a:r>
              <a:rPr i="1" lang="ru" sz="1453">
                <a:solidFill>
                  <a:srgbClr val="303030"/>
                </a:solidFill>
                <a:highlight>
                  <a:schemeClr val="lt1"/>
                </a:highlight>
              </a:rPr>
              <a:t>И досадливо дедерючит рукою мухры кацавейки-китайки своей желтобайковой; и, успокоенно чавкая, снова марьяжит атласною мастью: марьяжи не сходятся…</a:t>
            </a:r>
            <a:endParaRPr sz="1453">
              <a:solidFill>
                <a:srgbClr val="303030"/>
              </a:solidFill>
              <a:highlight>
                <a:schemeClr val="lt1"/>
              </a:highlight>
            </a:endParaRPr>
          </a:p>
          <a:p>
            <a:pPr indent="0" lvl="0" marL="0" marR="101600" rtl="0" algn="just">
              <a:lnSpc>
                <a:spcPct val="141818"/>
              </a:lnSpc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275"/>
              <a:buFont typeface="Arial"/>
              <a:buNone/>
            </a:pPr>
            <a:r>
              <a:rPr b="1" lang="ru" sz="1453">
                <a:solidFill>
                  <a:srgbClr val="303030"/>
                </a:solidFill>
                <a:highlight>
                  <a:schemeClr val="lt1"/>
                </a:highlight>
              </a:rPr>
              <a:t>(Андрей Белый, “Крещёный китаец”, 1927).</a:t>
            </a:r>
            <a:endParaRPr b="1" sz="1453">
              <a:solidFill>
                <a:srgbClr val="303030"/>
              </a:solidFill>
              <a:highlight>
                <a:schemeClr val="lt1"/>
              </a:highlight>
            </a:endParaRPr>
          </a:p>
          <a:p>
            <a:pPr indent="0" lvl="0" marL="0" rtl="0" algn="l">
              <a:spcBef>
                <a:spcPts val="100"/>
              </a:spcBef>
              <a:spcAft>
                <a:spcPts val="1200"/>
              </a:spcAft>
              <a:buSzPts val="275"/>
              <a:buNone/>
            </a:pPr>
            <a:r>
              <a:t/>
            </a:r>
            <a:endParaRPr sz="450"/>
          </a:p>
        </p:txBody>
      </p:sp>
      <p:pic>
        <p:nvPicPr>
          <p:cNvPr id="186" name="Google Shape;186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1"/>
            <a:ext cx="9144003" cy="8036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Google Shape;63;p14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64" name="Google Shape;64;p14"/>
          <p:cNvPicPr preferRelativeResize="0"/>
          <p:nvPr/>
        </p:nvPicPr>
        <p:blipFill rotWithShape="1">
          <a:blip r:embed="rId3">
            <a:alphaModFix/>
          </a:blip>
          <a:srcRect b="13317" l="10285" r="19603" t="16996"/>
          <a:stretch/>
        </p:blipFill>
        <p:spPr>
          <a:xfrm>
            <a:off x="145725" y="116575"/>
            <a:ext cx="8998277" cy="50308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2"/>
          <p:cNvSpPr txBox="1"/>
          <p:nvPr>
            <p:ph type="title"/>
          </p:nvPr>
        </p:nvSpPr>
        <p:spPr>
          <a:xfrm>
            <a:off x="311700" y="2309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200"/>
              <a:t>Метапредметные результаты и как с ними работать учителю в условиях реализации ФООП</a:t>
            </a:r>
            <a:endParaRPr b="1" sz="22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" sz="1600"/>
              <a:t>Смердова Екатерина Андреевна, канд.филол.н.</a:t>
            </a:r>
            <a:endParaRPr sz="1600"/>
          </a:p>
        </p:txBody>
      </p:sp>
      <p:sp>
        <p:nvSpPr>
          <p:cNvPr id="192" name="Google Shape;192;p32"/>
          <p:cNvSpPr txBox="1"/>
          <p:nvPr>
            <p:ph idx="1" type="body"/>
          </p:nvPr>
        </p:nvSpPr>
        <p:spPr>
          <a:xfrm>
            <a:off x="110750" y="1337925"/>
            <a:ext cx="8819700" cy="3110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33611" lvl="0" marL="457200" marR="101600" rtl="0" algn="just">
              <a:lnSpc>
                <a:spcPct val="141818"/>
              </a:lnSpc>
              <a:spcBef>
                <a:spcPts val="100"/>
              </a:spcBef>
              <a:spcAft>
                <a:spcPts val="0"/>
              </a:spcAft>
              <a:buClr>
                <a:srgbClr val="303030"/>
              </a:buClr>
              <a:buSzPts val="1654"/>
              <a:buAutoNum type="arabicParenR"/>
            </a:pPr>
            <a:r>
              <a:rPr i="1" lang="ru" sz="1653" u="sng">
                <a:solidFill>
                  <a:srgbClr val="303030"/>
                </a:solidFill>
                <a:highlight>
                  <a:schemeClr val="lt1"/>
                </a:highlight>
              </a:rPr>
              <a:t>владение межпредметными понятиями</a:t>
            </a:r>
            <a:r>
              <a:rPr i="1" lang="ru" sz="1653">
                <a:solidFill>
                  <a:srgbClr val="303030"/>
                </a:solidFill>
                <a:highlight>
                  <a:schemeClr val="lt1"/>
                </a:highlight>
              </a:rPr>
              <a:t> - неологизм (русский язык, литература, иностранный язык, история); словообразовательная модель (русский язык, иностранный язык); архаизм (история, русский язык);</a:t>
            </a:r>
            <a:endParaRPr i="1" sz="1653">
              <a:solidFill>
                <a:srgbClr val="303030"/>
              </a:solidFill>
              <a:highlight>
                <a:schemeClr val="lt1"/>
              </a:highlight>
            </a:endParaRPr>
          </a:p>
          <a:p>
            <a:pPr indent="-333611" lvl="0" marL="457200" marR="101600" rtl="0" algn="just">
              <a:lnSpc>
                <a:spcPct val="141818"/>
              </a:lnSpc>
              <a:spcBef>
                <a:spcPts val="0"/>
              </a:spcBef>
              <a:spcAft>
                <a:spcPts val="0"/>
              </a:spcAft>
              <a:buClr>
                <a:srgbClr val="303030"/>
              </a:buClr>
              <a:buSzPts val="1654"/>
              <a:buAutoNum type="arabicParenR"/>
            </a:pPr>
            <a:r>
              <a:rPr i="1" lang="ru" sz="1653" u="sng">
                <a:solidFill>
                  <a:srgbClr val="303030"/>
                </a:solidFill>
                <a:highlight>
                  <a:schemeClr val="lt1"/>
                </a:highlight>
              </a:rPr>
              <a:t>учебно-исследовательская деятельность</a:t>
            </a:r>
            <a:r>
              <a:rPr i="1" lang="ru" sz="1653">
                <a:solidFill>
                  <a:srgbClr val="303030"/>
                </a:solidFill>
                <a:highlight>
                  <a:schemeClr val="lt1"/>
                </a:highlight>
              </a:rPr>
              <a:t> - исследование словообразовательного и стилистического потенциала неологизмов;</a:t>
            </a:r>
            <a:endParaRPr i="1" sz="1653">
              <a:solidFill>
                <a:srgbClr val="303030"/>
              </a:solidFill>
              <a:highlight>
                <a:schemeClr val="lt1"/>
              </a:highlight>
            </a:endParaRPr>
          </a:p>
          <a:p>
            <a:pPr indent="-333611" lvl="0" marL="457200" marR="101600" rtl="0" algn="just">
              <a:lnSpc>
                <a:spcPct val="141818"/>
              </a:lnSpc>
              <a:spcBef>
                <a:spcPts val="0"/>
              </a:spcBef>
              <a:spcAft>
                <a:spcPts val="0"/>
              </a:spcAft>
              <a:buClr>
                <a:srgbClr val="303030"/>
              </a:buClr>
              <a:buSzPts val="1654"/>
              <a:buAutoNum type="arabicParenR"/>
            </a:pPr>
            <a:r>
              <a:rPr i="1" lang="ru" sz="1653" u="sng">
                <a:solidFill>
                  <a:srgbClr val="303030"/>
                </a:solidFill>
                <a:highlight>
                  <a:schemeClr val="lt1"/>
                </a:highlight>
              </a:rPr>
              <a:t>самостоятельное планирование</a:t>
            </a:r>
            <a:r>
              <a:rPr i="1" lang="ru" sz="1653">
                <a:solidFill>
                  <a:srgbClr val="303030"/>
                </a:solidFill>
                <a:highlight>
                  <a:schemeClr val="lt1"/>
                </a:highlight>
              </a:rPr>
              <a:t> порядка интерпретации текста с неологизмами;</a:t>
            </a:r>
            <a:endParaRPr i="1" sz="1653">
              <a:solidFill>
                <a:srgbClr val="303030"/>
              </a:solidFill>
              <a:highlight>
                <a:schemeClr val="lt1"/>
              </a:highlight>
            </a:endParaRPr>
          </a:p>
          <a:p>
            <a:pPr indent="-333611" lvl="0" marL="457200" marR="101600" rtl="0" algn="just">
              <a:lnSpc>
                <a:spcPct val="141818"/>
              </a:lnSpc>
              <a:spcBef>
                <a:spcPts val="0"/>
              </a:spcBef>
              <a:spcAft>
                <a:spcPts val="0"/>
              </a:spcAft>
              <a:buClr>
                <a:srgbClr val="303030"/>
              </a:buClr>
              <a:buSzPts val="1654"/>
              <a:buAutoNum type="arabicParenR"/>
            </a:pPr>
            <a:r>
              <a:rPr i="1" lang="ru" sz="1653" u="sng">
                <a:solidFill>
                  <a:srgbClr val="303030"/>
                </a:solidFill>
                <a:highlight>
                  <a:schemeClr val="lt1"/>
                </a:highlight>
              </a:rPr>
              <a:t>развитие эмоционального интеллекта:</a:t>
            </a:r>
            <a:r>
              <a:rPr i="1" lang="ru" sz="1653">
                <a:solidFill>
                  <a:srgbClr val="303030"/>
                </a:solidFill>
                <a:highlight>
                  <a:schemeClr val="lt1"/>
                </a:highlight>
              </a:rPr>
              <a:t> определение коннотации неологизмов;</a:t>
            </a:r>
            <a:endParaRPr i="1" sz="1653">
              <a:solidFill>
                <a:srgbClr val="303030"/>
              </a:solidFill>
              <a:highlight>
                <a:schemeClr val="lt1"/>
              </a:highlight>
            </a:endParaRPr>
          </a:p>
          <a:p>
            <a:pPr indent="-333611" lvl="0" marL="457200" marR="101600" rtl="0" algn="just">
              <a:lnSpc>
                <a:spcPct val="141818"/>
              </a:lnSpc>
              <a:spcBef>
                <a:spcPts val="0"/>
              </a:spcBef>
              <a:spcAft>
                <a:spcPts val="0"/>
              </a:spcAft>
              <a:buClr>
                <a:srgbClr val="303030"/>
              </a:buClr>
              <a:buSzPts val="1654"/>
              <a:buAutoNum type="arabicParenR"/>
            </a:pPr>
            <a:r>
              <a:rPr i="1" lang="ru" sz="1653" u="sng">
                <a:solidFill>
                  <a:srgbClr val="303030"/>
                </a:solidFill>
                <a:highlight>
                  <a:schemeClr val="lt1"/>
                </a:highlight>
              </a:rPr>
              <a:t>развитие навыка общения</a:t>
            </a:r>
            <a:r>
              <a:rPr i="1" lang="ru" sz="1653">
                <a:solidFill>
                  <a:srgbClr val="303030"/>
                </a:solidFill>
                <a:highlight>
                  <a:schemeClr val="lt1"/>
                </a:highlight>
              </a:rPr>
              <a:t> - умение определять коммуникативную ситуацию по текстовым актуализаторам.</a:t>
            </a:r>
            <a:endParaRPr i="1" sz="1653">
              <a:solidFill>
                <a:srgbClr val="303030"/>
              </a:solidFill>
              <a:highlight>
                <a:schemeClr val="lt1"/>
              </a:highlight>
            </a:endParaRPr>
          </a:p>
          <a:p>
            <a:pPr indent="0" lvl="0" marL="0" rtl="0" algn="l">
              <a:spcBef>
                <a:spcPts val="100"/>
              </a:spcBef>
              <a:spcAft>
                <a:spcPts val="1200"/>
              </a:spcAft>
              <a:buSzPts val="275"/>
              <a:buNone/>
            </a:pPr>
            <a:r>
              <a:t/>
            </a:r>
            <a:endParaRPr sz="450"/>
          </a:p>
        </p:txBody>
      </p:sp>
      <p:pic>
        <p:nvPicPr>
          <p:cNvPr id="193" name="Google Shape;193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1"/>
            <a:ext cx="9144003" cy="8036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 txBox="1"/>
          <p:nvPr>
            <p:ph type="title"/>
          </p:nvPr>
        </p:nvSpPr>
        <p:spPr>
          <a:xfrm>
            <a:off x="413700" y="321225"/>
            <a:ext cx="8520600" cy="108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200"/>
              <a:t>Федеральная основная общеобразовательная программа: что нового в работе учителя?</a:t>
            </a:r>
            <a:endParaRPr b="1" sz="22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600"/>
              <a:t>Женина Лариса Викторовна, канд.ист.н., доцент</a:t>
            </a:r>
            <a:endParaRPr sz="1600"/>
          </a:p>
        </p:txBody>
      </p:sp>
      <p:pic>
        <p:nvPicPr>
          <p:cNvPr id="70" name="Google Shape;70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1"/>
            <a:ext cx="9144003" cy="803672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997500" y="1410225"/>
            <a:ext cx="6395067" cy="35808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6"/>
          <p:cNvSpPr txBox="1"/>
          <p:nvPr>
            <p:ph type="title"/>
          </p:nvPr>
        </p:nvSpPr>
        <p:spPr>
          <a:xfrm>
            <a:off x="413700" y="321225"/>
            <a:ext cx="8520600" cy="108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200"/>
              <a:t>Федеральная основная общеобразовательная программа: что нового в работе учителя?</a:t>
            </a:r>
            <a:endParaRPr b="1" sz="22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600"/>
              <a:t>Женина Лариса Викторовна, канд.ист.н., доцент</a:t>
            </a:r>
            <a:endParaRPr sz="1600"/>
          </a:p>
        </p:txBody>
      </p:sp>
      <p:pic>
        <p:nvPicPr>
          <p:cNvPr id="77" name="Google Shape;77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1"/>
            <a:ext cx="9144003" cy="803672"/>
          </a:xfrm>
          <a:prstGeom prst="rect">
            <a:avLst/>
          </a:prstGeom>
          <a:noFill/>
          <a:ln>
            <a:noFill/>
          </a:ln>
        </p:spPr>
      </p:pic>
      <p:pic>
        <p:nvPicPr>
          <p:cNvPr id="78" name="Google Shape;78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11325" y="1370050"/>
            <a:ext cx="7162901" cy="37734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7"/>
          <p:cNvSpPr txBox="1"/>
          <p:nvPr>
            <p:ph type="title"/>
          </p:nvPr>
        </p:nvSpPr>
        <p:spPr>
          <a:xfrm>
            <a:off x="311700" y="860350"/>
            <a:ext cx="8520600" cy="1089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ru" sz="2200"/>
              <a:t>Федеральная основная общеобразовательная программа: что нового в работе учителя?</a:t>
            </a:r>
            <a:endParaRPr b="1" sz="22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" sz="1600"/>
              <a:t>Женина Лариса Викторовна, канд.ист.н., доцент</a:t>
            </a:r>
            <a:endParaRPr sz="1600"/>
          </a:p>
        </p:txBody>
      </p:sp>
      <p:sp>
        <p:nvSpPr>
          <p:cNvPr id="84" name="Google Shape;84;p17"/>
          <p:cNvSpPr txBox="1"/>
          <p:nvPr>
            <p:ph idx="1" type="body"/>
          </p:nvPr>
        </p:nvSpPr>
        <p:spPr>
          <a:xfrm>
            <a:off x="311700" y="1949300"/>
            <a:ext cx="8520600" cy="2619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ru"/>
              <a:t>Первое пробное действие: “Что я знаю о ФООП?”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/>
              <a:t>ФООП- это …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ru"/>
              <a:t>задание 1. “Калейдоскоп” - из предложенных слов и словосочетаний составить определение понятию Федеральная основная общеобразовательная программа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85" name="Google Shape;85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-11"/>
            <a:ext cx="9144003" cy="8036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1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92" name="Google Shape;92;p18"/>
          <p:cNvPicPr preferRelativeResize="0"/>
          <p:nvPr/>
        </p:nvPicPr>
        <p:blipFill rotWithShape="1">
          <a:blip r:embed="rId3">
            <a:alphaModFix/>
          </a:blip>
          <a:srcRect b="14227" l="15841" r="25050" t="18181"/>
          <a:stretch/>
        </p:blipFill>
        <p:spPr>
          <a:xfrm>
            <a:off x="0" y="29150"/>
            <a:ext cx="8890426" cy="51143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" name="Google Shape;98;p1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99" name="Google Shape;99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43778"/>
            <a:ext cx="9143999" cy="505594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2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06" name="Google Shape;106;p20"/>
          <p:cNvPicPr preferRelativeResize="0"/>
          <p:nvPr/>
        </p:nvPicPr>
        <p:blipFill rotWithShape="1">
          <a:blip r:embed="rId3">
            <a:alphaModFix/>
          </a:blip>
          <a:srcRect b="32708" l="14243" r="41343" t="19444"/>
          <a:stretch/>
        </p:blipFill>
        <p:spPr>
          <a:xfrm>
            <a:off x="65576" y="0"/>
            <a:ext cx="8156174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13" name="Google Shape;113;p21"/>
          <p:cNvPicPr preferRelativeResize="0"/>
          <p:nvPr/>
        </p:nvPicPr>
        <p:blipFill rotWithShape="1">
          <a:blip r:embed="rId3">
            <a:alphaModFix/>
          </a:blip>
          <a:srcRect b="35694" l="15058" r="40962" t="19788"/>
          <a:stretch/>
        </p:blipFill>
        <p:spPr>
          <a:xfrm>
            <a:off x="40625" y="43700"/>
            <a:ext cx="9033298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