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2" r:id="rId15"/>
    <p:sldId id="274" r:id="rId16"/>
    <p:sldId id="273" r:id="rId17"/>
    <p:sldId id="276" r:id="rId18"/>
    <p:sldId id="275" r:id="rId19"/>
    <p:sldId id="277" r:id="rId20"/>
    <p:sldId id="280" r:id="rId21"/>
    <p:sldId id="279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1" r:id="rId32"/>
    <p:sldId id="290" r:id="rId33"/>
    <p:sldId id="292" r:id="rId34"/>
    <p:sldId id="293" r:id="rId35"/>
    <p:sldId id="270" r:id="rId36"/>
    <p:sldId id="294" r:id="rId37"/>
    <p:sldId id="295" r:id="rId38"/>
    <p:sldId id="296" r:id="rId39"/>
    <p:sldId id="297" r:id="rId40"/>
    <p:sldId id="299" r:id="rId41"/>
    <p:sldId id="300" r:id="rId42"/>
    <p:sldId id="301" r:id="rId43"/>
    <p:sldId id="302" r:id="rId44"/>
    <p:sldId id="304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474" y="-91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21.08.2023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138" y="5261811"/>
            <a:ext cx="8467725" cy="12771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87FDE6-95B7-4368-B454-EDD09FD9E4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5720"/>
            <a:ext cx="1296144" cy="1432823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17972"/>
            <a:ext cx="1151723" cy="1283839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722" y="132756"/>
            <a:ext cx="1070865" cy="143282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2" descr="C:\Users\Chernicyna-NA\Desktop\САЙТ ЦЕНТР\подвал\logo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354203"/>
            <a:ext cx="1367942" cy="1211376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38567" y="4427823"/>
            <a:ext cx="65162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пикер :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Е.О. Новикова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преподаватель кафедры общего образования ЦНППМПР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5122" y="1844824"/>
            <a:ext cx="8150756" cy="166199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ФОП ООО</a:t>
            </a:r>
            <a:r>
              <a:rPr lang="en-US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/C</a:t>
            </a:r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91128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614244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39331" y="2204864"/>
            <a:ext cx="8725157" cy="54476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18.20.4.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Проект оценивается по критериям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познавательных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универсальных учебных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включающих способность к самостоятельному приобретению знаний и решению проблем, умение поставить проблему и выбрать способы её решения, в том числе поиск и обработку информации, формулировку выводов и (или) обоснование и реализацию принятого решения, обоснование и создание модели, прогноза, макета, объекта, творческого решения 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7386" y="60634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70417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614244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788024" y="1758619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08296" y="1743199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35727" y="2636912"/>
            <a:ext cx="8388143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18.20.4. Проект оценивается по критериям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регулятивных универсальных учебных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действий;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самостоятельно планировать и управлять своей познавательной деятельностью во времени; использовать ресурсные возможности для достижения целей; осуществлять выбор конструктивных стратегий в трудных ситуациях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304" y="96638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03698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84957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435728" y="1340768"/>
            <a:ext cx="8179904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18.20.4. Проект оценивается по критериям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универсальных учебных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ясно изложить и оформить выполненную работу, представить её результаты, аргументированно ответить на вопросы.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34973" y="4955807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-19236" y="492507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477386" y="27697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057268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877272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827584" y="1271415"/>
            <a:ext cx="77040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165. Программа формирования универсальных учебных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165. 1.1. …должна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обеспечивать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эффективности усвоения знаний и учебных действий, формирования компетенций в предметных областях, учебно-исследовательской и проектной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деятельности…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334973" y="4955807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 flipV="1">
            <a:off x="-19236" y="492507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514630" y="60634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836972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962742" y="1412776"/>
            <a:ext cx="71570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165. Программа формирования универсальных учебных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</a:p>
          <a:p>
            <a:pPr algn="ctr"/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деятельность реализуется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23" name="Группа 22"/>
          <p:cNvGrpSpPr/>
          <p:nvPr/>
        </p:nvGrpSpPr>
        <p:grpSpPr>
          <a:xfrm>
            <a:off x="1025705" y="3398656"/>
            <a:ext cx="7851393" cy="1354767"/>
            <a:chOff x="962742" y="4176345"/>
            <a:chExt cx="7851393" cy="1354767"/>
          </a:xfrm>
        </p:grpSpPr>
        <p:sp>
          <p:nvSpPr>
            <p:cNvPr id="7" name="Прямоугольник 6"/>
            <p:cNvSpPr/>
            <p:nvPr/>
          </p:nvSpPr>
          <p:spPr>
            <a:xfrm>
              <a:off x="962742" y="5069447"/>
              <a:ext cx="3089244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Урочная деятельность</a:t>
              </a:r>
              <a:endParaRPr lang="ru-RU" sz="2400" dirty="0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5120432" y="5069446"/>
              <a:ext cx="369370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sz="2400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Внеурочной </a:t>
              </a:r>
              <a:r>
                <a:rPr lang="ru-RU" sz="24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деятельности.</a:t>
              </a:r>
            </a:p>
          </p:txBody>
        </p:sp>
        <p:grpSp>
          <p:nvGrpSpPr>
            <p:cNvPr id="22" name="Группа 21"/>
            <p:cNvGrpSpPr/>
            <p:nvPr/>
          </p:nvGrpSpPr>
          <p:grpSpPr>
            <a:xfrm>
              <a:off x="2939211" y="4176345"/>
              <a:ext cx="3052793" cy="576064"/>
              <a:chOff x="2939211" y="4493383"/>
              <a:chExt cx="3052793" cy="576064"/>
            </a:xfrm>
          </p:grpSpPr>
          <p:cxnSp>
            <p:nvCxnSpPr>
              <p:cNvPr id="12" name="Прямая соединительная линия 11"/>
              <p:cNvCxnSpPr/>
              <p:nvPr/>
            </p:nvCxnSpPr>
            <p:spPr>
              <a:xfrm flipV="1">
                <a:off x="2939211" y="4493383"/>
                <a:ext cx="1112775" cy="518052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8" name="Прямая соединительная линия 17"/>
              <p:cNvCxnSpPr/>
              <p:nvPr/>
            </p:nvCxnSpPr>
            <p:spPr>
              <a:xfrm flipH="1" flipV="1">
                <a:off x="4839876" y="4493383"/>
                <a:ext cx="1152128" cy="576064"/>
              </a:xfrm>
              <a:prstGeom prst="line">
                <a:avLst/>
              </a:prstGeom>
              <a:ln w="28575"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4" name="Прямоугольник 23"/>
          <p:cNvSpPr/>
          <p:nvPr/>
        </p:nvSpPr>
        <p:spPr>
          <a:xfrm>
            <a:off x="4334973" y="4955807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 flipV="1">
            <a:off x="-19236" y="492507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Прямоугольник 25"/>
          <p:cNvSpPr/>
          <p:nvPr/>
        </p:nvSpPr>
        <p:spPr>
          <a:xfrm>
            <a:off x="477386" y="82362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93577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34973" y="4955807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-177915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624455" y="12617"/>
            <a:ext cx="7421035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 И Д)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-19236" y="492507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408354" y="1988840"/>
            <a:ext cx="836331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выполняется обучающимся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руководством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учителя;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выбранной теме в рамках одного или нескольких изучаемых учебных предметов (курсов) в любой избранной области учебной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индивидуальном и групповом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форматах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1482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75537" y="60634"/>
            <a:ext cx="830028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 </a:t>
            </a:r>
          </a:p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(УИД)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0" y="1628800"/>
            <a:ext cx="90364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Этапы:</a:t>
            </a:r>
          </a:p>
          <a:p>
            <a:pPr marL="342900" indent="-342900" algn="just">
              <a:buAutoNum type="arabicPeriod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актуальности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</a:p>
          <a:p>
            <a:pPr marL="342900" indent="-342900" algn="just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ланирование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(проектирование) исследовательских работ (выдвижение гипотезы, постановка цели и задач), выбор необходимых средств (инструментария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buAutoNum type="arabicPeriod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обственно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исследования с обязательным поэтапным контролем и коррекцией результатов работ, проверка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гипотезы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334973" y="4955807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9" name="Прямая соединительная линия 18"/>
          <p:cNvCxnSpPr/>
          <p:nvPr/>
        </p:nvCxnSpPr>
        <p:spPr>
          <a:xfrm flipV="1">
            <a:off x="-19236" y="492507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77507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334973" y="4955807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49834" y="1544760"/>
            <a:ext cx="868035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Этапы: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4. Описание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 исследования, оформление результатов учебно-исследовательской деятельности в виде конечного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продукта</a:t>
            </a:r>
          </a:p>
          <a:p>
            <a:pPr algn="just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 Представление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 исследования, где в любое исследование может быть включена прикладная составляющая в виде предложений и рекомендаций относительно того, как полученные в ходе исследования новые знания могут быть применены на практике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683568" y="12617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-19236" y="492507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345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12589" y="1348715"/>
            <a:ext cx="8680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исследований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009" y="1934403"/>
            <a:ext cx="403397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рочное время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учебные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исследования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междисциплинарные учебные исследования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334973" y="4955807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-19236" y="492507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4660268" y="1802263"/>
            <a:ext cx="4483732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неурочное время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социально-гуманитарное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филологическое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естественнонаучное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информационно-технологическое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междисциплинарное</a:t>
            </a:r>
          </a:p>
        </p:txBody>
      </p:sp>
    </p:spTree>
    <p:extLst>
      <p:ext uri="{BB962C8B-B14F-4D97-AF65-F5344CB8AC3E}">
        <p14:creationId xmlns:p14="http://schemas.microsoft.com/office/powerpoint/2010/main" val="18863647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49834" y="1183116"/>
            <a:ext cx="8680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9873" y="1519209"/>
            <a:ext cx="87530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(урочное время)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урок-исследование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использованием интерактивной беседы в исследовательском ключе;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урок-эксперимент, позволяющий освоить элементы исследовательской деятельности (планирование и проведение эксперимента, обработка и анализ его результатов);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урок-консультация;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мини-исследование в рамках домашнего задания.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334973" y="5229200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0" y="5235725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16142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49280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96769" y="1511664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50304" y="329638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23670" y="1902226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916832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51731" y="2394855"/>
            <a:ext cx="8467725" cy="4093428"/>
          </a:xfrm>
          <a:prstGeom prst="rect">
            <a:avLst/>
          </a:prstGeom>
          <a:ln>
            <a:solidFill>
              <a:schemeClr val="accent2">
                <a:lumMod val="20000"/>
                <a:lumOff val="80000"/>
              </a:schemeClr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16.3. 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поставленных целей реализации ФОП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ООО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 решение следующих основных задач: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интеллектуальных и творческих соревнований, научно-технического творчества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проектно-исследовательской деятельности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и 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учебно-исследовательского проектирования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профессиональной ориентации обучающихся при поддержке педагогов, психологов, социальных педагогов, сотрудничество с базовыми предприятиями, организациями профессионального образования, центрами профессиональной работы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000" dirty="0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0" y="1366991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432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693305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3333" y="36126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49834" y="1183116"/>
            <a:ext cx="8680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39873" y="1519209"/>
            <a:ext cx="875306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(внеурочное время)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конференция,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семинар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дискуссия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диспут;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брифинг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интервью,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телемост;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практика,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экспедиции,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походы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поездки, экскурсии;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научно-исследовательское общество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334973" y="5229200"/>
            <a:ext cx="47750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000" dirty="0"/>
              <a:t>Федеральная образовательная </a:t>
            </a:r>
            <a:r>
              <a:rPr lang="ru-RU" sz="2000" dirty="0" smtClean="0"/>
              <a:t>программа </a:t>
            </a:r>
            <a:r>
              <a:rPr lang="ru-RU" sz="2000" i="1" dirty="0"/>
              <a:t>основного общего </a:t>
            </a:r>
            <a:r>
              <a:rPr lang="ru-RU" sz="2000" i="1" dirty="0" smtClean="0"/>
              <a:t>образования</a:t>
            </a:r>
            <a:endParaRPr lang="ru-RU" sz="20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0" y="5235725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3777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79513" y="1199663"/>
            <a:ext cx="87530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итогов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УИД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109127" y="1708978"/>
            <a:ext cx="426774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урочное время</a:t>
            </a:r>
          </a:p>
          <a:p>
            <a:pPr algn="ctr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доклад, реферат;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статьи, обзоры, отчеты и заключения по итогам исследований по различным предметным областям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552764" y="1664799"/>
            <a:ext cx="4509753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исследовательская работа (эссе, доклад, реферат);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статьи, обзоры, отчеты и заключения по итогам исследований, проводимых в рамках исследовательских экспедиций, обработки архивов, исследований по различным предметным областям.</a:t>
            </a:r>
          </a:p>
        </p:txBody>
      </p:sp>
    </p:spTree>
    <p:extLst>
      <p:ext uri="{BB962C8B-B14F-4D97-AF65-F5344CB8AC3E}">
        <p14:creationId xmlns:p14="http://schemas.microsoft.com/office/powerpoint/2010/main" val="37301138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3333" y="36126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/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74405" y="1988840"/>
            <a:ext cx="87530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исследовательские действия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использовать вопросы как исследовательский инструмент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познания;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вопросы, фиксирующие разрыв между реальным и желательным состоянием ситуации, объекта, самостоятельно устанавливать искомое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данное;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гипотезу об истинности собственных суждений и суждений других, аргументировать свою позицию,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мнение;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самостоятельно составленному плану опыт, несложный эксперимент, небольшое исследование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048495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3333" y="36126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86816" y="2060848"/>
            <a:ext cx="87530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применимость и достоверность информацию, полученную в ходе исследования (эксперимента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формулировать обобщения и выводы по результатам проведенного наблюдения, опыта, исследования, владеть инструментами оценки достоверности полученных выводов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обобщений;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возможное дальнейшее развитие процессов, событий и их последствия в аналогичных или сходных ситуациях, выдвигать предположения об их развитии в новых условиях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контекстах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19785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63333" y="36126"/>
            <a:ext cx="742103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-6024" y="1268760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86816" y="2060848"/>
            <a:ext cx="875306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оценивать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применимость и достоверность информацию, полученную в ходе исследования (эксперимента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формулировать обобщения и выводы по результатам проведенного наблюдения, опыта, исследования, владеть инструментами оценки достоверности полученных выводов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обобщений;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прогнозировать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возможное дальнейшее развитие процессов, событий и их последствия в аналогичных или сходных ситуациях, выдвигать предположения об их развитии в новых условиях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контекстах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6628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64505" y="1340768"/>
            <a:ext cx="8753065" cy="41242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Этапы :</a:t>
            </a:r>
            <a:endParaRPr lang="ru-RU" sz="2400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 и формулирование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формулирование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цели и задач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работы;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 (исследование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этапа;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защита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анализ результатов выполнения проекта, оценка качества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выполнения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17267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212589" y="1348715"/>
            <a:ext cx="868035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направления проектирования</a:t>
            </a:r>
          </a:p>
          <a:p>
            <a:pPr algn="ctr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009" y="1934403"/>
            <a:ext cx="4033977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рочное время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 проекты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метапредметные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проекты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660268" y="1802263"/>
            <a:ext cx="4483732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неурочное время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гуманитарное;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естественнонаучное;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социально-ориентированное;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инженерно-техническое;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художественно-творческое;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спортивно-оздоровительное;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туристско-краеведческое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1901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Прямоугольник 18"/>
          <p:cNvSpPr/>
          <p:nvPr/>
        </p:nvSpPr>
        <p:spPr>
          <a:xfrm>
            <a:off x="249834" y="1183116"/>
            <a:ext cx="8680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7298" y="1916832"/>
            <a:ext cx="5008191" cy="2600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урочное время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монопроек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межпредметный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проект;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метапроект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081098" y="1772816"/>
            <a:ext cx="5008191" cy="37087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внеурочное время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мастерские;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экспериментальные лаборатории;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конструкторское бюро;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проектные недели;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практикумы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807846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6444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8949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3" y="1199663"/>
            <a:ext cx="87530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итогов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ПД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09127" y="1708978"/>
            <a:ext cx="4064723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урочное время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объект,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макет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конструкторское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изделие;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материалы по проекту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тексты, мультимедийные продукты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552764" y="1664799"/>
            <a:ext cx="4509753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внеурочное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время</a:t>
            </a:r>
          </a:p>
          <a:p>
            <a:pPr algn="ctr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173849" y="2073860"/>
            <a:ext cx="4888667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материальный продукт (объект, макет, конструкторское изделие и другие);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медийный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продукт (плакат, газета, журнал, рекламная продукция, фильм и другие);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публичное мероприятие (образовательное событие, социальное мероприятие (акция), театральная постановка и другие);</a:t>
            </a: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отчетные материалы по проекту (тексты, мультимедийные продукты).</a:t>
            </a:r>
          </a:p>
        </p:txBody>
      </p:sp>
    </p:spTree>
    <p:extLst>
      <p:ext uri="{BB962C8B-B14F-4D97-AF65-F5344CB8AC3E}">
        <p14:creationId xmlns:p14="http://schemas.microsoft.com/office/powerpoint/2010/main" val="174029108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540329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54316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147" y="1688018"/>
            <a:ext cx="8363310" cy="3985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базовые проектные действия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понимание проблемы, связанных с нею цели и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оптимальный путь решения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проблемы;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планировать и работать по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плану;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реализовать проектный замысел и оформить его в виде реального «продукта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</a:p>
          <a:p>
            <a:pPr marL="342900" indent="-342900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осуществлять самооценку деятельности и результата,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взаимоценку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деятельности 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группе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597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49280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2304009" y="2204864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17. Планируемые результаты освоения ФОП ООО.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4283968" y="2924944"/>
            <a:ext cx="4765416" cy="120032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just"/>
            <a:r>
              <a:rPr lang="ru-RU" dirty="0"/>
              <a:t>17.3. </a:t>
            </a:r>
            <a:r>
              <a:rPr lang="ru-RU" dirty="0" err="1"/>
              <a:t>Метапредметные</a:t>
            </a:r>
            <a:r>
              <a:rPr lang="ru-RU" dirty="0"/>
              <a:t> результаты включают:</a:t>
            </a:r>
          </a:p>
          <a:p>
            <a:pPr algn="just"/>
            <a:r>
              <a:rPr lang="ru-RU" dirty="0"/>
              <a:t>- овладение навыками учебно-исследовательской, проектной и социальной деятельности.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6146" y="4437112"/>
            <a:ext cx="83633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17.5. Предметные результаты включают: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виды деятельности по получению нового знания,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его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интерпретации, преобразованию и применению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различных учебных ситуациях, в том числе при создании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учебных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социальных проектов.</a:t>
            </a:r>
          </a:p>
          <a:p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477386" y="60634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0942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889168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79671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147" y="1688018"/>
            <a:ext cx="8363310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публичной презентации результатов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наглядного представления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текста;</a:t>
            </a: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умений.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34315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889168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79671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147" y="1688018"/>
            <a:ext cx="836331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публичной презентации результатов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защиты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</a:p>
          <a:p>
            <a:pPr algn="just">
              <a:lnSpc>
                <a:spcPct val="150000"/>
              </a:lnSpc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четкость и ясность изложения задачи; 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убедительность рассуждений; 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последовательность в аргументации; логичность и оригинальность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35233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889168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79671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147" y="1688018"/>
            <a:ext cx="8363310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публичной презентации результатов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наглядного представления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использование рисунков, схем, графиков, моделей и других средств наглядной презентации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78988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889168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79671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147" y="1688018"/>
            <a:ext cx="836331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публичной презентации результатов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письменного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текста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соответствие плану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оформление работы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грамотность изложения</a:t>
            </a: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186546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63333" y="36126"/>
            <a:ext cx="742103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роектной деятельности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(ПД) 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419873" y="5889168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 flipV="1">
            <a:off x="37481" y="579671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179513" y="1199663"/>
            <a:ext cx="875306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результатов 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56147" y="1688018"/>
            <a:ext cx="8363310" cy="33085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процессе публичной презентации результатов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умений 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отвечать на поставленные вопросы, 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аргументировать и отстаивать собственную точку зрения,</a:t>
            </a:r>
          </a:p>
          <a:p>
            <a:pPr marL="342900" indent="-342900" algn="just">
              <a:lnSpc>
                <a:spcPct val="150000"/>
              </a:lnSpc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участвовать в дискуссии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294566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7"/>
          <a:stretch/>
        </p:blipFill>
        <p:spPr bwMode="auto">
          <a:xfrm>
            <a:off x="20241" y="1124744"/>
            <a:ext cx="9144000" cy="5314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17154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375233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17154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1340768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 учебного плана технологического (инженерного) профиля (с углубленным изучением математики и физики) (вариант 1)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18" y="1953225"/>
            <a:ext cx="4392488" cy="28737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0009" y="4509120"/>
            <a:ext cx="4470468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89267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18009" y="112474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18009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17154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27434"/>
            <a:ext cx="8467725" cy="95896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419873" y="5661248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 smtClean="0"/>
              <a:t>среднего </a:t>
            </a:r>
            <a:r>
              <a:rPr lang="ru-RU" sz="1600" i="1" dirty="0"/>
              <a:t>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7481" y="572098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596951" y="1177138"/>
            <a:ext cx="8226920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выполняется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обучающимся самостоятельно под руководством учителя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тьютора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выбранной теме в рамках одного или нескольких изучаемых учебных предметов, курсов в любой избранной области деятельности: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познавательной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практической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учебно-исследовательской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социальной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художественно-творческой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иной;</a:t>
            </a:r>
          </a:p>
          <a:p>
            <a:pPr marL="342900" indent="-342900" algn="just">
              <a:buFontTx/>
              <a:buChar char="-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выполняется обучающимся в течение одного года или двух лет </a:t>
            </a:r>
          </a:p>
        </p:txBody>
      </p:sp>
    </p:spTree>
    <p:extLst>
      <p:ext uri="{BB962C8B-B14F-4D97-AF65-F5344CB8AC3E}">
        <p14:creationId xmlns:p14="http://schemas.microsoft.com/office/powerpoint/2010/main" val="310130403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-4867" y="976468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-36512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17154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1052736"/>
            <a:ext cx="876867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естественно-научного профиля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осенние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(зимние) каникулы 10-го класса организуются поездки и экскурсии в естественно-научные музеи, зоопарки,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биопарки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аквариумы, заповедники, национальные парки и другие. В ходе познавательной деятельности на вышеперечисленных объектах реализуются индивидуальные, групповые и коллективные учебно-исследовательские проекты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втором полугодии 10 класса в рамках часов, отведенных на курсы внеурочной деятельности по выбору обучающихся и воспитательные мероприятия,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защита индивидуальных или групповых проектов.</a:t>
            </a:r>
          </a:p>
          <a:p>
            <a:pPr marL="342900" indent="-342900" algn="just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419873" y="5941501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 smtClean="0"/>
              <a:t>среднего </a:t>
            </a:r>
            <a:r>
              <a:rPr lang="ru-RU" sz="1600" i="1" dirty="0"/>
              <a:t>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flipV="1">
            <a:off x="37481" y="587727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636309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-4867" y="976468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-36512" y="105273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17154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1052736"/>
            <a:ext cx="8768678" cy="5970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гуманитарного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профиля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осенние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(зимние) каникулы 10-го класса организуются поездки и экскурсии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литературные, исторические музеи, усадьбы известных деятелей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 и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другие. В ходе познавательной деятельности на вышеперечисленных объектах реализуются индивидуальные, групповые и коллективные учебно-исследовательские проекты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 marL="342900" indent="-342900" algn="just">
              <a:buFontTx/>
              <a:buChar char="-"/>
            </a:pP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втором полугодии 10 класса в рамках часов, отведенных на курсы внеурочной деятельности по выбору обучающихся и воспитательные мероприятия,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предусматривается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защита индивидуальных или групповых проектов.</a:t>
            </a:r>
          </a:p>
          <a:p>
            <a:pPr marL="342900" indent="-342900" algn="just">
              <a:buFontTx/>
              <a:buChar char="-"/>
            </a:pP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6160" y="6273458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 smtClean="0"/>
              <a:t>среднего </a:t>
            </a:r>
            <a:r>
              <a:rPr lang="ru-RU" sz="1600" i="1" dirty="0"/>
              <a:t>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43768" y="620922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65032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49280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39552" y="2204864"/>
            <a:ext cx="817990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 Система оценки достижения планируемых результатов освоения ФОП ООО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18.10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 Комплексный подход к оценке образовательных достижений реализуется через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разнообразных методов и форм оценки, взаимно дополняющих друг друга, в том числе оценок проектов, практических, исследовательских, творческих работ,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127578" y="4440309"/>
            <a:ext cx="4572000" cy="147732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>
            <a:spAutoFit/>
          </a:bodyPr>
          <a:lstStyle/>
          <a:p>
            <a:pPr algn="just"/>
            <a:r>
              <a:rPr lang="ru-RU" dirty="0"/>
              <a:t>18.17. Основным объектом оценки </a:t>
            </a:r>
            <a:r>
              <a:rPr lang="ru-RU" dirty="0" err="1"/>
              <a:t>метапредметных</a:t>
            </a:r>
            <a:r>
              <a:rPr lang="ru-RU" dirty="0"/>
              <a:t> результатов является:</a:t>
            </a:r>
          </a:p>
          <a:p>
            <a:pPr algn="just"/>
            <a:r>
              <a:rPr lang="ru-RU" dirty="0"/>
              <a:t>овладение навыками учебно-исследовательской, проектной и социальной деятельности.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14631" y="-17638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871984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-4867" y="84279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-36512" y="91186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2225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1052736"/>
            <a:ext cx="8768678" cy="5555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социально-экономического профиля </a:t>
            </a:r>
            <a:endParaRPr lang="ru-RU" sz="2400" i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осенние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(зимние) каникулы 10-го класса организуются поездки и экскурсии производства, в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банки 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другие. В ходе познавательной деятельности на вышеперечисленных объектах реализуются индивидуальные, групповые и коллективные учебно-исследовательские проекты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 marL="342900" indent="-342900" algn="just">
              <a:buFontTx/>
              <a:buChar char="-"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летние (весенние) каникулы 10 класса на основе интеграции с организациями дополнительного образования и сетевого взаимодействия с научными и производственными организациями реализуются групповые социальные и экономические проекты (например, предпринимательской направленности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 algn="just">
              <a:buFontTx/>
              <a:buChar char="-"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втором полугодии 10 класса в рамках часов, отведенных на курсы внеурочной деятельности по выбору обучающихся и воспитательные мероприятия,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предусматривается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защита индивидуальных или групповых проектов.</a:t>
            </a:r>
          </a:p>
          <a:p>
            <a:pPr marL="342900" indent="-342900" algn="just">
              <a:buFontTx/>
              <a:buChar char="-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54531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-4867" y="84279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-36512" y="91186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2225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1052736"/>
            <a:ext cx="8768678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технологического 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профиля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осенние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(зимние) каникулы 10-го класса организуются поездки и экскурсии на промышленные предприятия, в научно-исследовательские организации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другие. В ходе познавательной деятельности на вышеперечисленных объектах реализуются индивидуальные, групповые и коллективные учебно-исследовательские проекты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обучающихся;</a:t>
            </a:r>
          </a:p>
          <a:p>
            <a:pPr marL="342900" indent="-342900" algn="just">
              <a:buFontTx/>
              <a:buChar char="-"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втором полугодии 10 класса в рамках часов, отведенных на курсы внеурочной деятельности по выбору обучающихся и воспитательные мероприятия,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предусматривается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защита индивидуальных или групповых проектов.</a:t>
            </a:r>
          </a:p>
          <a:p>
            <a:pPr marL="342900" indent="-342900" algn="just">
              <a:buFontTx/>
              <a:buChar char="-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3" y="5785213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 smtClean="0"/>
              <a:t>среднего </a:t>
            </a:r>
            <a:r>
              <a:rPr lang="ru-RU" sz="1600" i="1" dirty="0"/>
              <a:t>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37481" y="572098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760951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-4867" y="84279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-36512" y="91186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2225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1457324"/>
            <a:ext cx="8768678" cy="46166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универсального 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профиля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осенние </a:t>
            </a: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(зимние) каникулы 10-го </a:t>
            </a:r>
            <a:r>
              <a:rPr lang="ru-RU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организуется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обучающихся к разработке и педагогическому сопровождению разработки индивидуальных проектов внеурочной деятельности </a:t>
            </a: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ноябре проводится публичная защита обучающимися индивидуальных проектов внеурочной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(ИПВД)</a:t>
            </a:r>
          </a:p>
          <a:p>
            <a:pPr marL="342900" indent="-342900" algn="just">
              <a:buFontTx/>
              <a:buChar char="-"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итогам публичной защиты при помощи педагогов организуются временные творческие группы обучающихся по совпадающим элементам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ИПВД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3" y="5785213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 smtClean="0"/>
              <a:t>среднего </a:t>
            </a:r>
            <a:r>
              <a:rPr lang="ru-RU" sz="1600" i="1" dirty="0"/>
              <a:t>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37481" y="572098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02222150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Прямая соединительная линия 4"/>
          <p:cNvCxnSpPr/>
          <p:nvPr/>
        </p:nvCxnSpPr>
        <p:spPr>
          <a:xfrm flipV="1">
            <a:off x="-4867" y="842796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V="1">
            <a:off x="-36512" y="911862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216831" y="22252"/>
            <a:ext cx="5138907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ИНДИВИДУАЛЬНЫЙ ПРОЕКТ</a:t>
            </a:r>
          </a:p>
          <a:p>
            <a:pPr algn="ctr"/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(СОО)</a:t>
            </a:r>
            <a:endParaRPr lang="ru-RU" sz="2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07505" y="1196752"/>
            <a:ext cx="8768678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§"/>
            </a:pPr>
            <a:r>
              <a:rPr lang="ru-RU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рамках реализации </a:t>
            </a:r>
            <a:r>
              <a:rPr lang="ru-RU" sz="19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универсального </a:t>
            </a:r>
            <a:r>
              <a:rPr lang="ru-RU" sz="19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профиля</a:t>
            </a: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осенние (весенние) каникулы 10 класса временными творческими группами обучающихся организуются поездки и экскурсии в соответствии с общими элементами индивидуальных проектов внеурочной деятельности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ходе познавательной деятельности реализуются индивидуальные, групповые и коллективные учебно-исследовательские проекты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обучающихся</a:t>
            </a:r>
          </a:p>
          <a:p>
            <a:pPr marL="342900" indent="-342900" algn="just">
              <a:buFontTx/>
              <a:buChar char="-"/>
            </a:pP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втором полугодии 10 класса в рамках часов, отведенных на курсы внеурочной деятельности по выбору обучающихся и воспитательные 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мероприятия предусматривается 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и защита индивидуальных или групповых проектов </a:t>
            </a: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 algn="just">
              <a:buFont typeface="Wingdings" panose="05000000000000000000" pitchFamily="2" charset="2"/>
              <a:buChar char="§"/>
            </a:pPr>
            <a:endParaRPr lang="ru-RU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19873" y="5785213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 smtClean="0"/>
              <a:t>среднего </a:t>
            </a:r>
            <a:r>
              <a:rPr lang="ru-RU" sz="1600" i="1" dirty="0"/>
              <a:t>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37481" y="5720984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493563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38138" y="5261811"/>
            <a:ext cx="8467725" cy="12771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xmlns="" id="{0287FDE6-95B7-4368-B454-EDD09FD9E4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85720"/>
            <a:ext cx="1296144" cy="1432823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317972"/>
            <a:ext cx="1151723" cy="1283839"/>
          </a:xfrm>
          <a:prstGeom prst="rect">
            <a:avLst/>
          </a:prstGeom>
          <a:noFill/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7722" y="132756"/>
            <a:ext cx="1070865" cy="1432823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2" descr="C:\Users\Chernicyna-NA\Desktop\САЙТ ЦЕНТР\подвал\logo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24328" y="354203"/>
            <a:ext cx="1367942" cy="121137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15616" y="2204864"/>
            <a:ext cx="662473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организации проектной деятельности, к содержанию и направленности проекта разрабатываются образовательной организацией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383130" y="4365104"/>
            <a:ext cx="569010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/>
              <a:t>Федеральная образовательная </a:t>
            </a:r>
            <a:r>
              <a:rPr lang="ru-RU" sz="1600" dirty="0" smtClean="0"/>
              <a:t>программа </a:t>
            </a:r>
            <a:r>
              <a:rPr lang="ru-RU" sz="1600" i="1" dirty="0"/>
              <a:t>основного общего </a:t>
            </a:r>
            <a:r>
              <a:rPr lang="ru-RU" sz="1600" i="1" dirty="0" smtClean="0"/>
              <a:t>образования</a:t>
            </a:r>
            <a:endParaRPr lang="ru-RU" sz="1600" i="1" dirty="0"/>
          </a:p>
        </p:txBody>
      </p:sp>
    </p:spTree>
    <p:extLst>
      <p:ext uri="{BB962C8B-B14F-4D97-AF65-F5344CB8AC3E}">
        <p14:creationId xmlns:p14="http://schemas.microsoft.com/office/powerpoint/2010/main" val="1971238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49280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39552" y="2204864"/>
            <a:ext cx="81799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 Система оценки достижения планируемых результатов освоения ФОП ООО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18.19. Формы оценки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ctr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проверки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регулятивных, коммуникативных и познавательных универсальных учебных действий – экспертная оценка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процесса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результатов выполнения групповых и (или) индивидуальных учебных исследований и проектов.</a:t>
            </a:r>
          </a:p>
          <a:p>
            <a:pPr algn="ctr"/>
            <a:endParaRPr lang="ru-RU" dirty="0"/>
          </a:p>
          <a:p>
            <a:pPr algn="just"/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450304" y="96638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202141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5949280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39552" y="2204864"/>
            <a:ext cx="8179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Требования к групповым и индивидуальным исследованиям и проектам</a:t>
            </a:r>
          </a:p>
          <a:p>
            <a:pPr algn="ctr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18.20.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Групповые и (или) индивидуальные учебные исследования и проекты (далее – проект) выполняются обучающимся в рамках одного из учебных предметов или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межпредметной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основе с целью продемонстрировать свои достижения в самостоятельном освоении содержания избранных областей знаний и (или) видов деятельности и способность проектировать и осуществлять целесообразную и результативную деятельность (учебно-познавательную, конструкторскую, социальную, художественно-творческую и другие). 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18.20.1. Выбор темы проекта осуществляется обучающимися.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477386" y="82362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807656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731" y="5926279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40317" y="2068716"/>
            <a:ext cx="817990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18.20.2. Результатом проекта является одна из следующих работ:</a:t>
            </a:r>
          </a:p>
          <a:p>
            <a:pPr algn="just"/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письменная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художественная творческая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работа;</a:t>
            </a:r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материальный объект, макет, иное конструкторское изделие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отчётные материалы по социальному проекту.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304" y="-11374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08949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614244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39552" y="2204864"/>
            <a:ext cx="817990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18.20.4. Проект оценивается по критериям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предметных знаний и способов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действий;</a:t>
            </a:r>
          </a:p>
          <a:p>
            <a:pPr algn="just"/>
            <a:endParaRPr lang="ru-RU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познавательных 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универсальных учебных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действий;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регулятивных универсальных учебных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действий;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коммуникативных универсальных учебных 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действий.</a:t>
            </a: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514630" y="-36299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37317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xmlns="" id="{975F2749-6A59-48F1-825C-835AC5F77BD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6146" y="6142444"/>
            <a:ext cx="8467725" cy="958964"/>
          </a:xfrm>
          <a:prstGeom prst="rect">
            <a:avLst/>
          </a:prstGeom>
        </p:spPr>
      </p:pic>
      <p:pic>
        <p:nvPicPr>
          <p:cNvPr id="6" name="Picture 2" descr="C:\Users\Chernicyna-NA\Desktop\САЙТ ЦЕНТР\лого больш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25283" y="20245"/>
            <a:ext cx="788347" cy="878780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51986" y="6538912"/>
            <a:ext cx="10015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Пермь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696769" y="1199407"/>
            <a:ext cx="633436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600" dirty="0"/>
              <a:t>Федеральная образовательная программа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4630869" y="1578498"/>
            <a:ext cx="41893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среднего общего образования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39331" y="1599183"/>
            <a:ext cx="43506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i="1" dirty="0"/>
              <a:t>основного общего образования</a:t>
            </a: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V="1">
            <a:off x="18009" y="1199407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V="1">
            <a:off x="18009" y="1127399"/>
            <a:ext cx="9144000" cy="72008"/>
          </a:xfrm>
          <a:prstGeom prst="line">
            <a:avLst/>
          </a:prstGeom>
          <a:ln w="2222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539552" y="2204864"/>
            <a:ext cx="8179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18.20.4. Проект оценивается по критериям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сформированности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 algn="just">
              <a:buFont typeface="Wingdings" panose="05000000000000000000" pitchFamily="2" charset="2"/>
              <a:buChar char="§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предметных знаний и способов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</a:p>
          <a:p>
            <a:pPr algn="just"/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раскрыть содержание работы, грамотно и обоснованно в соответствии с рассматриваемой проблемой или темой использовать имеющиеся знания и способы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действий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50304" y="54370"/>
            <a:ext cx="8150756" cy="113877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Проектная и </a:t>
            </a:r>
          </a:p>
          <a:p>
            <a:pPr algn="ctr"/>
            <a:r>
              <a:rPr lang="ru-RU" sz="3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учебно-исследовательская деятельность</a:t>
            </a:r>
            <a:endParaRPr lang="ru-RU" sz="3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705379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</TotalTime>
  <Words>2031</Words>
  <Application>Microsoft Office PowerPoint</Application>
  <PresentationFormat>Экран (4:3)</PresentationFormat>
  <Paragraphs>442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Новикова</dc:creator>
  <cp:lastModifiedBy>Елена Новикова</cp:lastModifiedBy>
  <cp:revision>23</cp:revision>
  <dcterms:created xsi:type="dcterms:W3CDTF">2023-08-20T13:42:29Z</dcterms:created>
  <dcterms:modified xsi:type="dcterms:W3CDTF">2023-08-22T04:27:22Z</dcterms:modified>
</cp:coreProperties>
</file>