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Проблемно-целевой семинар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«Ресурсы усиления воспитательного потенциала образовательной организации: проблемы, задачи и механизм решения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>21 августа 2018 г.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8568952" cy="7920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А.Ф. </a:t>
            </a:r>
            <a:r>
              <a:rPr lang="ru-RU" sz="2000" b="1" dirty="0" err="1" smtClean="0">
                <a:solidFill>
                  <a:schemeClr val="tx1"/>
                </a:solidFill>
              </a:rPr>
              <a:t>Фаязова</a:t>
            </a:r>
            <a:r>
              <a:rPr lang="ru-RU" sz="2000" b="1" dirty="0" smtClean="0">
                <a:solidFill>
                  <a:schemeClr val="tx1"/>
                </a:solidFill>
              </a:rPr>
              <a:t>, заместитель </a:t>
            </a:r>
            <a:r>
              <a:rPr lang="ru-RU" sz="2000" b="1" dirty="0">
                <a:solidFill>
                  <a:schemeClr val="tx1"/>
                </a:solidFill>
              </a:rPr>
              <a:t>директора ИРО ПК, </a:t>
            </a:r>
            <a:r>
              <a:rPr lang="ru-RU" sz="2000" b="1" dirty="0" err="1">
                <a:solidFill>
                  <a:schemeClr val="tx1"/>
                </a:solidFill>
              </a:rPr>
              <a:t>к.п.н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И.А. </a:t>
            </a:r>
            <a:r>
              <a:rPr lang="ru-RU" sz="2000" b="1" dirty="0" err="1" smtClean="0">
                <a:solidFill>
                  <a:schemeClr val="tx1"/>
                </a:solidFill>
              </a:rPr>
              <a:t>Дремина</a:t>
            </a:r>
            <a:r>
              <a:rPr lang="ru-RU" sz="2000" b="1" dirty="0" smtClean="0">
                <a:solidFill>
                  <a:schemeClr val="tx1"/>
                </a:solidFill>
              </a:rPr>
              <a:t>, н. сотрудник отдела воспитания и социализации ИРО ПК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academy-mlm.lazy-ants.com/source/%D0%9C%D0%BE%D0%B8%20%D1%84%D0%BE%D1%82%D0%BE/1.%20%D0%AF%20%D0%B2%20%D1%81%D0%B8%D0%BD%D0%B5%D0%BC%20%D0%B7%D0%B0%D0%BB%D0%B5%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8694398" cy="31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 Рефлексия. Выводы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006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/>
              <a:t>Что и за счет чего еще можно усилить потенциал </a:t>
            </a:r>
            <a:r>
              <a:rPr lang="ru-RU" sz="4000" b="1" dirty="0"/>
              <a:t>сильных </a:t>
            </a:r>
            <a:r>
              <a:rPr lang="ru-RU" sz="4000" b="1" dirty="0" smtClean="0"/>
              <a:t>сторон организации?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/>
              <a:t>Кто и что поможет перевести слабые стороны в сильные? </a:t>
            </a:r>
          </a:p>
        </p:txBody>
      </p:sp>
    </p:spTree>
    <p:extLst>
      <p:ext uri="{BB962C8B-B14F-4D97-AF65-F5344CB8AC3E}">
        <p14:creationId xmlns:p14="http://schemas.microsoft.com/office/powerpoint/2010/main" xmlns="" val="28489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ШАГ 2.</a:t>
            </a:r>
            <a:r>
              <a:rPr lang="ru-RU" b="1" dirty="0" smtClean="0"/>
              <a:t> От проблем – к задачам развития 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6015883"/>
              </p:ext>
            </p:extLst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308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Недостаточно</a:t>
                      </a:r>
                      <a:r>
                        <a:rPr lang="ru-RU" baseline="0" dirty="0" smtClean="0"/>
                        <a:t> реализуются менеджерские функции  зам директора по ВР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(создать)</a:t>
                      </a:r>
                      <a:r>
                        <a:rPr lang="ru-RU" baseline="0" dirty="0" smtClean="0"/>
                        <a:t> и реализовать (апробировать) </a:t>
                      </a:r>
                      <a:r>
                        <a:rPr lang="ru-RU" baseline="0" dirty="0" err="1" smtClean="0"/>
                        <a:t>эф-ную</a:t>
                      </a:r>
                      <a:r>
                        <a:rPr lang="ru-RU" baseline="0" dirty="0" smtClean="0"/>
                        <a:t> модель взаимодействия с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рук-лями</a:t>
                      </a:r>
                      <a:r>
                        <a:rPr lang="ru-RU" baseline="0" dirty="0" smtClean="0"/>
                        <a:t>  (критерии??)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профессионализм</a:t>
                      </a:r>
                      <a:r>
                        <a:rPr lang="ru-RU" baseline="0" dirty="0" smtClean="0"/>
                        <a:t> в вопросах современных приемов взаимодействия со взрослыми (родители, педагоги) и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,</a:t>
                      </a:r>
                      <a:r>
                        <a:rPr lang="ru-RU" baseline="0" dirty="0" smtClean="0"/>
                        <a:t> отобрать и </a:t>
                      </a:r>
                      <a:r>
                        <a:rPr lang="ru-RU" dirty="0" smtClean="0"/>
                        <a:t>апробировать 5 </a:t>
                      </a:r>
                      <a:r>
                        <a:rPr lang="ru-RU" dirty="0" err="1" smtClean="0"/>
                        <a:t>совр</a:t>
                      </a:r>
                      <a:r>
                        <a:rPr lang="ru-RU" dirty="0" smtClean="0"/>
                        <a:t>. приемов (практик) взаимодействия ….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Слабое использование Информационных систем в организации ВД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</a:t>
                      </a:r>
                      <a:r>
                        <a:rPr lang="ru-RU" baseline="0" dirty="0" smtClean="0"/>
                        <a:t> и реализовать управленческий проект «21 ДЕНЬ В ИНТЕРНЕТЕ» (стартовый, продвинутый, пользователь уровень)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 мотивации классных рук-лей, мало инициатив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и внедрить ценностную систему стимулирования </a:t>
                      </a:r>
                      <a:r>
                        <a:rPr lang="ru-RU" dirty="0" err="1" smtClean="0"/>
                        <a:t>д-ти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классн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рук-ля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8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 3.</a:t>
            </a:r>
            <a:r>
              <a:rPr lang="ru-RU" b="1" dirty="0"/>
              <a:t> </a:t>
            </a:r>
            <a:r>
              <a:rPr lang="ru-RU" b="1" dirty="0" smtClean="0"/>
              <a:t>Определение оптимальных </a:t>
            </a:r>
            <a:r>
              <a:rPr lang="ru-RU" b="1" dirty="0"/>
              <a:t>способов решения актуальных </a:t>
            </a:r>
            <a:r>
              <a:rPr lang="ru-RU" b="1" dirty="0" smtClean="0"/>
              <a:t>проблем.    «А давайте..» </a:t>
            </a:r>
            <a:r>
              <a:rPr lang="ru-RU" sz="3100" b="1" dirty="0" smtClean="0"/>
              <a:t>Мозговой штурм</a:t>
            </a:r>
            <a:endParaRPr lang="ru-RU" sz="3100" b="1" dirty="0"/>
          </a:p>
        </p:txBody>
      </p:sp>
      <p:pic>
        <p:nvPicPr>
          <p:cNvPr id="4" name="Picture 8" descr="http://trainingtokoonline.com/uploads/2013/04/ide-bisn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79066"/>
            <a:ext cx="3826520" cy="2578934"/>
          </a:xfrm>
          <a:prstGeom prst="rect">
            <a:avLst/>
          </a:prstGeom>
          <a:noFill/>
        </p:spPr>
      </p:pic>
      <p:pic>
        <p:nvPicPr>
          <p:cNvPr id="5" name="Picture 6" descr="http://www.ganc-chas.by/images/cms-image-00004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214943" cy="2933406"/>
          </a:xfrm>
          <a:prstGeom prst="rect">
            <a:avLst/>
          </a:prstGeom>
          <a:noFill/>
        </p:spPr>
      </p:pic>
      <p:pic>
        <p:nvPicPr>
          <p:cNvPr id="6" name="Picture 10" descr="https://infobit.me/data/MetaMirrorCache/berestneff_class.com_treningcenter_generator_idea_images_generator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054" y="3429000"/>
            <a:ext cx="3339772" cy="332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7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Шаг 4.</a:t>
            </a:r>
            <a:r>
              <a:rPr lang="ru-RU" sz="3600" b="1" dirty="0" smtClean="0"/>
              <a:t> </a:t>
            </a:r>
            <a:r>
              <a:rPr lang="ru-RU" sz="3600" b="1" dirty="0"/>
              <a:t>Отбор оптимальных способов решения </a:t>
            </a:r>
            <a:r>
              <a:rPr lang="ru-RU" sz="3600" b="1" dirty="0" smtClean="0"/>
              <a:t>проблем (выполнения задач) 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0943624"/>
              </p:ext>
            </p:extLst>
          </p:nvPr>
        </p:nvGraphicFramePr>
        <p:xfrm>
          <a:off x="179512" y="1600200"/>
          <a:ext cx="885698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91"/>
                <a:gridCol w="1335705"/>
                <a:gridCol w="61926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решения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Недостаточно</a:t>
                      </a:r>
                      <a:r>
                        <a:rPr lang="ru-RU" sz="900" baseline="0" dirty="0" smtClean="0"/>
                        <a:t> реализуются менеджерские функции  зам директора по ВР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 (создать)</a:t>
                      </a:r>
                      <a:r>
                        <a:rPr lang="ru-RU" sz="900" baseline="0" dirty="0" smtClean="0"/>
                        <a:t> и реализовать (апробировать) </a:t>
                      </a:r>
                      <a:r>
                        <a:rPr lang="ru-RU" sz="900" baseline="0" dirty="0" err="1" smtClean="0"/>
                        <a:t>эф-ную</a:t>
                      </a:r>
                      <a:r>
                        <a:rPr lang="ru-RU" sz="900" baseline="0" dirty="0" smtClean="0"/>
                        <a:t> модель взаимодействия с </a:t>
                      </a:r>
                      <a:r>
                        <a:rPr lang="ru-RU" sz="900" baseline="0" dirty="0" err="1" smtClean="0"/>
                        <a:t>кл</a:t>
                      </a:r>
                      <a:r>
                        <a:rPr lang="ru-RU" sz="900" baseline="0" dirty="0" smtClean="0"/>
                        <a:t>. </a:t>
                      </a:r>
                      <a:r>
                        <a:rPr lang="ru-RU" sz="900" baseline="0" dirty="0" err="1" smtClean="0"/>
                        <a:t>рук-лями</a:t>
                      </a:r>
                      <a:r>
                        <a:rPr lang="ru-RU" sz="900" baseline="0" dirty="0" smtClean="0"/>
                        <a:t>  (критерии??)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проект Классный </a:t>
                      </a:r>
                      <a:r>
                        <a:rPr lang="ru-RU" sz="1600" dirty="0" err="1" smtClean="0"/>
                        <a:t>классный</a:t>
                      </a:r>
                      <a:r>
                        <a:rPr lang="ru-RU" sz="1600" dirty="0" smtClean="0"/>
                        <a:t> (повышение квалификации, конкурсы,</a:t>
                      </a:r>
                      <a:r>
                        <a:rPr lang="ru-RU" sz="1600" baseline="0" dirty="0" smtClean="0"/>
                        <a:t> МК (лучший опыт), публикации (обобщение опыта) </a:t>
                      </a:r>
                    </a:p>
                    <a:p>
                      <a:r>
                        <a:rPr lang="ru-RU" sz="1600" baseline="0" dirty="0" smtClean="0"/>
                        <a:t>Стимулирование активности </a:t>
                      </a:r>
                    </a:p>
                    <a:p>
                      <a:r>
                        <a:rPr lang="ru-RU" sz="1600" baseline="0" dirty="0" err="1" smtClean="0"/>
                        <a:t>тьютор</a:t>
                      </a:r>
                      <a:r>
                        <a:rPr lang="ru-RU" sz="1600" baseline="0" dirty="0" smtClean="0"/>
                        <a:t> в образовании  (наставничество)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Низкий профессионализм</a:t>
                      </a:r>
                      <a:r>
                        <a:rPr lang="ru-RU" sz="900" baseline="0" dirty="0" smtClean="0"/>
                        <a:t> в вопросах современных приемов взаимодействия со взрослыми (родители, педагоги) и детьми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Изучить ,</a:t>
                      </a:r>
                      <a:r>
                        <a:rPr lang="ru-RU" sz="900" baseline="0" dirty="0" smtClean="0"/>
                        <a:t> отобрать и </a:t>
                      </a:r>
                      <a:r>
                        <a:rPr lang="ru-RU" sz="900" dirty="0" smtClean="0"/>
                        <a:t>апробировать 5 </a:t>
                      </a:r>
                      <a:r>
                        <a:rPr lang="ru-RU" sz="900" dirty="0" err="1" smtClean="0"/>
                        <a:t>совр</a:t>
                      </a:r>
                      <a:r>
                        <a:rPr lang="ru-RU" sz="900" dirty="0" smtClean="0"/>
                        <a:t>. приемов (практик) взаимодействия ….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Рабочая группа по</a:t>
                      </a:r>
                      <a:r>
                        <a:rPr lang="ru-RU" sz="1600" baseline="0" dirty="0" smtClean="0"/>
                        <a:t> изучению практик</a:t>
                      </a:r>
                    </a:p>
                    <a:p>
                      <a:r>
                        <a:rPr lang="ru-RU" sz="1600" baseline="0" dirty="0" smtClean="0"/>
                        <a:t>Презентация и коллективный отбор</a:t>
                      </a:r>
                    </a:p>
                    <a:p>
                      <a:r>
                        <a:rPr lang="ru-RU" sz="1600" baseline="0" dirty="0" smtClean="0"/>
                        <a:t>Отработка навыков через интерактивные формы повышения </a:t>
                      </a:r>
                      <a:r>
                        <a:rPr lang="ru-RU" sz="1600" baseline="0" dirty="0" err="1" smtClean="0"/>
                        <a:t>квалиф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Сравнение (рефлексия: </a:t>
                      </a:r>
                      <a:r>
                        <a:rPr lang="ru-RU" sz="1600" baseline="0" dirty="0" err="1" smtClean="0"/>
                        <a:t>было-стало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Слабое использование Информационных систем в организации ВД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</a:t>
                      </a:r>
                      <a:r>
                        <a:rPr lang="ru-RU" sz="900" baseline="0" dirty="0" smtClean="0"/>
                        <a:t> и реализовать управленческий проект «21 ДЕНЬ В ИНТЕРНЕТЕ» (стартовый, продвинутый, пользователь уровень)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Семинары (обучающие, практика)</a:t>
                      </a:r>
                    </a:p>
                    <a:p>
                      <a:r>
                        <a:rPr lang="ru-RU" sz="1600" dirty="0" smtClean="0"/>
                        <a:t>Наставничество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Диалог в </a:t>
                      </a:r>
                      <a:r>
                        <a:rPr lang="ru-RU" sz="1600" baseline="0" dirty="0" err="1" smtClean="0"/>
                        <a:t>соц</a:t>
                      </a:r>
                      <a:r>
                        <a:rPr lang="ru-RU" sz="1600" baseline="0" dirty="0" smtClean="0"/>
                        <a:t> сетях, </a:t>
                      </a:r>
                      <a:r>
                        <a:rPr lang="ru-RU" sz="1600" baseline="0" dirty="0" err="1" smtClean="0"/>
                        <a:t>проф</a:t>
                      </a:r>
                      <a:r>
                        <a:rPr lang="ru-RU" sz="1600" baseline="0" dirty="0" smtClean="0"/>
                        <a:t> форумы, конкурсы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Низкий уровень мотивации классных рук-лей, мало инициатив 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Разработать и внедрить ценностную систему стимулирования </a:t>
                      </a:r>
                      <a:r>
                        <a:rPr lang="ru-RU" sz="900" dirty="0" err="1" smtClean="0"/>
                        <a:t>д-ти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900" dirty="0" err="1" smtClean="0"/>
                        <a:t>классн</a:t>
                      </a:r>
                      <a:r>
                        <a:rPr lang="ru-RU" sz="900" dirty="0" smtClean="0"/>
                        <a:t>.</a:t>
                      </a:r>
                      <a:r>
                        <a:rPr lang="ru-RU" sz="900" baseline="0" dirty="0" smtClean="0"/>
                        <a:t> рук-ля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Рабочая группа </a:t>
                      </a:r>
                    </a:p>
                    <a:p>
                      <a:r>
                        <a:rPr lang="ru-RU" sz="1600" dirty="0" smtClean="0"/>
                        <a:t>Внутренние</a:t>
                      </a:r>
                      <a:r>
                        <a:rPr lang="ru-RU" sz="1600" baseline="0" dirty="0" smtClean="0"/>
                        <a:t> конкурсы</a:t>
                      </a:r>
                    </a:p>
                    <a:p>
                      <a:r>
                        <a:rPr lang="ru-RU" sz="1600" baseline="0" dirty="0" smtClean="0"/>
                        <a:t>Почтовый ящик, сайт (пожелания, предложения для администрации</a:t>
                      </a:r>
                    </a:p>
                    <a:p>
                      <a:r>
                        <a:rPr lang="ru-RU" sz="1600" baseline="0" dirty="0" smtClean="0"/>
                        <a:t>Нематериальная мотивация (газета…)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5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Рефлексия. Выводы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6101176"/>
              </p:ext>
            </p:extLst>
          </p:nvPr>
        </p:nvGraphicFramePr>
        <p:xfrm>
          <a:off x="251520" y="1600200"/>
          <a:ext cx="8712969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Усиление или корректировка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Внутренние ресурсы (накопленный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потенциал)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Дополнительные внешние ресурсы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55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уровня личной  удовлетворенности и получения обратной связи о качестве и результативности  семинара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8150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1.</a:t>
            </a:r>
            <a:r>
              <a:rPr lang="ru-RU" sz="2700" dirty="0" smtClean="0"/>
              <a:t> </a:t>
            </a:r>
            <a:r>
              <a:rPr lang="ru-RU" sz="2700" b="1" dirty="0" smtClean="0"/>
              <a:t>Насколько мне всё  было ясно и понятно?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2.Насколько мне это было необходимо и важно?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3.Насколько я оцениваю практическую </a:t>
            </a:r>
            <a:r>
              <a:rPr lang="ru-RU" sz="2700" b="1" smtClean="0"/>
              <a:t>ценность семинара?</a:t>
            </a:r>
            <a:endParaRPr lang="ru-RU" sz="27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77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семинара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 smtClean="0"/>
              <a:t>Выявляем </a:t>
            </a:r>
            <a:r>
              <a:rPr lang="ru-RU" b="1" dirty="0"/>
              <a:t>внутренний и внешний потенциал образовательной организации в реализации программ воспитания и социализации.</a:t>
            </a:r>
          </a:p>
          <a:p>
            <a:pPr marL="0" indent="0">
              <a:buNone/>
            </a:pPr>
            <a:r>
              <a:rPr lang="ru-RU" b="1" dirty="0"/>
              <a:t>2.	</a:t>
            </a:r>
            <a:r>
              <a:rPr lang="ru-RU" b="1" dirty="0" smtClean="0"/>
              <a:t>Формулируем проблемы и приоритетные </a:t>
            </a:r>
            <a:r>
              <a:rPr lang="ru-RU" b="1" dirty="0"/>
              <a:t>задачи программы развития воспитания и социализации образовательной организации.</a:t>
            </a:r>
          </a:p>
          <a:p>
            <a:pPr marL="0" indent="0">
              <a:buNone/>
            </a:pPr>
            <a:r>
              <a:rPr lang="ru-RU" b="1" dirty="0"/>
              <a:t>3.	</a:t>
            </a:r>
            <a:r>
              <a:rPr lang="ru-RU" b="1" dirty="0" smtClean="0"/>
              <a:t>Определяем </a:t>
            </a:r>
            <a:r>
              <a:rPr lang="ru-RU" b="1" dirty="0"/>
              <a:t>4 эффективных </a:t>
            </a:r>
            <a:r>
              <a:rPr lang="ru-RU" b="1" smtClean="0"/>
              <a:t>способа  решения текущих </a:t>
            </a:r>
            <a:r>
              <a:rPr lang="ru-RU" b="1" dirty="0"/>
              <a:t>задач.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4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Мой уровень вовлеченности в деятельность/тему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52" y="1484784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Что бы мне могло быть интересным сегодня?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люди…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- результат…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- ответы на вопрос…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- профессиональное общение…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- взаимодействие….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- личная активность…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- что-то еще?</a:t>
            </a:r>
            <a:endParaRPr lang="ru-RU" b="1" dirty="0"/>
          </a:p>
        </p:txBody>
      </p:sp>
      <p:pic>
        <p:nvPicPr>
          <p:cNvPr id="2050" name="Picture 2" descr="https://st39.stblizko.ru/images/product/214/762/67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467" y="2060848"/>
            <a:ext cx="3667945" cy="16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o.mosmetod.ru/news/df28d1c5fecfe78b42ee19f5bdb535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86168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7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Создаем облако </a:t>
            </a:r>
            <a:r>
              <a:rPr lang="ru-RU" sz="3200" b="1" dirty="0"/>
              <a:t>тегов </a:t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</a:rPr>
              <a:t>Воспитательный потенциал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образовательной </a:t>
            </a:r>
            <a:r>
              <a:rPr lang="ru-RU" sz="3200" b="1" dirty="0">
                <a:solidFill>
                  <a:srgbClr val="FF0000"/>
                </a:solidFill>
              </a:rPr>
              <a:t>организации</a:t>
            </a:r>
          </a:p>
        </p:txBody>
      </p:sp>
      <p:pic>
        <p:nvPicPr>
          <p:cNvPr id="4" name="Picture 6" descr="https://1.bp.blogspot.com/-CbZngVbHDu0/Vt_m5QSyRrI/AAAAAAABNS0/6jNQlhW19xI/s1600/Blog%2B%25D0%25BE%25D0%25B1%25D0%25BB%25D0%25B0%25D0%25BA%25D0%25BE%2B%25D1%2581%25D0%25BB%25D0%25BE%25D0%25B2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624"/>
            <a:ext cx="3240360" cy="1822703"/>
          </a:xfrm>
          <a:prstGeom prst="rect">
            <a:avLst/>
          </a:prstGeom>
          <a:noFill/>
        </p:spPr>
      </p:pic>
      <p:pic>
        <p:nvPicPr>
          <p:cNvPr id="3076" name="Picture 4" descr="https://www.sciencedaily.com/images/2014/10/141002123631_1_9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0066"/>
            <a:ext cx="3528392" cy="23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ba.org.au/storage/cache/october25-2012-w1100-q40-master-builders-act-322c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4147">
            <a:off x="389042" y="1788872"/>
            <a:ext cx="3881139" cy="25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b1.culture.ru/c/812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968" y="4112123"/>
            <a:ext cx="511256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rkat.ru/wp-content/uploads/2018/02/GQ2A6952-1024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7926"/>
            <a:ext cx="4111824" cy="23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Формулируем актуальные проблемы </a:t>
            </a:r>
            <a:r>
              <a:rPr lang="ru-RU" sz="3200" b="1" dirty="0"/>
              <a:t>воспитания и </a:t>
            </a:r>
            <a:r>
              <a:rPr lang="ru-RU" sz="3200" b="1" dirty="0" smtClean="0"/>
              <a:t>социализации</a:t>
            </a:r>
            <a:r>
              <a:rPr lang="ru-RU" sz="3200" b="1" dirty="0"/>
              <a:t> </a:t>
            </a:r>
            <a:r>
              <a:rPr lang="ru-RU" sz="3200" b="1" dirty="0" smtClean="0"/>
              <a:t>и определяем  текущие 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997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Шаг.1   </a:t>
            </a:r>
            <a:r>
              <a:rPr lang="ru-RU" dirty="0" smtClean="0"/>
              <a:t>Структурируем имеющуюся информацию в 4-х </a:t>
            </a:r>
            <a:r>
              <a:rPr lang="ru-RU" dirty="0"/>
              <a:t>группах по </a:t>
            </a:r>
            <a:r>
              <a:rPr lang="ru-RU" dirty="0" smtClean="0"/>
              <a:t>теме </a:t>
            </a:r>
            <a:r>
              <a:rPr lang="ru-RU" sz="3600" b="1" dirty="0" smtClean="0"/>
              <a:t>Воспитательный </a:t>
            </a:r>
            <a:r>
              <a:rPr lang="ru-RU" sz="3600" b="1" dirty="0"/>
              <a:t>потенциал </a:t>
            </a:r>
            <a:r>
              <a:rPr lang="ru-RU" sz="3600" b="1" dirty="0" smtClean="0"/>
              <a:t>образовательной организации</a:t>
            </a:r>
          </a:p>
          <a:p>
            <a:pPr marL="0" indent="0">
              <a:buNone/>
            </a:pPr>
            <a:endParaRPr lang="ru-RU" sz="3600" b="1" dirty="0"/>
          </a:p>
        </p:txBody>
      </p:sp>
      <p:pic>
        <p:nvPicPr>
          <p:cNvPr id="4" name="Picture 2" descr="http://www.1000ideas.ru/upload/iblock/b0c/swot-analiz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8332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9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z="3200" b="1" dirty="0" smtClean="0">
                <a:solidFill>
                  <a:srgbClr val="FF0000"/>
                </a:solidFill>
              </a:rPr>
              <a:t>SWOT –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основа </a:t>
            </a:r>
            <a:r>
              <a:rPr lang="ru-RU" altLang="ru-RU" sz="3200" b="1" dirty="0" err="1">
                <a:solidFill>
                  <a:srgbClr val="FF0000"/>
                </a:solidFill>
              </a:rPr>
              <a:t>основа</a:t>
            </a:r>
            <a:r>
              <a:rPr lang="ru-RU" altLang="ru-RU" sz="3200" b="1" dirty="0">
                <a:solidFill>
                  <a:srgbClr val="FF0000"/>
                </a:solidFill>
              </a:rPr>
              <a:t> для грамотной формулировки стратегии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развития/проблемы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879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/>
              <a:t>Strengts</a:t>
            </a:r>
            <a:r>
              <a:rPr lang="en-US" dirty="0"/>
              <a:t> (</a:t>
            </a:r>
            <a:r>
              <a:rPr lang="ru-RU" dirty="0" smtClean="0"/>
              <a:t>сильные стороны),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Weaknesses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 smtClean="0"/>
              <a:t>слабые стороны),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Opportunities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благоприятные возможности)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</a:t>
            </a:r>
            <a:r>
              <a:rPr lang="en-US" b="1" dirty="0" err="1" smtClean="0"/>
              <a:t>hreats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ru-RU" dirty="0" smtClean="0"/>
              <a:t>угрозы, риски)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Методология SWOT-анализа </a:t>
            </a:r>
            <a:r>
              <a:rPr lang="ru-RU" dirty="0" smtClean="0"/>
              <a:t>предполагает: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во-первых</a:t>
            </a:r>
            <a:r>
              <a:rPr lang="ru-RU" b="1" dirty="0"/>
              <a:t>,</a:t>
            </a:r>
            <a:r>
              <a:rPr lang="ru-RU" dirty="0"/>
              <a:t> выявление </a:t>
            </a:r>
            <a:r>
              <a:rPr lang="ru-RU" dirty="0" smtClean="0"/>
              <a:t>факторов влияющих на внутренние сильные </a:t>
            </a:r>
            <a:r>
              <a:rPr lang="ru-RU" dirty="0"/>
              <a:t>и </a:t>
            </a:r>
            <a:r>
              <a:rPr lang="ru-RU" dirty="0" smtClean="0"/>
              <a:t>слабые стороны организации, </a:t>
            </a:r>
            <a:r>
              <a:rPr lang="ru-RU" dirty="0"/>
              <a:t>а также </a:t>
            </a:r>
            <a:r>
              <a:rPr lang="ru-RU" dirty="0" smtClean="0"/>
              <a:t>внешних факторов, влияющих на возможности </a:t>
            </a:r>
            <a:r>
              <a:rPr lang="ru-RU" dirty="0"/>
              <a:t>и </a:t>
            </a:r>
            <a:r>
              <a:rPr lang="ru-RU" dirty="0" smtClean="0"/>
              <a:t>угрозы,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во-вторых</a:t>
            </a:r>
            <a:r>
              <a:rPr lang="ru-RU" dirty="0"/>
              <a:t>, установление связей между </a:t>
            </a:r>
            <a:r>
              <a:rPr lang="ru-RU" dirty="0" smtClean="0"/>
              <a:t>ними и обоснованное усиление имеющейся позиции, деятельности.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55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4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82"/>
                <a:gridCol w="4080454"/>
                <a:gridCol w="4251964"/>
              </a:tblGrid>
              <a:tr h="538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Положительное влияние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Отрицательное влияние</a:t>
                      </a:r>
                      <a:endParaRPr lang="ru-RU" dirty="0"/>
                    </a:p>
                  </a:txBody>
                  <a:tcPr/>
                </a:tc>
              </a:tr>
              <a:tr h="296153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Внутренняя</a:t>
                      </a:r>
                      <a:r>
                        <a:rPr lang="ru-RU" b="1" baseline="0" dirty="0" smtClean="0"/>
                        <a:t> среда        влияем, контроль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сильные стороны</a:t>
                      </a:r>
                    </a:p>
                    <a:p>
                      <a:endParaRPr lang="ru-RU" sz="3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         опираемся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     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слабые стороны</a:t>
                      </a:r>
                    </a:p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развиваем</a:t>
                      </a: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усиливаем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33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Внешняя с</a:t>
                      </a:r>
                      <a:r>
                        <a:rPr lang="ru-RU" b="1" baseline="0" dirty="0" smtClean="0"/>
                        <a:t>реда  не подвластны влиянию</a:t>
                      </a:r>
                      <a:endParaRPr lang="ru-RU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 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возможности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dirty="0" smtClean="0"/>
                        <a:t>Используем </a:t>
                      </a:r>
                    </a:p>
                    <a:p>
                      <a:pPr algn="ctr"/>
                      <a:r>
                        <a:rPr lang="ru-RU" sz="2800" dirty="0" smtClean="0"/>
                        <a:t>как внешний ресурс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ru-RU" sz="5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угрозы</a:t>
                      </a:r>
                    </a:p>
                    <a:p>
                      <a:endParaRPr lang="ru-RU" sz="3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учитываем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5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 чем надо помнить при составлении</a:t>
            </a:r>
            <a:r>
              <a:rPr lang="en-US" b="1" dirty="0" smtClean="0"/>
              <a:t> </a:t>
            </a:r>
            <a:r>
              <a:rPr lang="en-US" b="1" dirty="0" err="1" smtClean="0"/>
              <a:t>swot</a:t>
            </a:r>
            <a:r>
              <a:rPr lang="en-US" b="1" dirty="0" smtClean="0"/>
              <a:t>-</a:t>
            </a:r>
            <a:r>
              <a:rPr lang="ru-RU" b="1" dirty="0" smtClean="0"/>
              <a:t>анализа?!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Обязательно </a:t>
            </a:r>
            <a:r>
              <a:rPr lang="ru-RU" b="1" dirty="0" smtClean="0"/>
              <a:t>определить предмет </a:t>
            </a:r>
            <a:r>
              <a:rPr lang="ru-RU" dirty="0" smtClean="0"/>
              <a:t>(направление) </a:t>
            </a:r>
            <a:r>
              <a:rPr lang="en-US" dirty="0" err="1" smtClean="0"/>
              <a:t>swot</a:t>
            </a:r>
            <a:r>
              <a:rPr lang="en-US" dirty="0" smtClean="0"/>
              <a:t>-</a:t>
            </a:r>
            <a:r>
              <a:rPr lang="ru-RU" dirty="0" smtClean="0"/>
              <a:t>анализа.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Сильные и слабые стороны </a:t>
            </a:r>
            <a:r>
              <a:rPr lang="ru-RU" dirty="0" smtClean="0"/>
              <a:t>— это внутренние черты организации, ей подконтрольные. </a:t>
            </a:r>
            <a:r>
              <a:rPr lang="ru-RU" dirty="0"/>
              <a:t>Сильные и слабые стороны могут считаться таковыми лишь в том случае, если так их воспринимают потребители (дети, родители, партнеры).  Выбираем </a:t>
            </a:r>
            <a:r>
              <a:rPr lang="ru-RU" b="1" dirty="0"/>
              <a:t>только основные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Возможности и угрозы </a:t>
            </a:r>
            <a:r>
              <a:rPr lang="ru-RU" dirty="0" smtClean="0"/>
              <a:t>связаны с характеристиками внешней среды и неподвластны влиянию организации.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Выводы должны </a:t>
            </a:r>
            <a:r>
              <a:rPr lang="ru-RU" b="1" dirty="0" smtClean="0"/>
              <a:t>основываться на объективных фактах и результатах исследований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Использовать конкретные утверждения. Иметь доказательства в их поддержку.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0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125" y="285750"/>
            <a:ext cx="87852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Смысл анализа: противопоставления («взвешивания») противоположных качеств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578850" cy="50419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b="1" dirty="0" smtClean="0"/>
              <a:t>Какими </a:t>
            </a:r>
            <a:r>
              <a:rPr lang="ru-RU" b="1" dirty="0"/>
              <a:t>сильными сторонами </a:t>
            </a:r>
            <a:r>
              <a:rPr lang="ru-RU" b="1" dirty="0" smtClean="0"/>
              <a:t>обладает ОО?         </a:t>
            </a:r>
            <a:r>
              <a:rPr lang="ru-RU" b="1" dirty="0"/>
              <a:t>Какие составляющие </a:t>
            </a:r>
            <a:r>
              <a:rPr lang="ru-RU" b="1" dirty="0" smtClean="0"/>
              <a:t>ОО </a:t>
            </a:r>
            <a:r>
              <a:rPr lang="ru-RU" b="1" dirty="0"/>
              <a:t>являются более сильными, развитыми, продвинутыми по сравнению с другими </a:t>
            </a:r>
            <a:r>
              <a:rPr lang="ru-RU" b="1" dirty="0" smtClean="0"/>
              <a:t>проектами?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составляющие, </a:t>
            </a:r>
            <a:r>
              <a:rPr lang="ru-RU" b="1" dirty="0" smtClean="0"/>
              <a:t>элементы ОО </a:t>
            </a:r>
            <a:r>
              <a:rPr lang="ru-RU" b="1" dirty="0"/>
              <a:t>являются слабыми, неразвитыми, </a:t>
            </a:r>
            <a:r>
              <a:rPr lang="ru-RU" b="1" dirty="0" smtClean="0"/>
              <a:t>недостаточными?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дополнительные возможности возникают при и после реализации </a:t>
            </a:r>
            <a:r>
              <a:rPr lang="ru-RU" b="1" dirty="0" smtClean="0"/>
              <a:t>программы (проекта)?</a:t>
            </a:r>
          </a:p>
          <a:p>
            <a:pPr eaLnBrk="1" hangingPunct="1">
              <a:defRPr/>
            </a:pPr>
            <a:r>
              <a:rPr lang="ru-RU" b="1" dirty="0" smtClean="0"/>
              <a:t>Какие </a:t>
            </a:r>
            <a:r>
              <a:rPr lang="ru-RU" b="1" dirty="0"/>
              <a:t>факторы могут поставить под удар реализацию </a:t>
            </a:r>
            <a:r>
              <a:rPr lang="ru-RU" b="1" dirty="0" smtClean="0"/>
              <a:t> программы развития? </a:t>
            </a:r>
            <a:r>
              <a:rPr lang="ru-RU" b="1" dirty="0"/>
              <a:t>Без чего </a:t>
            </a:r>
            <a:r>
              <a:rPr lang="ru-RU" b="1" dirty="0" smtClean="0"/>
              <a:t>ее осуществление </a:t>
            </a:r>
            <a:r>
              <a:rPr lang="ru-RU" b="1" dirty="0"/>
              <a:t>невозможно или теряет всякий смысл?</a:t>
            </a:r>
          </a:p>
        </p:txBody>
      </p:sp>
    </p:spTree>
    <p:extLst>
      <p:ext uri="{BB962C8B-B14F-4D97-AF65-F5344CB8AC3E}">
        <p14:creationId xmlns:p14="http://schemas.microsoft.com/office/powerpoint/2010/main" xmlns="" val="8487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849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Проблемно-целевой семинар  «Ресурсы усиления воспитательного потенциала образовательной организации: проблемы, задачи и механизм решения» 21 августа 2018 г.  </vt:lpstr>
      <vt:lpstr>План семинара</vt:lpstr>
      <vt:lpstr>Мой уровень вовлеченности в деятельность/тему</vt:lpstr>
      <vt:lpstr>Создаем облако тегов  Воспитательный потенциал  образовательной организации</vt:lpstr>
      <vt:lpstr>Формулируем актуальные проблемы воспитания и социализации и определяем  текущие задачи</vt:lpstr>
      <vt:lpstr>SWOT – основа основа для грамотной формулировки стратегии развития/проблемы </vt:lpstr>
      <vt:lpstr>Слайд 7</vt:lpstr>
      <vt:lpstr>О чем надо помнить при составлении swot-анализа?!</vt:lpstr>
      <vt:lpstr>Смысл анализа: противопоставления («взвешивания») противоположных качеств проекта:</vt:lpstr>
      <vt:lpstr> Рефлексия. Выводы </vt:lpstr>
      <vt:lpstr>ШАГ 2. От проблем – к задачам развития </vt:lpstr>
      <vt:lpstr>Шаг 3. Определение оптимальных способов решения актуальных проблем.    «А давайте..» Мозговой штурм</vt:lpstr>
      <vt:lpstr>Шаг 4. Отбор оптимальных способов решения проблем (выполнения задач) </vt:lpstr>
      <vt:lpstr>Рефлексия. Выводы</vt:lpstr>
      <vt:lpstr>Оценка уровня личной  удовлетворенности и получения обратной связи о качестве и результативности  семинара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Проблемно-целевой семинар  «Ресурсы усиления воспитательного потенциала образовательной организации: проблемы, задачи и механизм решения» 21 августа 2018 г.</dc:title>
  <dc:creator>Дремина Инга Анатольевна</dc:creator>
  <cp:lastModifiedBy>lector</cp:lastModifiedBy>
  <cp:revision>21</cp:revision>
  <dcterms:created xsi:type="dcterms:W3CDTF">2018-08-20T06:36:25Z</dcterms:created>
  <dcterms:modified xsi:type="dcterms:W3CDTF">2018-08-21T08:51:51Z</dcterms:modified>
</cp:coreProperties>
</file>