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93" r:id="rId2"/>
    <p:sldId id="343" r:id="rId3"/>
    <p:sldId id="340" r:id="rId4"/>
    <p:sldId id="342" r:id="rId5"/>
    <p:sldId id="335" r:id="rId6"/>
    <p:sldId id="307" r:id="rId7"/>
    <p:sldId id="351" r:id="rId8"/>
    <p:sldId id="352" r:id="rId9"/>
    <p:sldId id="334" r:id="rId10"/>
    <p:sldId id="296" r:id="rId11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v>коррекционное образование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дошкольники</c:v>
              </c:pt>
            </c:strLit>
          </c:cat>
          <c:val>
            <c:numRef>
              <c:f>Лист1!$A$1:$A$3</c:f>
              <c:numCache>
                <c:formatCode>General</c:formatCode>
                <c:ptCount val="3"/>
                <c:pt idx="0">
                  <c:v>5138</c:v>
                </c:pt>
                <c:pt idx="1">
                  <c:v>14622</c:v>
                </c:pt>
                <c:pt idx="2">
                  <c:v>2401</c:v>
                </c:pt>
              </c:numCache>
            </c:numRef>
          </c:val>
        </c:ser>
        <c:ser>
          <c:idx val="1"/>
          <c:order val="1"/>
          <c:tx>
            <c:v>инклюзия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дошкольники</c:v>
              </c:pt>
            </c:strLit>
          </c:cat>
          <c:val>
            <c:numRef>
              <c:f>Лист1!$B$1:$B$3</c:f>
              <c:numCache>
                <c:formatCode>General</c:formatCode>
                <c:ptCount val="3"/>
                <c:pt idx="0">
                  <c:v>5085</c:v>
                </c:pt>
                <c:pt idx="1">
                  <c:v>15436</c:v>
                </c:pt>
                <c:pt idx="2">
                  <c:v>568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011968"/>
        <c:axId val="165013536"/>
        <c:axId val="0"/>
      </c:bar3DChart>
      <c:catAx>
        <c:axId val="165011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5013536"/>
        <c:crosses val="autoZero"/>
        <c:auto val="1"/>
        <c:lblAlgn val="ctr"/>
        <c:lblOffset val="100"/>
        <c:noMultiLvlLbl val="0"/>
      </c:catAx>
      <c:valAx>
        <c:axId val="16501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01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0.44022</cdr:x>
      <cdr:y>0.83012</cdr:y>
    </cdr:from>
    <cdr:to>
      <cdr:x>0.64022</cdr:x>
      <cdr:y>0.91623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98726" y="2666507"/>
          <a:ext cx="998927" cy="276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>
              <a:latin typeface="Montserrat" panose="00000500000000000000" pitchFamily="2" charset="-52"/>
            </a:rPr>
            <a:t>школьники</a:t>
          </a:r>
        </a:p>
      </cdr:txBody>
    </cdr:sp>
  </cdr:relSizeAnchor>
  <cdr:relSizeAnchor xmlns:cdr="http://schemas.openxmlformats.org/drawingml/2006/chartDrawing">
    <cdr:from>
      <cdr:x>0.17278</cdr:x>
      <cdr:y>0.82842</cdr:y>
    </cdr:from>
    <cdr:to>
      <cdr:x>0.37278</cdr:x>
      <cdr:y>0.91454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62973" y="2661028"/>
          <a:ext cx="998927" cy="276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>
              <a:latin typeface="Montserrat" panose="00000500000000000000" pitchFamily="2" charset="-52"/>
            </a:rPr>
            <a:t>дошкольники</a:t>
          </a:r>
        </a:p>
      </cdr:txBody>
    </cdr:sp>
  </cdr:relSizeAnchor>
  <cdr:relSizeAnchor xmlns:cdr="http://schemas.openxmlformats.org/drawingml/2006/chartDrawing">
    <cdr:from>
      <cdr:x>0.72467</cdr:x>
      <cdr:y>0.83012</cdr:y>
    </cdr:from>
    <cdr:to>
      <cdr:x>0.92467</cdr:x>
      <cdr:y>0.91623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619445" y="2666507"/>
          <a:ext cx="998927" cy="276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>
              <a:latin typeface="Montserrat" panose="00000500000000000000" pitchFamily="2" charset="-52"/>
            </a:rPr>
            <a:t>СПО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0DA7A-2BAA-4597-8F76-32A849B902ED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AF81C-3324-4182-8534-72C7CD146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431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351" cy="494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29" y="2"/>
            <a:ext cx="2946351" cy="494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96039-DBC6-47B8-AED3-BE220B97C5B8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772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9" y="4751111"/>
            <a:ext cx="5437821" cy="388727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691"/>
            <a:ext cx="2946351" cy="4949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29" y="9377691"/>
            <a:ext cx="2946351" cy="4949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F5DF8-1DBC-4D96-A761-8C926ED7AA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243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F5DF8-1DBC-4D96-A761-8C926ED7AA3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488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F5DF8-1DBC-4D96-A761-8C926ED7AA3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4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товка на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ED7720-C76E-411F-A964-AA6B8F1E2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0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EC3F0F-C019-4142-9A92-F65D26094B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5440" y="258763"/>
            <a:ext cx="447675" cy="833438"/>
          </a:xfrm>
          <a:prstGeom prst="rect">
            <a:avLst/>
          </a:prstGeom>
        </p:spPr>
      </p:pic>
      <p:sp>
        <p:nvSpPr>
          <p:cNvPr id="13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xmlns="" id="{B15F085A-FD81-45CB-8BB2-F891F7EA60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075" y="1268413"/>
            <a:ext cx="11509375" cy="3779837"/>
          </a:xfrm>
        </p:spPr>
        <p:txBody>
          <a:bodyPr anchor="ctr">
            <a:noAutofit/>
          </a:bodyPr>
          <a:lstStyle>
            <a:lvl1pPr marL="0" indent="0">
              <a:buNone/>
              <a:defRPr>
                <a:latin typeface="PermianSlabSerifTypeface" panose="02000000000000000000" pitchFamily="50" charset="0"/>
              </a:defRPr>
            </a:lvl1pPr>
          </a:lstStyle>
          <a:p>
            <a:r>
              <a:rPr lang="ru-RU" sz="2800" dirty="0">
                <a:latin typeface="PermianSlabSerifTypeface" panose="02000000000000000000" pitchFamily="50" charset="0"/>
              </a:rPr>
              <a:t>Название презентации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E09C13DB-58DE-4DC0-B324-14E7788668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075" y="5745162"/>
            <a:ext cx="11509375" cy="38383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PermianSlabSerifTypeface" panose="02000000000000000000" pitchFamily="50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PermianSlabSerifTypeface" panose="02000000000000000000" pitchFamily="50" charset="0"/>
              </a:rPr>
              <a:t>Докладчик: Фамилия Имя Отчество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F95E1ABD-8AF4-43F8-92A9-5F4ECC7912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76000" y="6530469"/>
            <a:ext cx="1079451" cy="209551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ru-RU" sz="1000" dirty="0">
                <a:solidFill>
                  <a:schemeClr val="bg1"/>
                </a:solidFill>
                <a:latin typeface="PermianSerifTypeface" panose="02000000000000000000" pitchFamily="50" charset="0"/>
              </a:rPr>
              <a:t>Пермь </a:t>
            </a:r>
            <a:r>
              <a:rPr lang="ru-RU" sz="1000" dirty="0" smtClean="0">
                <a:solidFill>
                  <a:schemeClr val="bg1"/>
                </a:solidFill>
                <a:latin typeface="PermianSerifTypeface" panose="02000000000000000000" pitchFamily="50" charset="0"/>
              </a:rPr>
              <a:t>202</a:t>
            </a:r>
            <a:r>
              <a:rPr lang="en-US" sz="1000" dirty="0" smtClean="0">
                <a:solidFill>
                  <a:schemeClr val="bg1"/>
                </a:solidFill>
                <a:latin typeface="PermianSerifTypeface" panose="02000000000000000000" pitchFamily="50" charset="0"/>
              </a:rPr>
              <a:t>2</a:t>
            </a:r>
            <a:endParaRPr lang="ru-RU" sz="1000" dirty="0">
              <a:solidFill>
                <a:schemeClr val="bg1"/>
              </a:solidFill>
              <a:latin typeface="PermianSerifTypeface" panose="02000000000000000000" pitchFamily="50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D9197A4A-65F4-4534-98AE-9F66A62BE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75" y="6217394"/>
            <a:ext cx="10093325" cy="431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r>
              <a:rPr lang="ru-RU" sz="1200" dirty="0">
                <a:solidFill>
                  <a:schemeClr val="bg1"/>
                </a:solidFill>
                <a:latin typeface="PermianSlabSerifTypeface" panose="02000000000000000000" pitchFamily="50" charset="0"/>
              </a:rPr>
              <a:t>занимаемая должность докладчика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93F712D2-53A1-4608-BF4F-E58F19347E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000" y="474206"/>
            <a:ext cx="5580000" cy="509588"/>
          </a:xfrm>
        </p:spPr>
        <p:txBody>
          <a:bodyPr l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>
                <a:latin typeface="PermianSlabSerifTypeface" panose="02000000000000000000" pitchFamily="50" charset="0"/>
              </a:defRPr>
            </a:lvl1pPr>
            <a:lvl2pPr marL="457200" indent="0">
              <a:buNone/>
              <a:defRPr sz="1400">
                <a:latin typeface="PermianSlabSerifTypeface" panose="02000000000000000000" pitchFamily="50" charset="0"/>
              </a:defRPr>
            </a:lvl2pPr>
            <a:lvl3pPr marL="914400" indent="0">
              <a:buNone/>
              <a:defRPr sz="1400">
                <a:latin typeface="PermianSlabSerifTypeface" panose="02000000000000000000" pitchFamily="50" charset="0"/>
              </a:defRPr>
            </a:lvl3pPr>
            <a:lvl4pPr marL="1371600" indent="0">
              <a:buNone/>
              <a:defRPr sz="1400">
                <a:latin typeface="PermianSlabSerifTypeface" panose="02000000000000000000" pitchFamily="50" charset="0"/>
              </a:defRPr>
            </a:lvl4pPr>
            <a:lvl5pPr marL="1828800" indent="0">
              <a:buNone/>
              <a:defRPr sz="1400">
                <a:latin typeface="PermianSlabSerifTypeface" panose="02000000000000000000" pitchFamily="50" charset="0"/>
              </a:defRPr>
            </a:lvl5pPr>
          </a:lstStyle>
          <a:p>
            <a: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  <a:t>МИНИСТЕРСТВО  ИНФОРМАЦИОННОГО РАЗВИТИЯ И СВЯЗИ</a:t>
            </a:r>
            <a:b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</a:br>
            <a: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  <a:t>ПЕРМСКОГО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62885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лайд с нумерацией текст без град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подложка верх">
            <a:extLst>
              <a:ext uri="{FF2B5EF4-FFF2-40B4-BE49-F238E27FC236}">
                <a16:creationId xmlns:a16="http://schemas.microsoft.com/office/drawing/2014/main" xmlns="" id="{AEA7EE9A-F38D-40E1-A632-822664EEEE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pic>
        <p:nvPicPr>
          <p:cNvPr id="4" name="подложка низ">
            <a:extLst>
              <a:ext uri="{FF2B5EF4-FFF2-40B4-BE49-F238E27FC236}">
                <a16:creationId xmlns:a16="http://schemas.microsoft.com/office/drawing/2014/main" xmlns="" id="{5C4C3DBD-D134-48F9-B307-5F358F5C5A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432640"/>
            <a:ext cx="12192000" cy="431800"/>
          </a:xfrm>
          <a:prstGeom prst="rect">
            <a:avLst/>
          </a:prstGeom>
        </p:spPr>
      </p:pic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xmlns="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rgbClr val="1C2D38"/>
                </a:solidFill>
                <a:latin typeface="PermianSlabSerifTypeface" panose="02000000000000000000" pitchFamily="50" charset="0"/>
              </a:rPr>
              <a:t>‹#›</a:t>
            </a:fld>
            <a:endParaRPr lang="ru-RU" sz="1200" dirty="0">
              <a:solidFill>
                <a:srgbClr val="1C2D38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21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800" baseline="0">
                <a:solidFill>
                  <a:srgbClr val="1C2D38"/>
                </a:solidFill>
                <a:latin typeface="PermianSlabSerifTypeface" panose="02000000000000000000" pitchFamily="50" charset="0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МИНИСТЕРСТВО ОБРАЗОВАНИЯ И НАУКИ</a:t>
            </a:r>
            <a:br>
              <a:rPr lang="ru-RU" dirty="0" smtClean="0"/>
            </a:br>
            <a:r>
              <a:rPr lang="ru-RU" dirty="0" smtClean="0"/>
              <a:t>ПЕРМСКОГО </a:t>
            </a:r>
            <a:r>
              <a:rPr lang="ru-RU" dirty="0"/>
              <a:t>КРАЯ</a:t>
            </a:r>
          </a:p>
        </p:txBody>
      </p:sp>
      <p:sp>
        <p:nvSpPr>
          <p:cNvPr id="24" name="Заголовок слайда" descr="заголовок слайда">
            <a:extLst>
              <a:ext uri="{FF2B5EF4-FFF2-40B4-BE49-F238E27FC236}">
                <a16:creationId xmlns:a16="http://schemas.microsoft.com/office/drawing/2014/main" xmlns="" id="{D5FED76D-EFC9-4B34-9A58-87FF8189E2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49213"/>
            <a:ext cx="11521280" cy="71596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1C2D38"/>
                </a:solidFill>
                <a:latin typeface="PermianSlabSerifTypeface" panose="02000000000000000000" pitchFamily="50" charset="0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xmlns="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700808"/>
            <a:ext cx="11521280" cy="4536504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1C2D38"/>
                </a:solidFill>
                <a:latin typeface="Montserrat" panose="00000500000000000000" pitchFamily="2" charset="-52"/>
              </a:defRPr>
            </a:lvl1pPr>
            <a:lvl2pPr marL="457200" indent="0">
              <a:buNone/>
              <a:defRPr sz="1400">
                <a:solidFill>
                  <a:srgbClr val="1C2D38"/>
                </a:solidFill>
                <a:latin typeface="Montserrat" panose="00000500000000000000" pitchFamily="2" charset="-52"/>
              </a:defRPr>
            </a:lvl2pPr>
            <a:lvl3pPr marL="914400" indent="0">
              <a:buNone/>
              <a:defRPr sz="1400">
                <a:solidFill>
                  <a:srgbClr val="1C2D38"/>
                </a:solidFill>
                <a:latin typeface="Montserrat" panose="00000500000000000000" pitchFamily="2" charset="-52"/>
              </a:defRPr>
            </a:lvl3pPr>
            <a:lvl4pPr marL="1371600" indent="0">
              <a:buNone/>
              <a:defRPr sz="1400">
                <a:solidFill>
                  <a:srgbClr val="1C2D38"/>
                </a:solidFill>
                <a:latin typeface="Montserrat" panose="00000500000000000000" pitchFamily="2" charset="-52"/>
              </a:defRPr>
            </a:lvl4pPr>
            <a:lvl5pPr marL="1828800" indent="0">
              <a:buNone/>
              <a:defRPr sz="1400">
                <a:solidFill>
                  <a:srgbClr val="1C2D38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xmlns="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1053108"/>
            <a:ext cx="11521280" cy="4318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rgbClr val="1C2D38"/>
                </a:solidFill>
                <a:latin typeface="Montserrat" panose="00000500000000000000" pitchFamily="2" charset="-52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1C2D38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6F748E1-F5FF-494D-B1C0-2197C02E21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8400" y="6490800"/>
            <a:ext cx="180000" cy="3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8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товка на 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4B264FB-E605-4256-BB70-E5799321D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Текст 18">
            <a:extLst>
              <a:ext uri="{FF2B5EF4-FFF2-40B4-BE49-F238E27FC236}">
                <a16:creationId xmlns="" xmlns:a16="http://schemas.microsoft.com/office/drawing/2014/main" id="{14B18509-746F-4E1E-9900-BA89101D0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138" y="5408613"/>
            <a:ext cx="2879725" cy="36036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https://permkrai.ru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54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290918"/>
            <a:ext cx="10515600" cy="488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</a:defRPr>
            </a:lvl1pPr>
          </a:lstStyle>
          <a:p>
            <a:fld id="{ECD5B068-9541-4FC7-9739-791808957D08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</a:defRPr>
            </a:lvl1pPr>
          </a:lstStyle>
          <a:p>
            <a:fld id="{7990A65A-0714-461E-A293-55CAFC76E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12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C00000"/>
          </a:solidFill>
          <a:latin typeface="PermianSlabSerifTypeface" panose="020000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None/>
        <a:defRPr sz="2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0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emf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96B47CBB-339D-450D-AC04-3D91FCCC7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О системе образования лиц с ОВЗ в Пермском крае</a:t>
            </a:r>
            <a:endParaRPr lang="ru-RU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0249D9D0-2B6D-4CAC-B93F-066EBA7AAB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Докладчик: </a:t>
            </a:r>
            <a:r>
              <a:rPr lang="ru-RU" dirty="0" smtClean="0"/>
              <a:t>Каткова Ирина Геннадьевна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30223E76-632D-4D2A-BD48-9DD5DAE02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6000" y="474206"/>
            <a:ext cx="2945632" cy="509588"/>
          </a:xfrm>
        </p:spPr>
        <p:txBody>
          <a:bodyPr/>
          <a:lstStyle/>
          <a:p>
            <a:r>
              <a:rPr lang="ru-RU" dirty="0"/>
              <a:t>Министерство образования и науки Пермского края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10775999" y="6439643"/>
            <a:ext cx="1079451" cy="209551"/>
          </a:xfrm>
        </p:spPr>
        <p:txBody>
          <a:bodyPr/>
          <a:lstStyle/>
          <a:p>
            <a:r>
              <a:rPr lang="ru-RU" dirty="0">
                <a:latin typeface="PermianSerifTypeface" panose="02000000000000000000" pitchFamily="50" charset="0"/>
              </a:rPr>
              <a:t>Пермь </a:t>
            </a:r>
            <a:r>
              <a:rPr lang="ru-RU" dirty="0" smtClean="0">
                <a:latin typeface="PermianSerifTypeface" panose="02000000000000000000" pitchFamily="50" charset="0"/>
              </a:rPr>
              <a:t>2023</a:t>
            </a:r>
            <a:endParaRPr lang="ru-RU" dirty="0">
              <a:latin typeface="PermianSerifTypefac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3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0EED296-8D4F-41F7-BFA1-C4034B50F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6137" y="5424170"/>
            <a:ext cx="2879725" cy="360362"/>
          </a:xfrm>
        </p:spPr>
        <p:txBody>
          <a:bodyPr/>
          <a:lstStyle/>
          <a:p>
            <a:r>
              <a:rPr lang="en-US" sz="1600" dirty="0">
                <a:latin typeface="Montserrat" panose="00000500000000000000" pitchFamily="2" charset="-52"/>
              </a:rPr>
              <a:t>minobr.permkrai.ru</a:t>
            </a:r>
            <a:endParaRPr lang="ru-RU" sz="1600" dirty="0">
              <a:latin typeface="Montserrat" panose="000005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CC604C7-E205-43E6-9B88-6A6F93DA9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137" y="5375125"/>
            <a:ext cx="369242" cy="3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614558" y="199446"/>
            <a:ext cx="11521280" cy="38111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Количественные данные по обучающимся </a:t>
            </a:r>
            <a:r>
              <a:rPr lang="ru-RU" b="1" dirty="0" smtClean="0">
                <a:solidFill>
                  <a:srgbClr val="0070C0"/>
                </a:solidFill>
              </a:rPr>
              <a:t>с ОВЗ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5237085"/>
              </p:ext>
            </p:extLst>
          </p:nvPr>
        </p:nvGraphicFramePr>
        <p:xfrm>
          <a:off x="991384" y="1518364"/>
          <a:ext cx="10085110" cy="397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485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73068" y="77916"/>
            <a:ext cx="11521280" cy="335022"/>
          </a:xfrm>
        </p:spPr>
        <p:txBody>
          <a:bodyPr>
            <a:noAutofit/>
          </a:bodyPr>
          <a:lstStyle/>
          <a:p>
            <a:endParaRPr lang="ru-RU" b="1" dirty="0" smtClean="0">
              <a:solidFill>
                <a:srgbClr val="0070C0"/>
              </a:solidFill>
              <a:latin typeface="PermianSerifTypeface" panose="02000000000000000000" pitchFamily="50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PermianSerifTypeface" panose="02000000000000000000" pitchFamily="50" charset="0"/>
              </a:rPr>
              <a:t>Созданные образовательные условия</a:t>
            </a:r>
            <a:endParaRPr lang="ru-RU" dirty="0">
              <a:latin typeface="PermianSerifTypeface" panose="02000000000000000000" pitchFamily="50" charset="0"/>
            </a:endParaRPr>
          </a:p>
        </p:txBody>
      </p:sp>
      <p:sp>
        <p:nvSpPr>
          <p:cNvPr id="23" name="Объект 4"/>
          <p:cNvSpPr txBox="1">
            <a:spLocks/>
          </p:cNvSpPr>
          <p:nvPr/>
        </p:nvSpPr>
        <p:spPr>
          <a:xfrm>
            <a:off x="8899073" y="876552"/>
            <a:ext cx="2549242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1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70C0"/>
                </a:solidFill>
              </a:rPr>
              <a:t>Проекты: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" name="Объект 4"/>
          <p:cNvSpPr txBox="1">
            <a:spLocks/>
          </p:cNvSpPr>
          <p:nvPr/>
        </p:nvSpPr>
        <p:spPr>
          <a:xfrm>
            <a:off x="522895" y="910249"/>
            <a:ext cx="3813581" cy="462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1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70C0"/>
                </a:solidFill>
              </a:rPr>
              <a:t>Специальные образовательные условия: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4473" y="2102757"/>
            <a:ext cx="525010" cy="5250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15046" y="2102011"/>
            <a:ext cx="3214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Montserrat" panose="00000500000000000000" pitchFamily="2" charset="-52"/>
              </a:rPr>
              <a:t>Оборудование для дистанционного</a:t>
            </a:r>
          </a:p>
          <a:p>
            <a:r>
              <a:rPr lang="ru-RU" sz="1200" dirty="0" smtClean="0">
                <a:latin typeface="Montserrat" panose="00000500000000000000" pitchFamily="2" charset="-52"/>
              </a:rPr>
              <a:t>обучения детей-инвалидов </a:t>
            </a:r>
            <a:br>
              <a:rPr lang="ru-RU" sz="1200" dirty="0" smtClean="0">
                <a:latin typeface="Montserrat" panose="00000500000000000000" pitchFamily="2" charset="-52"/>
              </a:rPr>
            </a:br>
            <a:r>
              <a:rPr lang="ru-RU" sz="1200" dirty="0" smtClean="0">
                <a:latin typeface="Montserrat" panose="00000500000000000000" pitchFamily="2" charset="-52"/>
              </a:rPr>
              <a:t>на дому </a:t>
            </a:r>
            <a:r>
              <a:rPr lang="ru-RU" sz="12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39,0 млн. руб.</a:t>
            </a:r>
            <a:endParaRPr lang="ru-RU" sz="1200" b="1" dirty="0">
              <a:solidFill>
                <a:srgbClr val="FF0000"/>
              </a:solidFill>
              <a:latin typeface="Montserrat" panose="00000500000000000000" pitchFamily="2" charset="-5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03432" y="1415253"/>
            <a:ext cx="3106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Montserrat" panose="00000500000000000000" pitchFamily="2" charset="-52"/>
              </a:rPr>
              <a:t>Оборудование для психолого-педагогического сопровождения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1,5 млн. руб.</a:t>
            </a:r>
            <a:endParaRPr lang="ru-RU" sz="1200" b="1" dirty="0">
              <a:solidFill>
                <a:srgbClr val="FF0000"/>
              </a:solidFill>
              <a:latin typeface="Montserrat" panose="00000500000000000000" pitchFamily="2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03432" y="2801885"/>
            <a:ext cx="310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Montserrat" panose="00000500000000000000" pitchFamily="2" charset="-52"/>
              </a:rPr>
              <a:t>Диагностический инструментарий</a:t>
            </a:r>
          </a:p>
          <a:p>
            <a:r>
              <a:rPr lang="ru-RU" sz="1200" dirty="0" smtClean="0">
                <a:latin typeface="Montserrat" panose="00000500000000000000" pitchFamily="2" charset="-52"/>
              </a:rPr>
              <a:t>для ПМПК </a:t>
            </a:r>
            <a:r>
              <a:rPr lang="ru-RU" sz="12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200 </a:t>
            </a:r>
            <a:r>
              <a:rPr lang="ru-RU" sz="1200" b="1" dirty="0" err="1" smtClean="0">
                <a:solidFill>
                  <a:srgbClr val="FF0000"/>
                </a:solidFill>
                <a:latin typeface="Montserrat" panose="00000500000000000000" pitchFamily="2" charset="-52"/>
              </a:rPr>
              <a:t>тыс.руб</a:t>
            </a:r>
            <a:r>
              <a:rPr lang="ru-RU" sz="12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.</a:t>
            </a:r>
            <a:endParaRPr lang="ru-RU" sz="1200" b="1" dirty="0">
              <a:solidFill>
                <a:srgbClr val="FF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1036" name="Picture 12" descr="https://a-t-tech.ru/upload/iblock/df9/configuratio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9" y="1438807"/>
            <a:ext cx="535383" cy="53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7.pngwing.com/pngs/38/911/png-transparent-blended-learning-education-computer-icons-instructor-led-training-others-miscellaneous-class-logo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772" y="2823856"/>
            <a:ext cx="590127" cy="4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8" b="11636"/>
          <a:stretch/>
        </p:blipFill>
        <p:spPr bwMode="auto">
          <a:xfrm>
            <a:off x="8899073" y="1248088"/>
            <a:ext cx="1747566" cy="54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106" y="1852493"/>
            <a:ext cx="2318636" cy="77527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042548" y="1847440"/>
            <a:ext cx="154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«Ментальное здоровье»</a:t>
            </a:r>
            <a:endParaRPr lang="ru-RU" sz="1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92" y="2814836"/>
            <a:ext cx="2269804" cy="5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9103797" y="2329421"/>
            <a:ext cx="1542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ПФО</a:t>
            </a:r>
            <a:endParaRPr lang="ru-RU" sz="1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92048" y="4821035"/>
            <a:ext cx="30826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Доступная среда:</a:t>
            </a:r>
          </a:p>
          <a:p>
            <a:pPr>
              <a:defRPr/>
            </a:pPr>
            <a:r>
              <a:rPr lang="ru-RU" sz="1200" dirty="0" smtClean="0">
                <a:latin typeface="Montserrat" panose="00000500000000000000" pitchFamily="2" charset="-52"/>
              </a:rPr>
              <a:t>подъемники для детей, лифты для детей, коляски, книги для слабовидящих, усилители звука, </a:t>
            </a:r>
            <a:r>
              <a:rPr lang="ru-RU" sz="1200" dirty="0" err="1" smtClean="0">
                <a:latin typeface="Montserrat" panose="00000500000000000000" pitchFamily="2" charset="-52"/>
              </a:rPr>
              <a:t>вертикализаторы</a:t>
            </a:r>
            <a:r>
              <a:rPr lang="ru-RU" sz="1200" dirty="0" smtClean="0">
                <a:latin typeface="Montserrat" panose="00000500000000000000" pitchFamily="2" charset="-52"/>
              </a:rPr>
              <a:t>, бассейны, соляные пещеры, сенсорные комнаты и др.</a:t>
            </a:r>
            <a:endParaRPr lang="ru-RU" sz="1200" u="sng" dirty="0" smtClean="0">
              <a:latin typeface="Montserrat" panose="00000500000000000000" pitchFamily="2" charset="-52"/>
            </a:endParaRPr>
          </a:p>
          <a:p>
            <a:pPr>
              <a:defRPr/>
            </a:pPr>
            <a:endParaRPr lang="ru-RU" sz="1200" dirty="0">
              <a:latin typeface="Montserrat" panose="00000500000000000000" pitchFamily="2" charset="-52"/>
            </a:endParaRPr>
          </a:p>
          <a:p>
            <a:pPr>
              <a:defRPr/>
            </a:pP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6" name="Picture 6" descr="https://margaretblaine.com/wp-content/uploads/2018/10/interest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324" y="3528765"/>
            <a:ext cx="2342349" cy="9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042548" y="3527430"/>
            <a:ext cx="247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-52"/>
              </a:rPr>
              <a:t>«Образование для </a:t>
            </a:r>
            <a:b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-52"/>
              </a:rPr>
              <a:t>всех и каждого» (г. Пермь)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79423" y="3311754"/>
            <a:ext cx="310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Montserrat" panose="00000500000000000000" pitchFamily="2" charset="-52"/>
              </a:rPr>
              <a:t>Обновление фонда учебной литературы – 12 090 экземпляров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7, 1 </a:t>
            </a:r>
            <a:r>
              <a:rPr lang="ru-RU" sz="1200" b="1" dirty="0" err="1" smtClean="0">
                <a:solidFill>
                  <a:srgbClr val="FF0000"/>
                </a:solidFill>
                <a:latin typeface="Montserrat" panose="00000500000000000000" pitchFamily="2" charset="-52"/>
              </a:rPr>
              <a:t>млн.руб</a:t>
            </a:r>
            <a:r>
              <a:rPr lang="ru-RU" sz="12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.</a:t>
            </a:r>
            <a:endParaRPr lang="ru-RU" sz="1200" b="1" dirty="0">
              <a:solidFill>
                <a:srgbClr val="FF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1026" name="Picture 2" descr="https://catherineasquithgallery.com/uploads/posts/2021-02/1614532873_112-p-kniga-na-belom-fone-14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3" y="3484952"/>
            <a:ext cx="663881" cy="45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бъект 4"/>
          <p:cNvSpPr txBox="1">
            <a:spLocks/>
          </p:cNvSpPr>
          <p:nvPr/>
        </p:nvSpPr>
        <p:spPr>
          <a:xfrm>
            <a:off x="4662830" y="853293"/>
            <a:ext cx="3813581" cy="462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1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70C0"/>
                </a:solidFill>
              </a:rPr>
              <a:t>Педагогические кадры: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0" name="Объект 6"/>
          <p:cNvPicPr>
            <a:picLocks noGrp="1" noChangeAspect="1"/>
          </p:cNvPicPr>
          <p:nvPr>
            <p:ph sz="quarter" idx="12"/>
          </p:nvPr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43" y="1384908"/>
            <a:ext cx="515703" cy="51570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27368" y="1374406"/>
            <a:ext cx="31944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3 270  </a:t>
            </a:r>
            <a:r>
              <a:rPr lang="ru-RU" sz="1200" dirty="0" smtClean="0">
                <a:latin typeface="Montserrat" panose="00000500000000000000" pitchFamily="2" charset="-52"/>
              </a:rPr>
              <a:t>специалистов </a:t>
            </a:r>
            <a:r>
              <a:rPr lang="ru-RU" sz="1200" dirty="0">
                <a:latin typeface="Montserrat" panose="00000500000000000000" pitchFamily="2" charset="-52"/>
              </a:rPr>
              <a:t>психолого-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педагогического сопровождения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43" y="2185126"/>
            <a:ext cx="515266" cy="51526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370724" y="2197265"/>
            <a:ext cx="28938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94 %</a:t>
            </a:r>
            <a:r>
              <a:rPr lang="ru-RU" sz="1400" b="1" dirty="0">
                <a:solidFill>
                  <a:srgbClr val="FF0000"/>
                </a:solidFill>
                <a:latin typeface="Montserrat" panose="00000500000000000000" pitchFamily="2" charset="-52"/>
              </a:rPr>
              <a:t> </a:t>
            </a:r>
            <a:r>
              <a:rPr lang="ru-RU" sz="1200" dirty="0" smtClean="0">
                <a:latin typeface="Montserrat" panose="00000500000000000000" pitchFamily="2" charset="-52"/>
              </a:rPr>
              <a:t>педагогов и специалистов обучены на курсах повышения квалификации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58" y="2920138"/>
            <a:ext cx="515266" cy="51526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392493" y="2974376"/>
            <a:ext cx="328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Montserrat" panose="00000500000000000000" pitchFamily="2" charset="-52"/>
              </a:rPr>
              <a:t>150 чел</a:t>
            </a:r>
            <a:r>
              <a:rPr lang="ru-RU" sz="14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. </a:t>
            </a:r>
            <a:r>
              <a:rPr lang="ru-RU" sz="1200" dirty="0" smtClean="0">
                <a:latin typeface="Montserrat" panose="00000500000000000000" pitchFamily="2" charset="-52"/>
              </a:rPr>
              <a:t>(ежегодно) -</a:t>
            </a:r>
            <a:endParaRPr lang="ru-RU" sz="1200" dirty="0">
              <a:latin typeface="Montserrat" panose="00000500000000000000" pitchFamily="2" charset="-52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п</a:t>
            </a:r>
            <a:r>
              <a:rPr lang="ru-RU" sz="1200" dirty="0" smtClean="0">
                <a:latin typeface="Montserrat" panose="00000500000000000000" pitchFamily="2" charset="-52"/>
              </a:rPr>
              <a:t>рофессиональная переподготовка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963981" y="3862175"/>
            <a:ext cx="3159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0070C0"/>
                </a:solidFill>
                <a:latin typeface="Montserrat" panose="00000500000000000000" pitchFamily="2" charset="-52"/>
              </a:rPr>
              <a:t>Контрольные цифры приема </a:t>
            </a:r>
            <a:r>
              <a:rPr lang="ru-RU" sz="1200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в вузы по </a:t>
            </a:r>
            <a:r>
              <a:rPr lang="ru-RU" sz="1200" dirty="0">
                <a:solidFill>
                  <a:srgbClr val="0070C0"/>
                </a:solidFill>
                <a:latin typeface="Montserrat" panose="00000500000000000000" pitchFamily="2" charset="-52"/>
              </a:rPr>
              <a:t>педагогическим </a:t>
            </a:r>
            <a:r>
              <a:rPr lang="ru-RU" sz="1200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специальностям </a:t>
            </a:r>
            <a:r>
              <a:rPr lang="ru-RU" sz="1200" dirty="0">
                <a:solidFill>
                  <a:srgbClr val="0070C0"/>
                </a:solidFill>
                <a:latin typeface="Montserrat" panose="00000500000000000000" pitchFamily="2" charset="-52"/>
              </a:rPr>
              <a:t>для работы с детьми с ОВЗ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3981" y="4574346"/>
            <a:ext cx="3390440" cy="172190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 cstate="print"/>
          <a:srcRect l="3883" t="18666" r="75382" b="41961"/>
          <a:stretch/>
        </p:blipFill>
        <p:spPr>
          <a:xfrm>
            <a:off x="9071168" y="4658045"/>
            <a:ext cx="2377147" cy="91984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4" cstate="print"/>
          <a:srcRect l="7058" t="8784" r="67265" b="79451"/>
          <a:stretch/>
        </p:blipFill>
        <p:spPr>
          <a:xfrm>
            <a:off x="9057324" y="5693031"/>
            <a:ext cx="2390991" cy="649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2008" r="5142" b="1754"/>
          <a:stretch/>
        </p:blipFill>
        <p:spPr>
          <a:xfrm>
            <a:off x="479566" y="4909486"/>
            <a:ext cx="635918" cy="616841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8" r="61298" b="8748"/>
          <a:stretch/>
        </p:blipFill>
        <p:spPr bwMode="auto">
          <a:xfrm>
            <a:off x="423402" y="4125538"/>
            <a:ext cx="661497" cy="55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1179423" y="4029437"/>
            <a:ext cx="310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Montserrat" panose="00000500000000000000" pitchFamily="2" charset="-52"/>
              </a:rPr>
              <a:t>Обновление МТБ </a:t>
            </a:r>
          </a:p>
          <a:p>
            <a:r>
              <a:rPr lang="ru-RU" sz="1200" dirty="0" smtClean="0">
                <a:latin typeface="Montserrat" panose="00000500000000000000" pitchFamily="2" charset="-52"/>
              </a:rPr>
              <a:t>коррекционных школ 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8 </a:t>
            </a:r>
            <a:r>
              <a:rPr lang="ru-RU" sz="1200" b="1" dirty="0" err="1" smtClean="0">
                <a:solidFill>
                  <a:srgbClr val="FF0000"/>
                </a:solidFill>
                <a:latin typeface="Montserrat" panose="00000500000000000000" pitchFamily="2" charset="-52"/>
              </a:rPr>
              <a:t>млн.руб</a:t>
            </a:r>
            <a:r>
              <a:rPr lang="ru-RU" sz="1200" b="1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. </a:t>
            </a:r>
            <a:r>
              <a:rPr lang="ru-RU" sz="1200" dirty="0" smtClean="0">
                <a:latin typeface="Montserrat" panose="00000500000000000000" pitchFamily="2" charset="-52"/>
              </a:rPr>
              <a:t>(на одну школу)</a:t>
            </a:r>
            <a:endParaRPr lang="ru-RU" sz="12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9305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25481" y="21132"/>
            <a:ext cx="11521280" cy="715962"/>
          </a:xfrm>
        </p:spPr>
        <p:txBody>
          <a:bodyPr>
            <a:noAutofit/>
          </a:bodyPr>
          <a:lstStyle/>
          <a:p>
            <a:endParaRPr lang="ru-RU" dirty="0"/>
          </a:p>
          <a:p>
            <a:r>
              <a:rPr lang="ru-RU" b="1" dirty="0">
                <a:solidFill>
                  <a:srgbClr val="0070C0"/>
                </a:solidFill>
              </a:rPr>
              <a:t>Региональные ресурсные центры/  </a:t>
            </a:r>
            <a:r>
              <a:rPr lang="ru-RU" b="1" dirty="0" smtClean="0">
                <a:solidFill>
                  <a:srgbClr val="0070C0"/>
                </a:solidFill>
              </a:rPr>
              <a:t>                  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центры </a:t>
            </a:r>
            <a:r>
              <a:rPr lang="ru-RU" b="1" dirty="0">
                <a:solidFill>
                  <a:srgbClr val="0070C0"/>
                </a:solidFill>
              </a:rPr>
              <a:t>психолого-медико-педагогического сопровождения</a:t>
            </a:r>
          </a:p>
          <a:p>
            <a:endParaRPr lang="ru-RU" dirty="0"/>
          </a:p>
        </p:txBody>
      </p:sp>
      <p:pic>
        <p:nvPicPr>
          <p:cNvPr id="7" name="Picture 2" descr="https://mdou227.edu.yar.ru/sluzhba_ranney_pomoshchi/sluzhba_ranney_pomoshchi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47" y="1343665"/>
            <a:ext cx="2064653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mind-flows.com/wp-content/uploads/2022/02/fl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030" y="1342175"/>
            <a:ext cx="2053811" cy="150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dc56-1.ru/files/image/dopobr_kartinka_say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85" y="4254771"/>
            <a:ext cx="1773066" cy="167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Логотип центра «Росток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522">
            <a:off x="5962691" y="4735172"/>
            <a:ext cx="754794" cy="5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admrmr.ru/storage/sds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03" y="4140892"/>
            <a:ext cx="2086463" cy="162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xn--213-5cd3cgu2f.xn--p1ai/images/cd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03" b="3340"/>
          <a:stretch/>
        </p:blipFill>
        <p:spPr bwMode="auto">
          <a:xfrm>
            <a:off x="3814116" y="5195682"/>
            <a:ext cx="961585" cy="57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894864" y="3657261"/>
            <a:ext cx="229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5 Центров по поддержке образования лиц с ОВЗ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007479" y="896628"/>
            <a:ext cx="21037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Центр по поддержке </a:t>
            </a:r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детей</a:t>
            </a:r>
          </a:p>
          <a:p>
            <a:pPr algn="ctr"/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 </a:t>
            </a:r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с РАС</a:t>
            </a:r>
          </a:p>
        </p:txBody>
      </p:sp>
      <p:pic>
        <p:nvPicPr>
          <p:cNvPr id="2050" name="Picture 2" descr="Центр психолого-педагогической, медицинской и социальной помощ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8" y="1235501"/>
            <a:ext cx="1544641" cy="150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668" y="838903"/>
            <a:ext cx="2690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К</a:t>
            </a:r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раевой </a:t>
            </a:r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ц</a:t>
            </a:r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ентр психолого-</a:t>
            </a:r>
          </a:p>
          <a:p>
            <a:pPr algn="ctr"/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педагогической</a:t>
            </a:r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, </a:t>
            </a:r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медицинской</a:t>
            </a:r>
          </a:p>
          <a:p>
            <a:pPr algn="ctr"/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 и </a:t>
            </a:r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социальной </a:t>
            </a:r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помощи</a:t>
            </a:r>
            <a:endParaRPr lang="ru-RU" sz="10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pic>
        <p:nvPicPr>
          <p:cNvPr id="2052" name="Picture 4" descr="http://du-center.ru/images/ru_upload/27e175c825c9efec75ae4c334ea3f73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6" y="4137487"/>
            <a:ext cx="1787252" cy="16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980705" y="892575"/>
            <a:ext cx="21037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Службы ранней помощи</a:t>
            </a:r>
            <a:endParaRPr lang="ru-RU" sz="10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000" y="2824825"/>
            <a:ext cx="255902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Montserrat" panose="00000500000000000000" pitchFamily="2" charset="-52"/>
              </a:rPr>
              <a:t>(</a:t>
            </a:r>
            <a:r>
              <a:rPr lang="ru-RU" sz="900" dirty="0" err="1">
                <a:latin typeface="Montserrat" panose="00000500000000000000" pitchFamily="2" charset="-52"/>
              </a:rPr>
              <a:t>Верещагинский</a:t>
            </a:r>
            <a:r>
              <a:rPr lang="ru-RU" sz="900" dirty="0">
                <a:latin typeface="Montserrat" panose="00000500000000000000" pitchFamily="2" charset="-52"/>
              </a:rPr>
              <a:t>, </a:t>
            </a:r>
            <a:r>
              <a:rPr lang="ru-RU" sz="900" dirty="0" err="1">
                <a:latin typeface="Montserrat" panose="00000500000000000000" pitchFamily="2" charset="-52"/>
              </a:rPr>
              <a:t>Кочевский</a:t>
            </a:r>
            <a:r>
              <a:rPr lang="ru-RU" sz="900" dirty="0">
                <a:latin typeface="Montserrat" panose="00000500000000000000" pitchFamily="2" charset="-52"/>
              </a:rPr>
              <a:t>, Кунгурский, </a:t>
            </a:r>
            <a:r>
              <a:rPr lang="ru-RU" sz="900" dirty="0" err="1" smtClean="0">
                <a:latin typeface="Montserrat" panose="00000500000000000000" pitchFamily="2" charset="-52"/>
              </a:rPr>
              <a:t>Ординский</a:t>
            </a:r>
            <a:r>
              <a:rPr lang="ru-RU" sz="900" dirty="0">
                <a:latin typeface="Montserrat" panose="00000500000000000000" pitchFamily="2" charset="-52"/>
              </a:rPr>
              <a:t>, Соликамский, Чайковский, Чусовской)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9180" y="5925647"/>
            <a:ext cx="271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619</a:t>
            </a:r>
            <a:r>
              <a:rPr lang="ru-RU" sz="1400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 smtClean="0">
                <a:latin typeface="Montserrat" panose="00000500000000000000" pitchFamily="2" charset="-52"/>
              </a:rPr>
              <a:t>детей-инвалидов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222458" y="3015215"/>
            <a:ext cx="199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105</a:t>
            </a:r>
            <a:r>
              <a:rPr lang="ru-RU" sz="1400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 smtClean="0">
                <a:latin typeface="Montserrat" panose="00000500000000000000" pitchFamily="2" charset="-52"/>
              </a:rPr>
              <a:t>детей с РАС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958" y="5918425"/>
            <a:ext cx="271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22 498 </a:t>
            </a:r>
            <a:r>
              <a:rPr lang="ru-RU" sz="1400" dirty="0" smtClean="0">
                <a:latin typeface="Montserrat" panose="00000500000000000000" pitchFamily="2" charset="-52"/>
              </a:rPr>
              <a:t>человек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1190" y="3025917"/>
            <a:ext cx="1899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56 </a:t>
            </a:r>
            <a:r>
              <a:rPr lang="ru-RU" sz="1400" dirty="0" smtClean="0">
                <a:latin typeface="Montserrat" panose="00000500000000000000" pitchFamily="2" charset="-52"/>
              </a:rPr>
              <a:t>ед. </a:t>
            </a:r>
            <a:r>
              <a:rPr lang="ru-RU" sz="1400" smtClean="0">
                <a:latin typeface="Montserrat" panose="00000500000000000000" pitchFamily="2" charset="-52"/>
              </a:rPr>
              <a:t>- </a:t>
            </a:r>
            <a:r>
              <a:rPr lang="ru-RU" sz="1400" smtClean="0">
                <a:solidFill>
                  <a:srgbClr val="FF0000"/>
                </a:solidFill>
                <a:latin typeface="Montserrat" panose="00000500000000000000" pitchFamily="2" charset="-52"/>
              </a:rPr>
              <a:t>786</a:t>
            </a:r>
            <a:r>
              <a:rPr lang="ru-RU" sz="1400" smtClean="0">
                <a:solidFill>
                  <a:srgbClr val="0070C0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 smtClean="0">
                <a:latin typeface="Montserrat" panose="00000500000000000000" pitchFamily="2" charset="-52"/>
              </a:rPr>
              <a:t>детей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67370" y="5916856"/>
            <a:ext cx="199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1119</a:t>
            </a:r>
            <a:r>
              <a:rPr lang="ru-RU" sz="1400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 smtClean="0">
                <a:latin typeface="Montserrat" panose="00000500000000000000" pitchFamily="2" charset="-52"/>
              </a:rPr>
              <a:t>детей с ОВЗ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93887" y="3707774"/>
            <a:ext cx="2360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Центр </a:t>
            </a:r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дистанционного образования детей-инвалидов</a:t>
            </a:r>
            <a:endParaRPr lang="ru-RU" sz="10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167971" y="3647974"/>
            <a:ext cx="2441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Координационный центр организационно-методического сопровождения </a:t>
            </a:r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работы </a:t>
            </a:r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с детьми с </a:t>
            </a:r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ОВЗ</a:t>
            </a:r>
            <a:endParaRPr lang="ru-RU" sz="10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-289470" y="3707774"/>
            <a:ext cx="3341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Психолого-медико-</a:t>
            </a:r>
          </a:p>
          <a:p>
            <a:pPr algn="ctr"/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педагогические комиссии</a:t>
            </a:r>
            <a:endParaRPr lang="ru-RU" sz="10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2562" y="4533038"/>
            <a:ext cx="1591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Центральная 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5806" y="5018277"/>
            <a:ext cx="1817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36</a:t>
            </a:r>
            <a:r>
              <a:rPr lang="ru-RU" sz="1400" dirty="0" smtClean="0"/>
              <a:t> -территориальных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31586" y="2401443"/>
            <a:ext cx="1406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Montserrat" panose="00000500000000000000" pitchFamily="2" charset="-52"/>
              </a:rPr>
              <a:t>+</a:t>
            </a:r>
          </a:p>
          <a:p>
            <a:pPr algn="ctr"/>
            <a:r>
              <a:rPr lang="ru-RU" sz="900" dirty="0">
                <a:solidFill>
                  <a:srgbClr val="FF0000"/>
                </a:solidFill>
                <a:latin typeface="Montserrat" panose="00000500000000000000" pitchFamily="2" charset="-52"/>
              </a:rPr>
              <a:t>7</a:t>
            </a:r>
            <a:r>
              <a:rPr lang="ru-RU" sz="900" dirty="0">
                <a:latin typeface="Montserrat" panose="00000500000000000000" pitchFamily="2" charset="-52"/>
              </a:rPr>
              <a:t> филиалов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700814" y="3647974"/>
            <a:ext cx="2077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Базовые центры поддержки инклюзивного профессионального образования</a:t>
            </a:r>
            <a:endParaRPr lang="ru-RU" sz="10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pic>
        <p:nvPicPr>
          <p:cNvPr id="1026" name="Picture 2" descr="https://xn----gtbcflhfcayeg6b.xn--p1ai/wp-content/uploads/2021/08/onix_logo-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64" y="4299668"/>
            <a:ext cx="2073501" cy="6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П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468" y="5025434"/>
            <a:ext cx="892485" cy="8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8621083" y="5147532"/>
            <a:ext cx="1601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err="1" smtClean="0">
                <a:latin typeface="Montserrat" panose="00000500000000000000" pitchFamily="2" charset="-52"/>
              </a:rPr>
              <a:t>Лысьвенский</a:t>
            </a:r>
            <a:r>
              <a:rPr lang="ru-RU" sz="1000" dirty="0" smtClean="0">
                <a:latin typeface="Montserrat" panose="00000500000000000000" pitchFamily="2" charset="-52"/>
              </a:rPr>
              <a:t> политехнический колледж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28964" y="5938304"/>
            <a:ext cx="1701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979</a:t>
            </a:r>
            <a:r>
              <a:rPr lang="ru-RU" sz="1400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 smtClean="0">
                <a:latin typeface="Montserrat" panose="00000500000000000000" pitchFamily="2" charset="-52"/>
              </a:rPr>
              <a:t>детей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36260" y="5947403"/>
            <a:ext cx="1959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Montserrat" panose="00000500000000000000" pitchFamily="2" charset="-52"/>
              </a:rPr>
              <a:t>534</a:t>
            </a:r>
            <a:r>
              <a:rPr lang="ru-RU" sz="1400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 smtClean="0">
                <a:latin typeface="Montserrat" panose="00000500000000000000" pitchFamily="2" charset="-52"/>
              </a:rPr>
              <a:t>обучающихся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673887" y="870389"/>
            <a:ext cx="0" cy="5560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219868" y="878101"/>
            <a:ext cx="0" cy="5560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7626651" y="870389"/>
            <a:ext cx="0" cy="5560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0" y="3541990"/>
            <a:ext cx="12192000" cy="48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9948292" y="860517"/>
            <a:ext cx="0" cy="5560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10074787" y="4252735"/>
            <a:ext cx="1937409" cy="13285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10182" y="4359238"/>
            <a:ext cx="1889509" cy="1128632"/>
          </a:xfrm>
          <a:prstGeom prst="rect">
            <a:avLst/>
          </a:prstGeom>
        </p:spPr>
      </p:pic>
      <p:pic>
        <p:nvPicPr>
          <p:cNvPr id="48" name="Picture 2" descr="C:\Users\я\Desktop\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228" y="4166516"/>
            <a:ext cx="596762" cy="4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78443" y="5156938"/>
            <a:ext cx="155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Montserrat" panose="00000500000000000000" pitchFamily="2" charset="-52"/>
              </a:rPr>
              <a:t>г. Пермь, г. Лысьва, </a:t>
            </a:r>
          </a:p>
          <a:p>
            <a:pPr algn="ctr"/>
            <a:r>
              <a:rPr lang="ru-RU" sz="900" dirty="0">
                <a:latin typeface="Montserrat" panose="00000500000000000000" pitchFamily="2" charset="-52"/>
              </a:rPr>
              <a:t>г. </a:t>
            </a:r>
            <a:r>
              <a:rPr lang="ru-RU" sz="900" dirty="0" err="1">
                <a:latin typeface="Montserrat" panose="00000500000000000000" pitchFamily="2" charset="-52"/>
              </a:rPr>
              <a:t>Оса,г</a:t>
            </a:r>
            <a:r>
              <a:rPr lang="ru-RU" sz="900" dirty="0">
                <a:latin typeface="Montserrat" panose="00000500000000000000" pitchFamily="2" charset="-52"/>
              </a:rPr>
              <a:t>. Березники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54" y="1310789"/>
            <a:ext cx="2028415" cy="16298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518976" y="3036798"/>
            <a:ext cx="2146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20 </a:t>
            </a:r>
            <a:r>
              <a:rPr lang="ru-RU" sz="1400" dirty="0" smtClean="0">
                <a:latin typeface="Montserrat" panose="00000500000000000000" pitchFamily="2" charset="-52"/>
              </a:rPr>
              <a:t>ед.</a:t>
            </a:r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 – 82 </a:t>
            </a:r>
            <a:r>
              <a:rPr lang="ru-RU" sz="1400" dirty="0" smtClean="0">
                <a:latin typeface="Montserrat" panose="00000500000000000000" pitchFamily="2" charset="-52"/>
              </a:rPr>
              <a:t>ребенка</a:t>
            </a:r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 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313305" y="916259"/>
            <a:ext cx="21037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 smtClean="0">
                <a:solidFill>
                  <a:srgbClr val="0070C0"/>
                </a:solidFill>
                <a:latin typeface="Montserrat" panose="00000500000000000000" pitchFamily="2" charset="-52"/>
              </a:rPr>
              <a:t>Лекотеки</a:t>
            </a:r>
            <a:endParaRPr lang="ru-RU" sz="10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47" y="1366946"/>
            <a:ext cx="1757880" cy="1482507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7640409" y="937612"/>
            <a:ext cx="22687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Центры игровой поддержки</a:t>
            </a:r>
            <a:endParaRPr lang="ru-RU" sz="10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963378" y="3046184"/>
            <a:ext cx="2146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14 </a:t>
            </a:r>
            <a:r>
              <a:rPr lang="ru-RU" sz="1400" dirty="0" smtClean="0">
                <a:latin typeface="Montserrat" panose="00000500000000000000" pitchFamily="2" charset="-52"/>
              </a:rPr>
              <a:t>ед.</a:t>
            </a:r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 – 113 детей</a:t>
            </a:r>
            <a:endParaRPr lang="ru-RU" sz="14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312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Обучающие мероприятия (инклюзивное образование) в 2022, 2023 </a:t>
            </a:r>
            <a:r>
              <a:rPr lang="ru-RU" b="1" dirty="0" err="1" smtClean="0">
                <a:solidFill>
                  <a:srgbClr val="0070C0"/>
                </a:solidFill>
              </a:rPr>
              <a:t>г.г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832" b="9617"/>
          <a:stretch/>
        </p:blipFill>
        <p:spPr>
          <a:xfrm>
            <a:off x="4298687" y="872078"/>
            <a:ext cx="672739" cy="613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8672" y="1603867"/>
            <a:ext cx="296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32</a:t>
            </a:r>
            <a:r>
              <a:rPr lang="ru-RU" sz="1400" dirty="0" smtClean="0">
                <a:latin typeface="Montserrat" panose="00000500000000000000" pitchFamily="2" charset="-52"/>
              </a:rPr>
              <a:t> </a:t>
            </a:r>
            <a:r>
              <a:rPr lang="ru-RU" sz="1200" dirty="0" smtClean="0">
                <a:latin typeface="Montserrat" panose="00000500000000000000" pitchFamily="2" charset="-52"/>
              </a:rPr>
              <a:t>краевых конкурса </a:t>
            </a:r>
            <a:br>
              <a:rPr lang="ru-RU" sz="1200" dirty="0" smtClean="0">
                <a:latin typeface="Montserrat" panose="00000500000000000000" pitchFamily="2" charset="-52"/>
              </a:rPr>
            </a:br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725</a:t>
            </a:r>
            <a:r>
              <a:rPr lang="ru-RU" sz="1200" dirty="0" smtClean="0">
                <a:latin typeface="Montserrat" panose="00000500000000000000" pitchFamily="2" charset="-52"/>
              </a:rPr>
              <a:t> участников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8672" y="908471"/>
            <a:ext cx="296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64</a:t>
            </a:r>
            <a:r>
              <a:rPr lang="ru-RU" sz="1400" dirty="0" smtClean="0">
                <a:latin typeface="Montserrat" panose="00000500000000000000" pitchFamily="2" charset="-52"/>
              </a:rPr>
              <a:t> </a:t>
            </a:r>
            <a:r>
              <a:rPr lang="ru-RU" sz="1200" dirty="0" smtClean="0">
                <a:latin typeface="Montserrat" panose="00000500000000000000" pitchFamily="2" charset="-52"/>
              </a:rPr>
              <a:t>краевых семинара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3 800 </a:t>
            </a:r>
            <a:r>
              <a:rPr lang="ru-RU" sz="1200" dirty="0" smtClean="0">
                <a:latin typeface="Montserrat" panose="00000500000000000000" pitchFamily="2" charset="-52"/>
              </a:rPr>
              <a:t>участников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832" b="9617"/>
          <a:stretch/>
        </p:blipFill>
        <p:spPr>
          <a:xfrm>
            <a:off x="8260909" y="1550509"/>
            <a:ext cx="672739" cy="6138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71426" y="2302595"/>
            <a:ext cx="296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4</a:t>
            </a:r>
            <a:r>
              <a:rPr lang="ru-RU" sz="1400" dirty="0" smtClean="0">
                <a:latin typeface="Montserrat" panose="00000500000000000000" pitchFamily="2" charset="-52"/>
              </a:rPr>
              <a:t> </a:t>
            </a:r>
            <a:r>
              <a:rPr lang="ru-RU" sz="1200" dirty="0" smtClean="0">
                <a:latin typeface="Montserrat" panose="00000500000000000000" pitchFamily="2" charset="-52"/>
              </a:rPr>
              <a:t>гостиные для родителей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130 </a:t>
            </a:r>
            <a:r>
              <a:rPr lang="ru-RU" sz="1200" dirty="0" smtClean="0">
                <a:latin typeface="Montserrat" panose="00000500000000000000" pitchFamily="2" charset="-52"/>
              </a:rPr>
              <a:t>участников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47790" y="870807"/>
            <a:ext cx="296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3 </a:t>
            </a:r>
            <a:r>
              <a:rPr lang="ru-RU" sz="1200" dirty="0" smtClean="0">
                <a:latin typeface="Montserrat" panose="00000500000000000000" pitchFamily="2" charset="-52"/>
              </a:rPr>
              <a:t>краевых форума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730 </a:t>
            </a:r>
            <a:r>
              <a:rPr lang="ru-RU" sz="1200" dirty="0" smtClean="0">
                <a:latin typeface="Montserrat" panose="00000500000000000000" pitchFamily="2" charset="-52"/>
              </a:rPr>
              <a:t>участников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47790" y="1589863"/>
            <a:ext cx="296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 </a:t>
            </a:r>
            <a:r>
              <a:rPr lang="ru-RU" sz="1200" dirty="0" smtClean="0">
                <a:latin typeface="Montserrat" panose="00000500000000000000" pitchFamily="2" charset="-52"/>
              </a:rPr>
              <a:t>краевой фестиваль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198 </a:t>
            </a:r>
            <a:r>
              <a:rPr lang="ru-RU" sz="1200" dirty="0" smtClean="0">
                <a:latin typeface="Montserrat" panose="00000500000000000000" pitchFamily="2" charset="-52"/>
              </a:rPr>
              <a:t>участников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8672" y="2254103"/>
            <a:ext cx="296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28</a:t>
            </a:r>
            <a:r>
              <a:rPr lang="ru-RU" sz="1400" dirty="0" smtClean="0">
                <a:latin typeface="Montserrat" panose="00000500000000000000" pitchFamily="2" charset="-52"/>
              </a:rPr>
              <a:t> </a:t>
            </a:r>
            <a:r>
              <a:rPr lang="ru-RU" sz="1200" dirty="0" smtClean="0">
                <a:latin typeface="Montserrat" panose="00000500000000000000" pitchFamily="2" charset="-52"/>
              </a:rPr>
              <a:t>краевых </a:t>
            </a:r>
            <a:r>
              <a:rPr lang="ru-RU" sz="1200" dirty="0" err="1" smtClean="0">
                <a:latin typeface="Montserrat" panose="00000500000000000000" pitchFamily="2" charset="-52"/>
              </a:rPr>
              <a:t>вебинаров</a:t>
            </a:r>
            <a:endParaRPr lang="ru-RU" sz="1200" dirty="0" smtClean="0">
              <a:latin typeface="Montserrat" panose="00000500000000000000" pitchFamily="2" charset="-52"/>
            </a:endParaRPr>
          </a:p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198</a:t>
            </a:r>
            <a:r>
              <a:rPr lang="ru-RU" sz="1400" dirty="0" smtClean="0">
                <a:latin typeface="Montserrat" panose="00000500000000000000" pitchFamily="2" charset="-52"/>
              </a:rPr>
              <a:t> </a:t>
            </a:r>
            <a:r>
              <a:rPr lang="ru-RU" sz="1200" dirty="0" smtClean="0">
                <a:latin typeface="Montserrat" panose="00000500000000000000" pitchFamily="2" charset="-52"/>
              </a:rPr>
              <a:t>участников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1425" y="1591235"/>
            <a:ext cx="296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12</a:t>
            </a:r>
            <a:r>
              <a:rPr lang="ru-RU" sz="1400" dirty="0" smtClean="0">
                <a:latin typeface="Montserrat" panose="00000500000000000000" pitchFamily="2" charset="-52"/>
              </a:rPr>
              <a:t> </a:t>
            </a:r>
            <a:r>
              <a:rPr lang="ru-RU" sz="1200" dirty="0" smtClean="0">
                <a:latin typeface="Montserrat" panose="00000500000000000000" pitchFamily="2" charset="-52"/>
              </a:rPr>
              <a:t>краевых конференций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1356 </a:t>
            </a:r>
            <a:r>
              <a:rPr lang="ru-RU" sz="1200" dirty="0" smtClean="0">
                <a:latin typeface="Montserrat" panose="00000500000000000000" pitchFamily="2" charset="-52"/>
              </a:rPr>
              <a:t>участников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71425" y="915858"/>
            <a:ext cx="296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17</a:t>
            </a:r>
            <a:r>
              <a:rPr lang="ru-RU" sz="1400" dirty="0" smtClean="0">
                <a:latin typeface="Montserrat" panose="00000500000000000000" pitchFamily="2" charset="-52"/>
              </a:rPr>
              <a:t> </a:t>
            </a:r>
            <a:r>
              <a:rPr lang="ru-RU" sz="1200" dirty="0" err="1" smtClean="0">
                <a:latin typeface="Montserrat" panose="00000500000000000000" pitchFamily="2" charset="-52"/>
              </a:rPr>
              <a:t>вебинаров</a:t>
            </a:r>
            <a:r>
              <a:rPr lang="ru-RU" sz="1200" dirty="0" smtClean="0">
                <a:latin typeface="Montserrat" panose="00000500000000000000" pitchFamily="2" charset="-52"/>
              </a:rPr>
              <a:t> для родителей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453 </a:t>
            </a:r>
            <a:r>
              <a:rPr lang="ru-RU" sz="1200" dirty="0" smtClean="0">
                <a:latin typeface="Montserrat" panose="00000500000000000000" pitchFamily="2" charset="-52"/>
              </a:rPr>
              <a:t>участника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832" b="9617"/>
          <a:stretch/>
        </p:blipFill>
        <p:spPr>
          <a:xfrm>
            <a:off x="8260911" y="882872"/>
            <a:ext cx="672739" cy="61387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832" b="9617"/>
          <a:stretch/>
        </p:blipFill>
        <p:spPr>
          <a:xfrm>
            <a:off x="453120" y="1539992"/>
            <a:ext cx="672739" cy="61387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832" b="9617"/>
          <a:stretch/>
        </p:blipFill>
        <p:spPr>
          <a:xfrm>
            <a:off x="453119" y="2207043"/>
            <a:ext cx="672739" cy="6138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832" b="9617"/>
          <a:stretch/>
        </p:blipFill>
        <p:spPr>
          <a:xfrm>
            <a:off x="4298686" y="2225683"/>
            <a:ext cx="672739" cy="61387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832" b="9617"/>
          <a:stretch/>
        </p:blipFill>
        <p:spPr>
          <a:xfrm>
            <a:off x="4298686" y="1555356"/>
            <a:ext cx="672739" cy="6138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832" b="9617"/>
          <a:stretch/>
        </p:blipFill>
        <p:spPr>
          <a:xfrm>
            <a:off x="473155" y="843886"/>
            <a:ext cx="672739" cy="613872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35360" y="1469616"/>
            <a:ext cx="11572446" cy="47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35360" y="2187739"/>
            <a:ext cx="11572446" cy="47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35360" y="2958290"/>
            <a:ext cx="11572446" cy="47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344112" y="2195889"/>
            <a:ext cx="3847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Montserrat" panose="00000500000000000000" pitchFamily="2" charset="-52"/>
              </a:rPr>
              <a:t>ВСЕГО: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161 </a:t>
            </a:r>
            <a:r>
              <a:rPr lang="ru-RU" sz="1400" dirty="0" smtClean="0">
                <a:latin typeface="Montserrat" panose="00000500000000000000" pitchFamily="2" charset="-52"/>
              </a:rPr>
              <a:t>региональное мероприятие</a:t>
            </a:r>
            <a:endParaRPr lang="ru-RU" sz="1200" dirty="0" smtClean="0">
              <a:latin typeface="Montserrat" panose="00000500000000000000" pitchFamily="2" charset="-52"/>
            </a:endParaRPr>
          </a:p>
          <a:p>
            <a:r>
              <a:rPr lang="ru-RU" sz="1400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6 863 </a:t>
            </a:r>
            <a:r>
              <a:rPr lang="ru-RU" sz="1400" dirty="0" smtClean="0">
                <a:latin typeface="Montserrat" panose="00000500000000000000" pitchFamily="2" charset="-52"/>
              </a:rPr>
              <a:t>участника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9" y="3090637"/>
            <a:ext cx="2520962" cy="1441420"/>
          </a:xfrm>
          <a:prstGeom prst="rect">
            <a:avLst/>
          </a:prstGeom>
        </p:spPr>
      </p:pic>
      <p:pic>
        <p:nvPicPr>
          <p:cNvPr id="31" name="Рисунок 30" descr="D:\Users\Chernikova-LD\Desktop\Березники\2023\Костенкова.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9930" y="4798099"/>
            <a:ext cx="2464454" cy="139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61772" y="4486466"/>
            <a:ext cx="24114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Montserrat" panose="00000500000000000000" pitchFamily="2" charset="-52"/>
              </a:rPr>
              <a:t>Чемпионат «</a:t>
            </a:r>
            <a:r>
              <a:rPr lang="ru-RU" sz="1000" dirty="0" err="1" smtClean="0">
                <a:latin typeface="Montserrat" panose="00000500000000000000" pitchFamily="2" charset="-52"/>
              </a:rPr>
              <a:t>Абилимпикс</a:t>
            </a:r>
            <a:r>
              <a:rPr lang="ru-RU" sz="1000" dirty="0" smtClean="0">
                <a:latin typeface="Montserrat" panose="00000500000000000000" pitchFamily="2" charset="-52"/>
              </a:rPr>
              <a:t>»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08832" y="6166031"/>
            <a:ext cx="292299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Montserrat" panose="00000500000000000000" pitchFamily="2" charset="-52"/>
              </a:rPr>
              <a:t>Педагогическая конференция по ЗОЖ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15" y="3116758"/>
            <a:ext cx="2419253" cy="1437438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3535052" y="4524866"/>
            <a:ext cx="24035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Montserrat" panose="00000500000000000000" pitchFamily="2" charset="-52"/>
              </a:rPr>
              <a:t>Конкурс «педагог-психолог»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436154" y="6179195"/>
            <a:ext cx="25487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Montserrat" panose="00000500000000000000" pitchFamily="2" charset="-52"/>
              </a:rPr>
              <a:t>Конкурс «учитель-дефектолог»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74" y="3125499"/>
            <a:ext cx="2388307" cy="1466560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5931912" y="4562828"/>
            <a:ext cx="31944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Montserrat" panose="00000500000000000000" pitchFamily="2" charset="-52"/>
              </a:rPr>
              <a:t>Форум лидеров дошкольного образования 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379" y="4780988"/>
            <a:ext cx="2413354" cy="140822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8818652" y="6156945"/>
            <a:ext cx="37328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Montserrat" panose="00000500000000000000" pitchFamily="2" charset="-52"/>
              </a:rPr>
              <a:t>Конкурс «В мастерстве учителя – успех ученика»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0"/>
          <a:stretch/>
        </p:blipFill>
        <p:spPr>
          <a:xfrm>
            <a:off x="3449016" y="4800146"/>
            <a:ext cx="2419253" cy="1393483"/>
          </a:xfrm>
          <a:prstGeom prst="rect">
            <a:avLst/>
          </a:prstGeom>
        </p:spPr>
      </p:pic>
      <p:sp>
        <p:nvSpPr>
          <p:cNvPr id="14" name="AutoShape 2" descr="https://pochta.permkrai.ru/Session/151096-LcRShn0wqWzY5gexsAh3-jjbesjt/MIME/INBOX-MM-1/1298-08-B/IMG_34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3552" y="3136742"/>
            <a:ext cx="2385009" cy="1444075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9226757" y="4549475"/>
            <a:ext cx="24020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Montserrat" panose="00000500000000000000" pitchFamily="2" charset="-52"/>
              </a:rPr>
              <a:t>Единый день мастер-классов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375" y="4713833"/>
            <a:ext cx="2513706" cy="1490838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337533" y="6170702"/>
            <a:ext cx="27979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Montserrat" panose="00000500000000000000" pitchFamily="2" charset="-52"/>
              </a:rPr>
              <a:t>Олимпиада «Пермский медвежонок»</a:t>
            </a:r>
            <a:endParaRPr lang="ru-RU" sz="1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714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95764" y="114907"/>
            <a:ext cx="11696236" cy="715962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70C0"/>
                </a:solidFill>
              </a:rPr>
              <a:t>Обновление материально-технической базы </a:t>
            </a:r>
            <a:r>
              <a:rPr lang="ru-RU" sz="2200" b="1" dirty="0" smtClean="0">
                <a:solidFill>
                  <a:srgbClr val="0070C0"/>
                </a:solidFill>
              </a:rPr>
              <a:t/>
            </a:r>
            <a:br>
              <a:rPr lang="ru-RU" sz="2200" b="1" dirty="0" smtClean="0">
                <a:solidFill>
                  <a:srgbClr val="0070C0"/>
                </a:solidFill>
              </a:rPr>
            </a:br>
            <a:r>
              <a:rPr lang="ru-RU" sz="2200" b="1" dirty="0" smtClean="0">
                <a:solidFill>
                  <a:srgbClr val="0070C0"/>
                </a:solidFill>
              </a:rPr>
              <a:t>коррекционных </a:t>
            </a:r>
            <a:r>
              <a:rPr lang="ru-RU" sz="2200" b="1" dirty="0">
                <a:solidFill>
                  <a:srgbClr val="0070C0"/>
                </a:solidFill>
              </a:rPr>
              <a:t>школ </a:t>
            </a:r>
            <a:r>
              <a:rPr lang="ru-RU" sz="2200" b="1" dirty="0" smtClean="0">
                <a:solidFill>
                  <a:srgbClr val="0070C0"/>
                </a:solidFill>
              </a:rPr>
              <a:t>в </a:t>
            </a:r>
            <a:r>
              <a:rPr lang="ru-RU" sz="2200" b="1" dirty="0">
                <a:solidFill>
                  <a:srgbClr val="0070C0"/>
                </a:solidFill>
              </a:rPr>
              <a:t>рамках </a:t>
            </a:r>
            <a:r>
              <a:rPr lang="ru-RU" sz="2200" b="1" dirty="0" smtClean="0">
                <a:solidFill>
                  <a:srgbClr val="0070C0"/>
                </a:solidFill>
              </a:rPr>
              <a:t>нацпроекта «Образование»</a:t>
            </a: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614558" y="906874"/>
            <a:ext cx="10558921" cy="275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85750" indent="-2857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>
              <a:spcBef>
                <a:spcPts val="1200"/>
              </a:spcBef>
              <a:buNone/>
              <a:defRPr/>
            </a:pPr>
            <a:endParaRPr lang="ru-RU" altLang="ru-RU" sz="1400" b="1" dirty="0">
              <a:latin typeface="Montserrat Regular" panose="00000500000000000000" pitchFamily="2" charset="-52"/>
            </a:endParaRPr>
          </a:p>
          <a:p>
            <a:pPr marL="0" lvl="1" indent="0">
              <a:spcBef>
                <a:spcPts val="1200"/>
              </a:spcBef>
              <a:buNone/>
              <a:defRPr/>
            </a:pPr>
            <a:r>
              <a:rPr lang="ru-RU" altLang="ru-RU" sz="1400" b="1" dirty="0">
                <a:solidFill>
                  <a:srgbClr val="FF0000"/>
                </a:solidFill>
                <a:latin typeface="Montserrat Regular" panose="00000500000000000000" pitchFamily="2" charset="-52"/>
              </a:rPr>
              <a:t>               </a:t>
            </a:r>
            <a:endParaRPr lang="ru-RU" altLang="ru-RU" sz="1400" b="1" dirty="0">
              <a:solidFill>
                <a:srgbClr val="FF0000"/>
              </a:solidFill>
              <a:latin typeface="Montserrat bold" panose="020B0604020202020204" charset="-52"/>
            </a:endParaRPr>
          </a:p>
          <a:p>
            <a:pPr marL="0" lvl="1" indent="0" eaLnBrk="1" hangingPunct="1">
              <a:spcBef>
                <a:spcPts val="1200"/>
              </a:spcBef>
              <a:buNone/>
              <a:defRPr/>
            </a:pPr>
            <a:endParaRPr lang="ru-RU" altLang="ru-RU" sz="1400" b="1" dirty="0">
              <a:solidFill>
                <a:srgbClr val="FF0000"/>
              </a:solidFill>
              <a:latin typeface="Montserrat Regular" panose="00000500000000000000" pitchFamily="2" charset="-52"/>
            </a:endParaRPr>
          </a:p>
          <a:p>
            <a:pPr marL="0" lvl="1" indent="0" eaLnBrk="1" hangingPunct="1">
              <a:spcBef>
                <a:spcPts val="1200"/>
              </a:spcBef>
              <a:buNone/>
              <a:defRPr/>
            </a:pPr>
            <a:r>
              <a:rPr lang="ru-RU" altLang="ru-RU" sz="1400" b="1" dirty="0">
                <a:solidFill>
                  <a:srgbClr val="FF0000"/>
                </a:solidFill>
                <a:latin typeface="Montserrat Regular" panose="00000500000000000000" pitchFamily="2" charset="-52"/>
              </a:rPr>
              <a:t>                </a:t>
            </a:r>
            <a:endParaRPr lang="ru-RU" altLang="ru-RU" sz="1400" b="1" dirty="0">
              <a:solidFill>
                <a:srgbClr val="FF0000"/>
              </a:solidFill>
              <a:latin typeface="Montserrat bold" panose="020B0604020202020204" charset="-52"/>
            </a:endParaRPr>
          </a:p>
        </p:txBody>
      </p:sp>
      <p:sp>
        <p:nvSpPr>
          <p:cNvPr id="8" name="Номер слайда 8"/>
          <p:cNvSpPr txBox="1">
            <a:spLocks/>
          </p:cNvSpPr>
          <p:nvPr/>
        </p:nvSpPr>
        <p:spPr bwMode="auto">
          <a:xfrm>
            <a:off x="513863" y="1053161"/>
            <a:ext cx="8427923" cy="53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ru-RU" altLang="ru-RU" sz="1200" b="1" dirty="0" smtClean="0">
                <a:latin typeface="Montserrat" panose="00000500000000000000" pitchFamily="2" charset="-52"/>
              </a:rPr>
              <a:t>К </a:t>
            </a:r>
            <a:r>
              <a:rPr lang="ru-RU" altLang="ru-RU" sz="1200" b="1" dirty="0">
                <a:latin typeface="Montserrat" panose="00000500000000000000" pitchFamily="2" charset="-52"/>
              </a:rPr>
              <a:t>2024 г. 17 школ для детей с </a:t>
            </a:r>
            <a:r>
              <a:rPr lang="ru-RU" altLang="ru-RU" sz="1200" b="1" dirty="0" smtClean="0">
                <a:latin typeface="Montserrat" panose="00000500000000000000" pitchFamily="2" charset="-52"/>
              </a:rPr>
              <a:t>ОВЗ – 17 региональных ресурсных центров по поддержке образования обучающихся с ОВЗ. </a:t>
            </a:r>
            <a:endParaRPr lang="ru-RU" altLang="ru-RU" sz="1200" dirty="0">
              <a:solidFill>
                <a:srgbClr val="898989"/>
              </a:solidFill>
              <a:latin typeface="Montserrat" panose="00000500000000000000" pitchFamily="2" charset="-52"/>
            </a:endParaRPr>
          </a:p>
        </p:txBody>
      </p:sp>
      <p:pic>
        <p:nvPicPr>
          <p:cNvPr id="9" name="Picture 2" descr="C:\Users\я\Deskto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479" y="0"/>
            <a:ext cx="1018521" cy="83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8" y="4300522"/>
            <a:ext cx="1919927" cy="14399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78" y="4300522"/>
            <a:ext cx="1846614" cy="14399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27" y="4295133"/>
            <a:ext cx="1964477" cy="14399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33" y="4300522"/>
            <a:ext cx="2021037" cy="14488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25" y="4300522"/>
            <a:ext cx="2023847" cy="14399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80297" y="5809678"/>
            <a:ext cx="2394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Montserrat" panose="00000500000000000000" pitchFamily="2" charset="-52"/>
              </a:rPr>
              <a:t>Столярная мастерская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5621" y="5801420"/>
            <a:ext cx="20770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Montserrat" panose="00000500000000000000" pitchFamily="2" charset="-52"/>
              </a:rPr>
              <a:t>Кожевенная мастерская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29400" y="5794760"/>
            <a:ext cx="2183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Montserrat" panose="00000500000000000000" pitchFamily="2" charset="-52"/>
              </a:rPr>
              <a:t>Кабинет </a:t>
            </a:r>
            <a:r>
              <a:rPr lang="ru-RU" sz="1000" dirty="0" smtClean="0">
                <a:latin typeface="Montserrat" panose="00000500000000000000" pitchFamily="2" charset="-52"/>
              </a:rPr>
              <a:t>адаптивной физкультуры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65724" y="1012513"/>
            <a:ext cx="1847405" cy="681889"/>
          </a:xfrm>
          <a:prstGeom prst="rect">
            <a:avLst/>
          </a:prstGeom>
        </p:spPr>
      </p:pic>
      <p:pic>
        <p:nvPicPr>
          <p:cNvPr id="31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0" y="1843798"/>
            <a:ext cx="2102178" cy="152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83136" y="3348360"/>
            <a:ext cx="2196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Montserrat" panose="00000500000000000000" pitchFamily="2" charset="-52"/>
              </a:rPr>
              <a:t>Кабинет массажного дела</a:t>
            </a:r>
          </a:p>
        </p:txBody>
      </p:sp>
      <p:pic>
        <p:nvPicPr>
          <p:cNvPr id="34" name="Объект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34" y="1911483"/>
            <a:ext cx="1884322" cy="140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915763" y="3329305"/>
            <a:ext cx="1812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Montserrat" panose="00000500000000000000" pitchFamily="2" charset="-52"/>
              </a:rPr>
              <a:t>Комната сенсорной   интеграции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2" cstate="print"/>
          <a:srcRect l="9921" t="21319" r="62009" b="46962"/>
          <a:stretch/>
        </p:blipFill>
        <p:spPr>
          <a:xfrm>
            <a:off x="4990089" y="1911483"/>
            <a:ext cx="2008185" cy="140045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3" cstate="print"/>
          <a:srcRect l="10748" t="31478" r="60799" b="44880"/>
          <a:stretch/>
        </p:blipFill>
        <p:spPr>
          <a:xfrm>
            <a:off x="7256107" y="1911483"/>
            <a:ext cx="2077069" cy="140045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924182" y="3328168"/>
            <a:ext cx="20210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Montserrat" panose="00000500000000000000" pitchFamily="2" charset="-52"/>
              </a:rPr>
              <a:t>Швейная мастерская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08641" y="3321629"/>
            <a:ext cx="237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Montserrat" panose="00000500000000000000" pitchFamily="2" charset="-52"/>
              </a:rPr>
              <a:t>Картонажно-переплетная мастерская</a:t>
            </a:r>
          </a:p>
        </p:txBody>
      </p:sp>
      <p:sp>
        <p:nvSpPr>
          <p:cNvPr id="40" name="Правая фигурная скобка 39"/>
          <p:cNvSpPr/>
          <p:nvPr/>
        </p:nvSpPr>
        <p:spPr>
          <a:xfrm>
            <a:off x="9266497" y="1805300"/>
            <a:ext cx="471976" cy="199223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9681768" y="1843798"/>
            <a:ext cx="24737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000" dirty="0" err="1">
                <a:latin typeface="Montserrat" panose="00000500000000000000" pitchFamily="2" charset="-52"/>
              </a:rPr>
              <a:t>Профпробы</a:t>
            </a:r>
            <a:r>
              <a:rPr lang="ru-RU" sz="1000" dirty="0">
                <a:latin typeface="Montserrat" panose="00000500000000000000" pitchFamily="2" charset="-52"/>
              </a:rPr>
              <a:t> </a:t>
            </a:r>
            <a:r>
              <a:rPr lang="ru-RU" sz="1000" dirty="0" smtClean="0">
                <a:latin typeface="Montserrat" panose="00000500000000000000" pitchFamily="2" charset="-52"/>
              </a:rPr>
              <a:t>для инклюзивных школ</a:t>
            </a:r>
            <a:endParaRPr lang="ru-RU" sz="1000" dirty="0">
              <a:latin typeface="Montserrat" panose="00000500000000000000" pitchFamily="2" charset="-52"/>
            </a:endParaRPr>
          </a:p>
          <a:p>
            <a:endParaRPr lang="ru-RU" sz="1000" dirty="0">
              <a:latin typeface="Montserrat" panose="00000500000000000000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1000" dirty="0">
                <a:latin typeface="Montserrat" panose="00000500000000000000" pitchFamily="2" charset="-52"/>
              </a:rPr>
              <a:t>Семинары, </a:t>
            </a:r>
            <a:r>
              <a:rPr lang="ru-RU" sz="1000" dirty="0" smtClean="0">
                <a:latin typeface="Montserrat" panose="00000500000000000000" pitchFamily="2" charset="-52"/>
              </a:rPr>
              <a:t>стажировки, конференции </a:t>
            </a:r>
            <a:r>
              <a:rPr lang="ru-RU" sz="1000" dirty="0">
                <a:latin typeface="Montserrat" panose="00000500000000000000" pitchFamily="2" charset="-52"/>
              </a:rPr>
              <a:t>для педагогов на базе </a:t>
            </a:r>
            <a:r>
              <a:rPr lang="ru-RU" sz="1000" dirty="0" smtClean="0">
                <a:latin typeface="Montserrat" panose="00000500000000000000" pitchFamily="2" charset="-52"/>
              </a:rPr>
              <a:t>Центров</a:t>
            </a:r>
            <a:endParaRPr lang="ru-RU" sz="1000" dirty="0">
              <a:latin typeface="Montserrat" panose="00000500000000000000" pitchFamily="2" charset="-52"/>
            </a:endParaRPr>
          </a:p>
          <a:p>
            <a:endParaRPr lang="ru-RU" sz="1000" dirty="0">
              <a:latin typeface="Montserrat" panose="00000500000000000000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1000" dirty="0">
                <a:latin typeface="Montserrat" panose="00000500000000000000" pitchFamily="2" charset="-52"/>
              </a:rPr>
              <a:t>Участие в научных исследованиях в рамках сотрудничества с институтом коррекционной педагогики</a:t>
            </a:r>
          </a:p>
        </p:txBody>
      </p:sp>
    </p:spTree>
    <p:extLst>
      <p:ext uri="{BB962C8B-B14F-4D97-AF65-F5344CB8AC3E}">
        <p14:creationId xmlns:p14="http://schemas.microsoft.com/office/powerpoint/2010/main" val="38858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Участники НП «Образование» РП «Современная школа»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(мероприятие по поддержке образования обучающихся с ОВЗ)</a:t>
            </a:r>
            <a:endParaRPr lang="ru-RU" sz="20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588812019"/>
              </p:ext>
            </p:extLst>
          </p:nvPr>
        </p:nvGraphicFramePr>
        <p:xfrm>
          <a:off x="614557" y="1096897"/>
          <a:ext cx="10904997" cy="404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33891"/>
                <a:gridCol w="4971106"/>
              </a:tblGrid>
              <a:tr h="26999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2020г. – 2023г.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2024г.</a:t>
                      </a:r>
                      <a:endParaRPr lang="ru-RU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ГКБОУ «Общеобразовательная</a:t>
                      </a:r>
                      <a:r>
                        <a:rPr lang="ru-RU" sz="1200" baseline="0" dirty="0" smtClean="0"/>
                        <a:t> школа-интернат ПК»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МБОУ «Специальная коррекционная общеобразовательная школа для учащихся с ОВЗ» г. Кунгур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МАОУ «Школа № 7 для обучающихся с ОВЗ» г. Березники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МАОУ «Школа-интернат № 113 для обучающихся с ОВЗ», г. Пермь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МБОУ «Школа для обучающихся</a:t>
                      </a:r>
                      <a:r>
                        <a:rPr lang="ru-RU" sz="1200" baseline="0" dirty="0" smtClean="0"/>
                        <a:t> с ОВЗ» г. Лысьва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МБОУ «Специальная (коррекционная) общеобразовательная школа для обучающихся с ОВЗ» г. Нытва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МБОУ «Школа-интернат</a:t>
                      </a:r>
                      <a:r>
                        <a:rPr lang="ru-RU" sz="1200" baseline="0" dirty="0" smtClean="0"/>
                        <a:t> № 4 для обучающихся с ОВЗ» г. Пермь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МБОУ «Школа №154 для обучающихся с ОВЗ» г. Пермь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МБОУ «Специальная (коррекционная) общеобразовательная школа-интернат» г. Оса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МОУ «Киселевская общеобразовательная школа-интернат</a:t>
                      </a:r>
                      <a:r>
                        <a:rPr lang="ru-RU" sz="1200" baseline="0" dirty="0" smtClean="0"/>
                        <a:t> для обучающихся с ОВЗ»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МБОУ «Специальная общеобразовательная школа-интернат»</a:t>
                      </a:r>
                      <a:r>
                        <a:rPr lang="ru-RU" sz="1200" baseline="0" dirty="0" smtClean="0"/>
                        <a:t> г. </a:t>
                      </a:r>
                      <a:r>
                        <a:rPr lang="ru-RU" sz="1200" baseline="0" dirty="0" err="1" smtClean="0"/>
                        <a:t>Кизел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МБОУ «</a:t>
                      </a:r>
                      <a:r>
                        <a:rPr lang="ru-RU" sz="1200" dirty="0" err="1" smtClean="0"/>
                        <a:t>Краснокамская</a:t>
                      </a:r>
                      <a:r>
                        <a:rPr lang="ru-RU" sz="1200" dirty="0" smtClean="0"/>
                        <a:t> адаптивная школа-интернат»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МАОУ «Школа № 18 для обучающихся с ОВЗ» г.</a:t>
                      </a:r>
                      <a:r>
                        <a:rPr lang="ru-RU" sz="1200" baseline="0" dirty="0" smtClean="0"/>
                        <a:t> Пермь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МКОУ «Специальная (коррекционная) общеобразовательная</a:t>
                      </a:r>
                      <a:r>
                        <a:rPr lang="ru-RU" sz="1200" baseline="0" dirty="0" smtClean="0"/>
                        <a:t> школа-интернат для учащихся с ОВЗ Октябрьского р-на, п. Сарс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sz="1200" dirty="0" smtClean="0"/>
                        <a:t>МАОУ «Школа 4 для обучающихся</a:t>
                      </a:r>
                      <a:r>
                        <a:rPr lang="ru-RU" sz="1200" baseline="0" dirty="0" smtClean="0"/>
                        <a:t> с ОВЗ» г. Березники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МБОУ «Специальная (коррекционная) общеобразовательная</a:t>
                      </a:r>
                      <a:r>
                        <a:rPr lang="ru-RU" sz="1200" baseline="0" dirty="0" smtClean="0"/>
                        <a:t> школа-интернат г. Чусовой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МБОУ «Специальная общеобразовательная школа-интернат». г. </a:t>
                      </a:r>
                      <a:r>
                        <a:rPr lang="ru-RU" sz="1200" dirty="0" err="1" smtClean="0"/>
                        <a:t>Губаха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291790" y="5632844"/>
            <a:ext cx="156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+ 23 школы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9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Планы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95083" y="1069096"/>
            <a:ext cx="438950" cy="432854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83" y="1648658"/>
            <a:ext cx="438950" cy="4328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7728" y="1068302"/>
            <a:ext cx="656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Продолжить участие в НП: 2024г. – 9 школ, с 2025г. – 23 школы)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37728" y="1636439"/>
            <a:ext cx="1061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Профессиональная переподготовка: тифлопедагоги, сурдопедагоги, педагоги, работающие с детьми с РАС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8" y="2252106"/>
            <a:ext cx="438950" cy="4328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7728" y="2252106"/>
            <a:ext cx="433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Внедрение профессионального обучения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8" y="2860187"/>
            <a:ext cx="438950" cy="4328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7728" y="2891948"/>
            <a:ext cx="10186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Приведение формулировки в заключениях ПМПК к единообразию (работает краевая рабочая группа)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83" y="3511202"/>
            <a:ext cx="438950" cy="432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8" y="4176132"/>
            <a:ext cx="438950" cy="4328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80266" y="5734421"/>
            <a:ext cx="1091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Внести изменения в постановление Правительства ПК 1224-п по вопросу аттестации обучающихся с ГУО, находящихся на семейном образовании 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37728" y="4114788"/>
            <a:ext cx="1091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Снизить количество обучающихся с РАС, находящихся на домашнем обучении (поручение Правительства ПФО)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65" y="5845162"/>
            <a:ext cx="438950" cy="4328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37728" y="3531790"/>
            <a:ext cx="10186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Приведение формулировки в заключениях ПМПК к единообразию (работает краевая рабочая группа)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50" y="4902433"/>
            <a:ext cx="438950" cy="43285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37728" y="4905224"/>
            <a:ext cx="1091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Провести мониторинг </a:t>
            </a:r>
            <a:r>
              <a:rPr lang="ru-RU" dirty="0" err="1" smtClean="0"/>
              <a:t>пед.кадров</a:t>
            </a:r>
            <a:r>
              <a:rPr lang="ru-RU" dirty="0" smtClean="0"/>
              <a:t>, работающих с детьми с ОВЗ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784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35360" y="30359"/>
            <a:ext cx="11521280" cy="71596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Достижения на Всероссийском уровне – 2022 г. (примеры)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9281685" y="2459313"/>
            <a:ext cx="189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«Ментальное здоровье»</a:t>
            </a:r>
            <a:endParaRPr lang="ru-RU" sz="1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2234" y="3523522"/>
            <a:ext cx="4406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400" b="1" dirty="0">
                <a:latin typeface="Montserrat" panose="00000500000000000000" pitchFamily="2" charset="-52"/>
              </a:rPr>
              <a:t>2 место </a:t>
            </a:r>
            <a:r>
              <a:rPr lang="ru-RU" sz="1400" dirty="0" smtClean="0">
                <a:latin typeface="Montserrat" panose="00000500000000000000" pitchFamily="2" charset="-52"/>
              </a:rPr>
              <a:t>- Всероссийский конкурс «Учитель-дефектолог»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1255892"/>
            <a:ext cx="979111" cy="55075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32238" y="1251549"/>
            <a:ext cx="4406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400" b="1" dirty="0" smtClean="0">
                <a:latin typeface="Montserrat" panose="00000500000000000000" pitchFamily="2" charset="-52"/>
              </a:rPr>
              <a:t>1 </a:t>
            </a:r>
            <a:r>
              <a:rPr lang="ru-RU" sz="1400" b="1" dirty="0">
                <a:latin typeface="Montserrat" panose="00000500000000000000" pitchFamily="2" charset="-52"/>
              </a:rPr>
              <a:t>место </a:t>
            </a:r>
            <a:r>
              <a:rPr lang="ru-RU" sz="1400" dirty="0" smtClean="0">
                <a:latin typeface="Montserrat" panose="00000500000000000000" pitchFamily="2" charset="-52"/>
              </a:rPr>
              <a:t>– Всероссийский конкурс «Педагог дополнительного образования»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29458" y="4158829"/>
            <a:ext cx="4406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400" b="1" dirty="0">
                <a:latin typeface="Montserrat" panose="00000500000000000000" pitchFamily="2" charset="-52"/>
              </a:rPr>
              <a:t>4 место </a:t>
            </a:r>
            <a:r>
              <a:rPr lang="ru-RU" sz="1400" dirty="0" smtClean="0">
                <a:latin typeface="Montserrat" panose="00000500000000000000" pitchFamily="2" charset="-52"/>
              </a:rPr>
              <a:t>– Всероссийский конкурс «Педагог-психолог»</a:t>
            </a:r>
            <a:endParaRPr lang="ru-RU" sz="1400" dirty="0">
              <a:solidFill>
                <a:srgbClr val="000000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32236" y="2891926"/>
            <a:ext cx="4406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400" b="1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2 место </a:t>
            </a: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– Всероссийский конкурс центров и программ родительского просвещения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5" y="2064992"/>
            <a:ext cx="979111" cy="5507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2856209"/>
            <a:ext cx="979111" cy="5507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3509757"/>
            <a:ext cx="979111" cy="5507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4096745"/>
            <a:ext cx="979111" cy="55075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35360" y="800781"/>
            <a:ext cx="4406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Педагоги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338986" y="809687"/>
            <a:ext cx="4406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Дети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112779" y="1242360"/>
            <a:ext cx="440653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1 </a:t>
            </a:r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место </a:t>
            </a:r>
            <a:r>
              <a:rPr lang="ru-RU" sz="1400" b="1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Всероссийский конкурс «</a:t>
            </a:r>
            <a:r>
              <a:rPr lang="ru-RU" sz="1400" dirty="0" err="1">
                <a:latin typeface="Montserrat" panose="00000500000000000000" pitchFamily="2" charset="-52"/>
                <a:cs typeface="Times New Roman" panose="02020603050405020304" pitchFamily="18" charset="0"/>
              </a:rPr>
              <a:t>Умняшкино</a:t>
            </a:r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»</a:t>
            </a:r>
            <a:endParaRPr lang="ru-RU" sz="1400" dirty="0">
              <a:latin typeface="Montserrat" panose="00000500000000000000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198329" y="3425483"/>
            <a:ext cx="440653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1 , 2 </a:t>
            </a:r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место </a:t>
            </a:r>
            <a:r>
              <a:rPr lang="ru-RU" sz="1400" b="1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Всероссийский конкурс рисунков «Зимние узоры»</a:t>
            </a:r>
            <a:endParaRPr lang="ru-RU" sz="1400" dirty="0">
              <a:latin typeface="Montserrat" panose="00000500000000000000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198329" y="5251291"/>
            <a:ext cx="485724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2 </a:t>
            </a:r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место </a:t>
            </a:r>
            <a:r>
              <a:rPr lang="ru-RU" sz="1400" b="1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Всероссийская экологическая </a:t>
            </a:r>
            <a:r>
              <a:rPr lang="ru-RU" sz="1400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викторина «Живая </a:t>
            </a:r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планета»</a:t>
            </a:r>
            <a:endParaRPr lang="ru-RU" sz="1400" dirty="0">
              <a:latin typeface="Montserrat" panose="00000500000000000000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112779" y="1955262"/>
            <a:ext cx="440653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b="1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1 </a:t>
            </a:r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место </a:t>
            </a:r>
            <a:r>
              <a:rPr lang="ru-RU" sz="1400" b="1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Всероссийский творческий конкурс «Моя семья</a:t>
            </a:r>
            <a:r>
              <a:rPr lang="ru-RU" sz="1400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»</a:t>
            </a:r>
            <a:r>
              <a:rPr lang="ru-RU" sz="1400" b="1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endParaRPr lang="ru-RU" sz="1400" dirty="0">
              <a:latin typeface="Montserrat" panose="00000500000000000000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" y="4744526"/>
            <a:ext cx="979111" cy="55075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921510" y="4758654"/>
            <a:ext cx="4406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400" b="1" dirty="0">
                <a:latin typeface="Montserrat" panose="00000500000000000000" pitchFamily="2" charset="-52"/>
              </a:rPr>
              <a:t>4 место </a:t>
            </a:r>
            <a:r>
              <a:rPr lang="ru-RU" sz="1400" dirty="0" smtClean="0">
                <a:latin typeface="Montserrat" panose="00000500000000000000" pitchFamily="2" charset="-52"/>
              </a:rPr>
              <a:t>– Всероссийский конкурс «Педагог-психолог»</a:t>
            </a:r>
            <a:endParaRPr lang="ru-RU" sz="1400" dirty="0">
              <a:solidFill>
                <a:srgbClr val="000000"/>
              </a:solidFill>
              <a:latin typeface="Montserrat" panose="00000500000000000000" pitchFamily="2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21509" y="5369692"/>
            <a:ext cx="4406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400" b="1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В 10-е лучших </a:t>
            </a: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- </a:t>
            </a:r>
            <a:r>
              <a:rPr lang="ru-RU" sz="1400" dirty="0" smtClean="0">
                <a:latin typeface="Montserrat" panose="00000500000000000000" pitchFamily="2" charset="-52"/>
              </a:rPr>
              <a:t>Всероссийский </a:t>
            </a:r>
            <a:r>
              <a:rPr lang="ru-RU" sz="1400" dirty="0">
                <a:latin typeface="Montserrat" panose="00000500000000000000" pitchFamily="2" charset="-52"/>
              </a:rPr>
              <a:t>конкурс </a:t>
            </a:r>
            <a:r>
              <a:rPr lang="ru-RU" sz="1400" dirty="0" smtClean="0">
                <a:latin typeface="Montserrat" panose="00000500000000000000" pitchFamily="2" charset="-52"/>
              </a:rPr>
              <a:t>«</a:t>
            </a: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</a:rPr>
              <a:t>Лучший инклюзивный детский сад»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932237" y="1872235"/>
            <a:ext cx="44065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400" b="1" dirty="0" smtClean="0">
                <a:latin typeface="Montserrat" panose="00000500000000000000" pitchFamily="2" charset="-52"/>
              </a:rPr>
              <a:t>2 победителя </a:t>
            </a:r>
            <a:r>
              <a:rPr lang="ru-RU" sz="1400" dirty="0" smtClean="0">
                <a:latin typeface="Montserrat" panose="00000500000000000000" pitchFamily="2" charset="-52"/>
              </a:rPr>
              <a:t>– Всероссийского конкурса грантов на создание и обеспечение функционирования консультационных центров (служб)  </a:t>
            </a:r>
            <a:r>
              <a:rPr lang="ru-RU" sz="1400" b="1" dirty="0" smtClean="0">
                <a:latin typeface="Montserrat" panose="00000500000000000000" pitchFamily="2" charset="-52"/>
              </a:rPr>
              <a:t> </a:t>
            </a:r>
            <a:endParaRPr lang="ru-RU" sz="1400" dirty="0" smtClean="0">
              <a:latin typeface="Montserrat" panose="00000500000000000000" pitchFamily="2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112779" y="2542452"/>
            <a:ext cx="485724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1 </a:t>
            </a:r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место </a:t>
            </a:r>
            <a:r>
              <a:rPr lang="ru-RU" sz="1400" b="1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Всероссийский конкурс для детей с особыми образовательными потребностями «</a:t>
            </a:r>
            <a:r>
              <a:rPr lang="ru-RU" sz="1400" dirty="0" err="1" smtClean="0">
                <a:latin typeface="Montserrat" panose="00000500000000000000" pitchFamily="2" charset="-52"/>
                <a:cs typeface="Times New Roman" panose="02020603050405020304" pitchFamily="18" charset="0"/>
              </a:rPr>
              <a:t>ИКаРенок</a:t>
            </a:r>
            <a:r>
              <a:rPr lang="ru-RU" sz="1400" dirty="0" smtClean="0">
                <a:latin typeface="Montserrat" panose="00000500000000000000" pitchFamily="2" charset="-52"/>
                <a:cs typeface="Times New Roman" panose="02020603050405020304" pitchFamily="18" charset="0"/>
              </a:rPr>
              <a:t> без границ»</a:t>
            </a:r>
            <a:endParaRPr lang="ru-RU" sz="1400" dirty="0">
              <a:latin typeface="Montserrat" panose="00000500000000000000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98329" y="4155260"/>
            <a:ext cx="4538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1, 3(3) место</a:t>
            </a:r>
            <a:r>
              <a:rPr lang="ru-RU" sz="1400" b="1" dirty="0">
                <a:solidFill>
                  <a:srgbClr val="FF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Montserrat" panose="00000500000000000000" pitchFamily="2" charset="-52"/>
              </a:rPr>
              <a:t>Национальный чемпионат по профессиональному мастерству среди инвалидов и лиц с ограниченными возможностями здоровья</a:t>
            </a:r>
            <a:r>
              <a:rPr lang="ru-RU" sz="1400" b="1" dirty="0">
                <a:latin typeface="Montserrat" panose="00000500000000000000" pitchFamily="2" charset="-52"/>
              </a:rPr>
              <a:t> </a:t>
            </a:r>
            <a:r>
              <a:rPr lang="ru-RU" sz="1400" dirty="0">
                <a:latin typeface="Montserrat" panose="00000500000000000000" pitchFamily="2" charset="-52"/>
              </a:rPr>
              <a:t>«</a:t>
            </a:r>
            <a:r>
              <a:rPr lang="ru-RU" sz="1400" dirty="0" err="1">
                <a:latin typeface="Montserrat" panose="00000500000000000000" pitchFamily="2" charset="-52"/>
              </a:rPr>
              <a:t>Абилимпикс</a:t>
            </a:r>
            <a:r>
              <a:rPr lang="ru-RU" sz="1400" dirty="0">
                <a:latin typeface="Montserrat" panose="00000500000000000000" pitchFamily="2" charset="-52"/>
              </a:rPr>
              <a:t>»</a:t>
            </a:r>
            <a:endParaRPr lang="ru-RU" sz="1400" dirty="0">
              <a:solidFill>
                <a:srgbClr val="FF0000"/>
              </a:solidFill>
              <a:latin typeface="Montserrat" panose="00000500000000000000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" y="5375869"/>
            <a:ext cx="979111" cy="5507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0" y="1280759"/>
            <a:ext cx="979111" cy="55075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0" y="1943435"/>
            <a:ext cx="979111" cy="55075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18" y="2606111"/>
            <a:ext cx="979111" cy="55075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17" y="3403983"/>
            <a:ext cx="979111" cy="55075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31" y="4290316"/>
            <a:ext cx="979111" cy="55075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31" y="5223080"/>
            <a:ext cx="979111" cy="55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20847</TotalTime>
  <Words>959</Words>
  <Application>Microsoft Office PowerPoint</Application>
  <PresentationFormat>Широкоэкранный</PresentationFormat>
  <Paragraphs>163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Calibri</vt:lpstr>
      <vt:lpstr>Montserrat</vt:lpstr>
      <vt:lpstr>Montserrat bold</vt:lpstr>
      <vt:lpstr>Montserrat Regular</vt:lpstr>
      <vt:lpstr>PermianSerifTypeface</vt:lpstr>
      <vt:lpstr>PermianSlabSerifTypeface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образования в Пермском крае</dc:title>
  <dc:creator>Коворкинг Минобр</dc:creator>
  <cp:lastModifiedBy>Каткова Ирина Геннадьевна</cp:lastModifiedBy>
  <cp:revision>345</cp:revision>
  <cp:lastPrinted>2023-05-30T08:27:00Z</cp:lastPrinted>
  <dcterms:created xsi:type="dcterms:W3CDTF">2020-12-04T06:10:21Z</dcterms:created>
  <dcterms:modified xsi:type="dcterms:W3CDTF">2023-06-06T10:56:16Z</dcterms:modified>
</cp:coreProperties>
</file>