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8" r:id="rId3"/>
    <p:sldId id="277" r:id="rId4"/>
    <p:sldId id="283" r:id="rId5"/>
    <p:sldId id="284" r:id="rId6"/>
    <p:sldId id="285" r:id="rId7"/>
    <p:sldId id="282" r:id="rId8"/>
    <p:sldId id="259" r:id="rId9"/>
    <p:sldId id="281" r:id="rId10"/>
    <p:sldId id="257" r:id="rId11"/>
    <p:sldId id="280" r:id="rId12"/>
    <p:sldId id="267" r:id="rId13"/>
    <p:sldId id="268" r:id="rId14"/>
    <p:sldId id="265" r:id="rId15"/>
    <p:sldId id="287" r:id="rId16"/>
    <p:sldId id="288" r:id="rId17"/>
    <p:sldId id="286" r:id="rId18"/>
    <p:sldId id="290" r:id="rId19"/>
    <p:sldId id="27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087F3-D6C3-473F-87C6-DE14E0B07A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5DFADD75-AAB4-43B1-A584-0AB9458FF19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Описание основных результатов деятельности, целеполагание </a:t>
          </a:r>
          <a:endParaRPr lang="ru-RU" dirty="0">
            <a:solidFill>
              <a:schemeClr val="tx1"/>
            </a:solidFill>
          </a:endParaRPr>
        </a:p>
      </dgm:t>
    </dgm:pt>
    <dgm:pt modelId="{F32FD8B2-06A4-4454-BE60-54655FB43704}" type="parTrans" cxnId="{892A3243-5A5B-4CC7-80C1-BFED209732CD}">
      <dgm:prSet/>
      <dgm:spPr/>
      <dgm:t>
        <a:bodyPr/>
        <a:lstStyle/>
        <a:p>
          <a:endParaRPr lang="ru-RU"/>
        </a:p>
      </dgm:t>
    </dgm:pt>
    <dgm:pt modelId="{DBD52502-431B-40E9-90D9-A91080469C49}" type="sibTrans" cxnId="{892A3243-5A5B-4CC7-80C1-BFED209732CD}">
      <dgm:prSet/>
      <dgm:spPr/>
      <dgm:t>
        <a:bodyPr/>
        <a:lstStyle/>
        <a:p>
          <a:endParaRPr lang="ru-RU"/>
        </a:p>
      </dgm:t>
    </dgm:pt>
    <dgm:pt modelId="{2686592B-3CC3-470B-B7F7-175FF45AE4A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Представление форм, методов, способов деятельности      (3 уровня воспитательных результатов) </a:t>
          </a:r>
          <a:endParaRPr lang="ru-RU" dirty="0">
            <a:solidFill>
              <a:schemeClr val="tx1"/>
            </a:solidFill>
          </a:endParaRPr>
        </a:p>
      </dgm:t>
    </dgm:pt>
    <dgm:pt modelId="{51C10EEE-80F0-41E1-A05F-656D7C6F76B8}" type="parTrans" cxnId="{3F76D97E-C2E3-409A-B24C-D813A3D81CC4}">
      <dgm:prSet/>
      <dgm:spPr/>
      <dgm:t>
        <a:bodyPr/>
        <a:lstStyle/>
        <a:p>
          <a:endParaRPr lang="ru-RU"/>
        </a:p>
      </dgm:t>
    </dgm:pt>
    <dgm:pt modelId="{277D87B3-776D-43D8-8232-3CC060696708}" type="sibTrans" cxnId="{3F76D97E-C2E3-409A-B24C-D813A3D81CC4}">
      <dgm:prSet/>
      <dgm:spPr/>
      <dgm:t>
        <a:bodyPr/>
        <a:lstStyle/>
        <a:p>
          <a:endParaRPr lang="ru-RU"/>
        </a:p>
      </dgm:t>
    </dgm:pt>
    <dgm:pt modelId="{3F281B97-3500-4CA5-98CB-9FAE954FF793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Разработка модуля </a:t>
          </a:r>
          <a:r>
            <a:rPr lang="ru-RU" b="0" dirty="0" smtClean="0">
              <a:solidFill>
                <a:schemeClr val="tx1"/>
              </a:solidFill>
            </a:rPr>
            <a:t>учебно-тематического планирования, </a:t>
          </a:r>
          <a:r>
            <a:rPr lang="ru-RU" b="0" dirty="0" smtClean="0">
              <a:solidFill>
                <a:schemeClr val="tx1"/>
              </a:solidFill>
            </a:rPr>
            <a:t>содержания </a:t>
          </a:r>
        </a:p>
        <a:p>
          <a:r>
            <a:rPr lang="ru-RU" b="0" dirty="0" smtClean="0">
              <a:solidFill>
                <a:schemeClr val="tx1"/>
              </a:solidFill>
            </a:rPr>
            <a:t>24 час (2 час в </a:t>
          </a:r>
          <a:r>
            <a:rPr lang="ru-RU" b="0" dirty="0" err="1" smtClean="0">
              <a:solidFill>
                <a:schemeClr val="tx1"/>
              </a:solidFill>
            </a:rPr>
            <a:t>нед</a:t>
          </a:r>
          <a:r>
            <a:rPr lang="ru-RU" b="0" dirty="0" smtClean="0">
              <a:solidFill>
                <a:schemeClr val="tx1"/>
              </a:solidFill>
            </a:rPr>
            <a:t>)</a:t>
          </a:r>
          <a:endParaRPr lang="ru-RU" b="0" dirty="0">
            <a:solidFill>
              <a:schemeClr val="tx1"/>
            </a:solidFill>
          </a:endParaRPr>
        </a:p>
      </dgm:t>
    </dgm:pt>
    <dgm:pt modelId="{6056BF75-4753-49A7-B5D6-E0BD7B9EC689}" type="parTrans" cxnId="{AC9D9D21-0EC8-4E17-8248-963B3E5FB30B}">
      <dgm:prSet/>
      <dgm:spPr/>
      <dgm:t>
        <a:bodyPr/>
        <a:lstStyle/>
        <a:p>
          <a:endParaRPr lang="ru-RU"/>
        </a:p>
      </dgm:t>
    </dgm:pt>
    <dgm:pt modelId="{56C79A05-AD91-434E-9A41-FAC223FCFD3F}" type="sibTrans" cxnId="{AC9D9D21-0EC8-4E17-8248-963B3E5FB30B}">
      <dgm:prSet/>
      <dgm:spPr/>
      <dgm:t>
        <a:bodyPr/>
        <a:lstStyle/>
        <a:p>
          <a:endParaRPr lang="ru-RU"/>
        </a:p>
      </dgm:t>
    </dgm:pt>
    <dgm:pt modelId="{D37B2EE7-6663-4036-83D3-A2864C74F0A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Описание специфики вида внеурочной деятельности </a:t>
          </a:r>
          <a:endParaRPr lang="ru-RU" dirty="0">
            <a:solidFill>
              <a:schemeClr val="tx1"/>
            </a:solidFill>
          </a:endParaRPr>
        </a:p>
      </dgm:t>
    </dgm:pt>
    <dgm:pt modelId="{9FDE2798-F106-4444-87D7-571EF22D1B43}" type="parTrans" cxnId="{A96CFB98-657B-414B-9CE9-6CBD4A5E7C93}">
      <dgm:prSet/>
      <dgm:spPr/>
      <dgm:t>
        <a:bodyPr/>
        <a:lstStyle/>
        <a:p>
          <a:endParaRPr lang="ru-RU"/>
        </a:p>
      </dgm:t>
    </dgm:pt>
    <dgm:pt modelId="{F30686F3-6B7B-47D2-8310-1ECD7DECC768}" type="sibTrans" cxnId="{A96CFB98-657B-414B-9CE9-6CBD4A5E7C93}">
      <dgm:prSet/>
      <dgm:spPr/>
      <dgm:t>
        <a:bodyPr/>
        <a:lstStyle/>
        <a:p>
          <a:endParaRPr lang="ru-RU"/>
        </a:p>
      </dgm:t>
    </dgm:pt>
    <dgm:pt modelId="{9B6073A3-A0C1-4D1F-89A5-A8198F90D2E2}" type="pres">
      <dgm:prSet presAssocID="{0EE087F3-D6C3-473F-87C6-DE14E0B07A98}" presName="CompostProcess" presStyleCnt="0">
        <dgm:presLayoutVars>
          <dgm:dir/>
          <dgm:resizeHandles val="exact"/>
        </dgm:presLayoutVars>
      </dgm:prSet>
      <dgm:spPr/>
    </dgm:pt>
    <dgm:pt modelId="{BBDBF5CC-4A63-414F-BEBF-E7096FAFF6D4}" type="pres">
      <dgm:prSet presAssocID="{0EE087F3-D6C3-473F-87C6-DE14E0B07A98}" presName="arrow" presStyleLbl="bgShp" presStyleIdx="0" presStyleCnt="1"/>
      <dgm:spPr/>
    </dgm:pt>
    <dgm:pt modelId="{06D022D6-BCC9-4003-9F10-29BC3D4DE4CE}" type="pres">
      <dgm:prSet presAssocID="{0EE087F3-D6C3-473F-87C6-DE14E0B07A98}" presName="linearProcess" presStyleCnt="0"/>
      <dgm:spPr/>
    </dgm:pt>
    <dgm:pt modelId="{C3838364-2BFD-4106-B3EF-5801378D8661}" type="pres">
      <dgm:prSet presAssocID="{D37B2EE7-6663-4036-83D3-A2864C74F0A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9BB2C-0960-41C6-B4A0-1AFDC3C66B5B}" type="pres">
      <dgm:prSet presAssocID="{F30686F3-6B7B-47D2-8310-1ECD7DECC768}" presName="sibTrans" presStyleCnt="0"/>
      <dgm:spPr/>
    </dgm:pt>
    <dgm:pt modelId="{AE2304F3-C4B0-47F9-9082-D9EFA60C0CEB}" type="pres">
      <dgm:prSet presAssocID="{5DFADD75-AAB4-43B1-A584-0AB9458FF19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32DD9-1213-4594-9DA7-40276785D476}" type="pres">
      <dgm:prSet presAssocID="{DBD52502-431B-40E9-90D9-A91080469C49}" presName="sibTrans" presStyleCnt="0"/>
      <dgm:spPr/>
    </dgm:pt>
    <dgm:pt modelId="{6785F0F0-4B16-481C-A1C3-8ECC5813F272}" type="pres">
      <dgm:prSet presAssocID="{2686592B-3CC3-470B-B7F7-175FF45AE4A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1E2D-E49D-4FD3-B29D-5347C26D0961}" type="pres">
      <dgm:prSet presAssocID="{277D87B3-776D-43D8-8232-3CC060696708}" presName="sibTrans" presStyleCnt="0"/>
      <dgm:spPr/>
    </dgm:pt>
    <dgm:pt modelId="{32C058CF-8AD9-45A8-AAC6-6919CC8FAAE9}" type="pres">
      <dgm:prSet presAssocID="{3F281B97-3500-4CA5-98CB-9FAE954FF79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D9D21-0EC8-4E17-8248-963B3E5FB30B}" srcId="{0EE087F3-D6C3-473F-87C6-DE14E0B07A98}" destId="{3F281B97-3500-4CA5-98CB-9FAE954FF793}" srcOrd="3" destOrd="0" parTransId="{6056BF75-4753-49A7-B5D6-E0BD7B9EC689}" sibTransId="{56C79A05-AD91-434E-9A41-FAC223FCFD3F}"/>
    <dgm:cxn modelId="{3F76D97E-C2E3-409A-B24C-D813A3D81CC4}" srcId="{0EE087F3-D6C3-473F-87C6-DE14E0B07A98}" destId="{2686592B-3CC3-470B-B7F7-175FF45AE4AB}" srcOrd="2" destOrd="0" parTransId="{51C10EEE-80F0-41E1-A05F-656D7C6F76B8}" sibTransId="{277D87B3-776D-43D8-8232-3CC060696708}"/>
    <dgm:cxn modelId="{1BC77DC0-A2E3-44A1-BC61-2178C71BFC10}" type="presOf" srcId="{D37B2EE7-6663-4036-83D3-A2864C74F0A0}" destId="{C3838364-2BFD-4106-B3EF-5801378D8661}" srcOrd="0" destOrd="0" presId="urn:microsoft.com/office/officeart/2005/8/layout/hProcess9"/>
    <dgm:cxn modelId="{B0498AF0-C49B-418F-81E1-F2EF4434F226}" type="presOf" srcId="{2686592B-3CC3-470B-B7F7-175FF45AE4AB}" destId="{6785F0F0-4B16-481C-A1C3-8ECC5813F272}" srcOrd="0" destOrd="0" presId="urn:microsoft.com/office/officeart/2005/8/layout/hProcess9"/>
    <dgm:cxn modelId="{A96CFB98-657B-414B-9CE9-6CBD4A5E7C93}" srcId="{0EE087F3-D6C3-473F-87C6-DE14E0B07A98}" destId="{D37B2EE7-6663-4036-83D3-A2864C74F0A0}" srcOrd="0" destOrd="0" parTransId="{9FDE2798-F106-4444-87D7-571EF22D1B43}" sibTransId="{F30686F3-6B7B-47D2-8310-1ECD7DECC768}"/>
    <dgm:cxn modelId="{4753CE72-167D-4D8D-AD76-404FB43CD158}" type="presOf" srcId="{3F281B97-3500-4CA5-98CB-9FAE954FF793}" destId="{32C058CF-8AD9-45A8-AAC6-6919CC8FAAE9}" srcOrd="0" destOrd="0" presId="urn:microsoft.com/office/officeart/2005/8/layout/hProcess9"/>
    <dgm:cxn modelId="{892A3243-5A5B-4CC7-80C1-BFED209732CD}" srcId="{0EE087F3-D6C3-473F-87C6-DE14E0B07A98}" destId="{5DFADD75-AAB4-43B1-A584-0AB9458FF190}" srcOrd="1" destOrd="0" parTransId="{F32FD8B2-06A4-4454-BE60-54655FB43704}" sibTransId="{DBD52502-431B-40E9-90D9-A91080469C49}"/>
    <dgm:cxn modelId="{DCB88C80-C092-4901-A617-ECBE8D49FD23}" type="presOf" srcId="{5DFADD75-AAB4-43B1-A584-0AB9458FF190}" destId="{AE2304F3-C4B0-47F9-9082-D9EFA60C0CEB}" srcOrd="0" destOrd="0" presId="urn:microsoft.com/office/officeart/2005/8/layout/hProcess9"/>
    <dgm:cxn modelId="{F9C98AFE-2172-4DC3-AE63-939A2CCE7504}" type="presOf" srcId="{0EE087F3-D6C3-473F-87C6-DE14E0B07A98}" destId="{9B6073A3-A0C1-4D1F-89A5-A8198F90D2E2}" srcOrd="0" destOrd="0" presId="urn:microsoft.com/office/officeart/2005/8/layout/hProcess9"/>
    <dgm:cxn modelId="{89A6AE26-F810-4074-92F7-757C233B68FC}" type="presParOf" srcId="{9B6073A3-A0C1-4D1F-89A5-A8198F90D2E2}" destId="{BBDBF5CC-4A63-414F-BEBF-E7096FAFF6D4}" srcOrd="0" destOrd="0" presId="urn:microsoft.com/office/officeart/2005/8/layout/hProcess9"/>
    <dgm:cxn modelId="{7D1D7CCE-B930-4FE0-82EE-AD6920E6B66F}" type="presParOf" srcId="{9B6073A3-A0C1-4D1F-89A5-A8198F90D2E2}" destId="{06D022D6-BCC9-4003-9F10-29BC3D4DE4CE}" srcOrd="1" destOrd="0" presId="urn:microsoft.com/office/officeart/2005/8/layout/hProcess9"/>
    <dgm:cxn modelId="{2E1D3FCD-9A08-4F33-81E2-1255F04653F7}" type="presParOf" srcId="{06D022D6-BCC9-4003-9F10-29BC3D4DE4CE}" destId="{C3838364-2BFD-4106-B3EF-5801378D8661}" srcOrd="0" destOrd="0" presId="urn:microsoft.com/office/officeart/2005/8/layout/hProcess9"/>
    <dgm:cxn modelId="{85B8E8F8-9737-4FDB-9BE7-22736E72D15A}" type="presParOf" srcId="{06D022D6-BCC9-4003-9F10-29BC3D4DE4CE}" destId="{22D9BB2C-0960-41C6-B4A0-1AFDC3C66B5B}" srcOrd="1" destOrd="0" presId="urn:microsoft.com/office/officeart/2005/8/layout/hProcess9"/>
    <dgm:cxn modelId="{82930575-105B-497B-B229-4F7B0D03E9F8}" type="presParOf" srcId="{06D022D6-BCC9-4003-9F10-29BC3D4DE4CE}" destId="{AE2304F3-C4B0-47F9-9082-D9EFA60C0CEB}" srcOrd="2" destOrd="0" presId="urn:microsoft.com/office/officeart/2005/8/layout/hProcess9"/>
    <dgm:cxn modelId="{7E796DAA-8923-4FF4-B99F-76D4D90A46F7}" type="presParOf" srcId="{06D022D6-BCC9-4003-9F10-29BC3D4DE4CE}" destId="{85832DD9-1213-4594-9DA7-40276785D476}" srcOrd="3" destOrd="0" presId="urn:microsoft.com/office/officeart/2005/8/layout/hProcess9"/>
    <dgm:cxn modelId="{9090B904-47CE-49EB-BEA8-1D7709CB5867}" type="presParOf" srcId="{06D022D6-BCC9-4003-9F10-29BC3D4DE4CE}" destId="{6785F0F0-4B16-481C-A1C3-8ECC5813F272}" srcOrd="4" destOrd="0" presId="urn:microsoft.com/office/officeart/2005/8/layout/hProcess9"/>
    <dgm:cxn modelId="{F78DBC05-0376-46D3-A3E6-7D6FF7C53F7B}" type="presParOf" srcId="{06D022D6-BCC9-4003-9F10-29BC3D4DE4CE}" destId="{980C1E2D-E49D-4FD3-B29D-5347C26D0961}" srcOrd="5" destOrd="0" presId="urn:microsoft.com/office/officeart/2005/8/layout/hProcess9"/>
    <dgm:cxn modelId="{618FF998-45A6-43CC-A732-813DB1D70F1D}" type="presParOf" srcId="{06D022D6-BCC9-4003-9F10-29BC3D4DE4CE}" destId="{32C058CF-8AD9-45A8-AAC6-6919CC8FAA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BF5CC-4A63-414F-BEBF-E7096FAFF6D4}">
      <dsp:nvSpPr>
        <dsp:cNvPr id="0" name=""/>
        <dsp:cNvSpPr/>
      </dsp:nvSpPr>
      <dsp:spPr>
        <a:xfrm>
          <a:off x="627221" y="0"/>
          <a:ext cx="7108507" cy="45132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38364-2BFD-4106-B3EF-5801378D8661}">
      <dsp:nvSpPr>
        <dsp:cNvPr id="0" name=""/>
        <dsp:cNvSpPr/>
      </dsp:nvSpPr>
      <dsp:spPr>
        <a:xfrm>
          <a:off x="4185" y="1353978"/>
          <a:ext cx="2013151" cy="18053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Описание специфики вида внеурочной деятельности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92313" y="1442106"/>
        <a:ext cx="1836895" cy="1629049"/>
      </dsp:txXfrm>
    </dsp:sp>
    <dsp:sp modelId="{AE2304F3-C4B0-47F9-9082-D9EFA60C0CEB}">
      <dsp:nvSpPr>
        <dsp:cNvPr id="0" name=""/>
        <dsp:cNvSpPr/>
      </dsp:nvSpPr>
      <dsp:spPr>
        <a:xfrm>
          <a:off x="2117994" y="1353978"/>
          <a:ext cx="2013151" cy="180530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Описание основных результатов деятельности, целеполагание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206122" y="1442106"/>
        <a:ext cx="1836895" cy="1629049"/>
      </dsp:txXfrm>
    </dsp:sp>
    <dsp:sp modelId="{6785F0F0-4B16-481C-A1C3-8ECC5813F272}">
      <dsp:nvSpPr>
        <dsp:cNvPr id="0" name=""/>
        <dsp:cNvSpPr/>
      </dsp:nvSpPr>
      <dsp:spPr>
        <a:xfrm>
          <a:off x="4231803" y="1353978"/>
          <a:ext cx="2013151" cy="180530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Представление форм, методов, способов деятельности      (3 уровня воспитательных результатов)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319931" y="1442106"/>
        <a:ext cx="1836895" cy="1629049"/>
      </dsp:txXfrm>
    </dsp:sp>
    <dsp:sp modelId="{32C058CF-8AD9-45A8-AAC6-6919CC8FAAE9}">
      <dsp:nvSpPr>
        <dsp:cNvPr id="0" name=""/>
        <dsp:cNvSpPr/>
      </dsp:nvSpPr>
      <dsp:spPr>
        <a:xfrm>
          <a:off x="6345612" y="1353978"/>
          <a:ext cx="2013151" cy="180530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</a:rPr>
            <a:t>Разработка модуля </a:t>
          </a:r>
          <a:r>
            <a:rPr lang="ru-RU" sz="1500" b="0" kern="1200" dirty="0" smtClean="0">
              <a:solidFill>
                <a:schemeClr val="tx1"/>
              </a:solidFill>
            </a:rPr>
            <a:t>учебно-тематического планирования, </a:t>
          </a:r>
          <a:r>
            <a:rPr lang="ru-RU" sz="1500" b="0" kern="1200" dirty="0" smtClean="0">
              <a:solidFill>
                <a:schemeClr val="tx1"/>
              </a:solidFill>
            </a:rPr>
            <a:t>содержания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</a:rPr>
            <a:t>24 час (2 час в </a:t>
          </a:r>
          <a:r>
            <a:rPr lang="ru-RU" sz="1500" b="0" kern="1200" dirty="0" err="1" smtClean="0">
              <a:solidFill>
                <a:schemeClr val="tx1"/>
              </a:solidFill>
            </a:rPr>
            <a:t>нед</a:t>
          </a:r>
          <a:r>
            <a:rPr lang="ru-RU" sz="1500" b="0" kern="1200" dirty="0" smtClean="0">
              <a:solidFill>
                <a:schemeClr val="tx1"/>
              </a:solidFill>
            </a:rPr>
            <a:t>)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6433740" y="1442106"/>
        <a:ext cx="1836895" cy="162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42175-7F8A-42E7-A8BE-B88EA33CBCBE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95252-F7E0-4A99-87B8-636DA9AD4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8956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41764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Образовательный туризм школьников во внеурочной деятельности: формы, программы и </a:t>
            </a:r>
            <a:r>
              <a:rPr lang="ru-RU" sz="3600" b="1" dirty="0" err="1"/>
              <a:t>др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507288" cy="194421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/>
              <a:t>В</a:t>
            </a:r>
            <a:r>
              <a:rPr lang="ru-RU" sz="1800" b="1" dirty="0" err="1" smtClean="0"/>
              <a:t>ебинар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Дремина Инга Анатольевна, </a:t>
            </a:r>
          </a:p>
          <a:p>
            <a:pPr algn="ctr"/>
            <a:r>
              <a:rPr lang="ru-RU" sz="1800" b="1" dirty="0" smtClean="0"/>
              <a:t>старший научный сотрудник ГАУ ДПО Институт развития образования Пермского края 8 (342) 2368860</a:t>
            </a:r>
          </a:p>
          <a:p>
            <a:pPr algn="ctr"/>
            <a:r>
              <a:rPr lang="ru-RU" sz="1800" b="1" dirty="0" smtClean="0"/>
              <a:t>26 января</a:t>
            </a:r>
            <a:r>
              <a:rPr lang="ru-RU" sz="1800" b="1" dirty="0" smtClean="0"/>
              <a:t> 2023 </a:t>
            </a:r>
            <a:r>
              <a:rPr lang="ru-RU" sz="1800" b="1" dirty="0" smtClean="0"/>
              <a:t>г.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1404504" cy="11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Направления внеурочной деятельности 2022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965663"/>
              </p:ext>
            </p:extLst>
          </p:nvPr>
        </p:nvGraphicFramePr>
        <p:xfrm>
          <a:off x="-1" y="1556792"/>
          <a:ext cx="8748465" cy="504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9"/>
                <a:gridCol w="4824536"/>
              </a:tblGrid>
              <a:tr h="9223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Виды внеурочной деятельности НОО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внеурочной деятельности ООО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11973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Познавательная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Проблемно-ценностное общение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Туристско-краеведческая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Спортивно-оздоровительная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Трудовая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Игровая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/>
                        <a:t>Художественное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По учебным предметам, курсам, модулям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/>
                        <a:t>По формированию функциональной грамотности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/>
                        <a:t>Деятельность ученических сообществ и воспитательные мероприятия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/>
                        <a:t>Орг. обеспечение учебной деятельности, взаимодействие с родителями, организация </a:t>
                      </a:r>
                      <a:r>
                        <a:rPr lang="ru-RU" sz="2000" b="1" dirty="0" err="1" smtClean="0"/>
                        <a:t>пед</a:t>
                      </a:r>
                      <a:r>
                        <a:rPr lang="ru-RU" sz="2000" b="1" dirty="0" smtClean="0"/>
                        <a:t>. поддержки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0099"/>
                </a:solidFill>
              </a:rPr>
              <a:t>Какие ценности являются основой заказа на образовательный туризм в условиях организованной внеурочной деятельности?</a:t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(</a:t>
            </a:r>
            <a:r>
              <a:rPr lang="ru-RU" sz="3100" b="1" dirty="0" smtClean="0">
                <a:solidFill>
                  <a:srgbClr val="000099"/>
                </a:solidFill>
              </a:rPr>
              <a:t>результат исследования, ноябрь</a:t>
            </a:r>
            <a:r>
              <a:rPr lang="ru-RU" sz="3100" b="1" dirty="0" smtClean="0">
                <a:solidFill>
                  <a:srgbClr val="000099"/>
                </a:solidFill>
              </a:rPr>
              <a:t>)</a:t>
            </a:r>
            <a:endParaRPr lang="ru-RU" sz="31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A50021"/>
                </a:solidFill>
              </a:rPr>
              <a:t>Что </a:t>
            </a:r>
            <a:r>
              <a:rPr lang="ru-RU" b="1" dirty="0" smtClean="0">
                <a:solidFill>
                  <a:srgbClr val="A50021"/>
                </a:solidFill>
              </a:rPr>
              <a:t>важно для родителей?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99"/>
                </a:solidFill>
              </a:rPr>
              <a:t>Безопасность, проявление самостоятельности, </a:t>
            </a:r>
            <a:r>
              <a:rPr lang="ru-RU" sz="1400" b="1" dirty="0" smtClean="0">
                <a:solidFill>
                  <a:srgbClr val="000099"/>
                </a:solidFill>
              </a:rPr>
              <a:t> финансовая </a:t>
            </a:r>
            <a:r>
              <a:rPr lang="ru-RU" sz="1400" b="1" dirty="0" smtClean="0">
                <a:solidFill>
                  <a:srgbClr val="000099"/>
                </a:solidFill>
              </a:rPr>
              <a:t>грамотность, занятость, интерес, кругозор</a:t>
            </a:r>
            <a:endParaRPr lang="ru-RU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A50021"/>
                </a:solidFill>
              </a:rPr>
              <a:t>А для школьников?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99"/>
                </a:solidFill>
              </a:rPr>
              <a:t>Активная деятельность, увлекательно, общение, </a:t>
            </a:r>
            <a:r>
              <a:rPr lang="ru-RU" sz="1400" b="1" dirty="0" smtClean="0">
                <a:solidFill>
                  <a:srgbClr val="000099"/>
                </a:solidFill>
              </a:rPr>
              <a:t> коллективизм</a:t>
            </a:r>
            <a:r>
              <a:rPr lang="ru-RU" sz="1400" b="1" dirty="0" smtClean="0">
                <a:solidFill>
                  <a:srgbClr val="000099"/>
                </a:solidFill>
              </a:rPr>
              <a:t>, </a:t>
            </a:r>
            <a:r>
              <a:rPr lang="ru-RU" sz="1400" b="1" dirty="0" err="1" smtClean="0">
                <a:solidFill>
                  <a:srgbClr val="000099"/>
                </a:solidFill>
              </a:rPr>
              <a:t>командообразование</a:t>
            </a:r>
            <a:r>
              <a:rPr lang="ru-RU" sz="1400" b="1" dirty="0" smtClean="0">
                <a:solidFill>
                  <a:srgbClr val="000099"/>
                </a:solidFill>
              </a:rPr>
              <a:t>, </a:t>
            </a:r>
            <a:r>
              <a:rPr lang="ru-RU" sz="1400" b="1" dirty="0" smtClean="0">
                <a:solidFill>
                  <a:srgbClr val="000099"/>
                </a:solidFill>
              </a:rPr>
              <a:t>профориентация, проверка </a:t>
            </a:r>
            <a:r>
              <a:rPr lang="ru-RU" sz="1400" b="1" dirty="0" smtClean="0">
                <a:solidFill>
                  <a:srgbClr val="000099"/>
                </a:solidFill>
              </a:rPr>
              <a:t>стрессоустойчивости, новизна, яркие эмоции</a:t>
            </a:r>
            <a:endParaRPr lang="ru-RU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A50021"/>
                </a:solidFill>
              </a:rPr>
              <a:t>Для учителя?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99"/>
                </a:solidFill>
              </a:rPr>
              <a:t>Патриотизм, новая среда (впечатлений через край), </a:t>
            </a:r>
            <a:r>
              <a:rPr lang="ru-RU" sz="1400" b="1" dirty="0" smtClean="0">
                <a:solidFill>
                  <a:srgbClr val="000099"/>
                </a:solidFill>
              </a:rPr>
              <a:t>перезагрузка</a:t>
            </a:r>
            <a:r>
              <a:rPr lang="ru-RU" sz="1400" b="1" dirty="0" smtClean="0">
                <a:solidFill>
                  <a:srgbClr val="000099"/>
                </a:solidFill>
              </a:rPr>
              <a:t>, применить знания, умения,  </a:t>
            </a:r>
            <a:r>
              <a:rPr lang="ru-RU" sz="1400" b="1" dirty="0">
                <a:solidFill>
                  <a:srgbClr val="000099"/>
                </a:solidFill>
              </a:rPr>
              <a:t>ф</a:t>
            </a:r>
            <a:r>
              <a:rPr lang="ru-RU" sz="1400" b="1" dirty="0" smtClean="0">
                <a:solidFill>
                  <a:srgbClr val="000099"/>
                </a:solidFill>
              </a:rPr>
              <a:t>ормирование </a:t>
            </a:r>
            <a:r>
              <a:rPr lang="ru-RU" sz="1400" b="1" dirty="0" smtClean="0">
                <a:solidFill>
                  <a:srgbClr val="000099"/>
                </a:solidFill>
              </a:rPr>
              <a:t>команды единомышленников, </a:t>
            </a:r>
            <a:r>
              <a:rPr lang="ru-RU" sz="1400" b="1" dirty="0" smtClean="0">
                <a:solidFill>
                  <a:srgbClr val="000099"/>
                </a:solidFill>
              </a:rPr>
              <a:t> проявить </a:t>
            </a:r>
            <a:r>
              <a:rPr lang="ru-RU" sz="1400" b="1" dirty="0" smtClean="0">
                <a:solidFill>
                  <a:srgbClr val="000099"/>
                </a:solidFill>
              </a:rPr>
              <a:t>свои лучшие качества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Какие ценности положены в основу заказа на внеурочную деятельность?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sz="31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Результаты педагогического исследования, проведенного на выборке 300 педагогов Пермского края (август-ноябрь 2022)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Что важно для родителей?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Развитие, интерес, организация досуга, занятость, самоопределение, возможность выбора</a:t>
            </a:r>
            <a:endParaRPr lang="ru-RU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А для школьников?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Развитие, интерес, проявить способности, творчество, праздник, радость, общение, разнообразие</a:t>
            </a:r>
            <a:endParaRPr lang="ru-RU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Для учителя?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Развитие, результат, воспитание, творчество, организованный процесс, проявить свою личность, неформальное общение</a:t>
            </a:r>
          </a:p>
          <a:p>
            <a:pPr>
              <a:buNone/>
            </a:pPr>
            <a:endParaRPr lang="ru-RU" sz="16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Какие новые ценностные результаты положены в заказ на образовательный туризм?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Коллективизм, </a:t>
            </a:r>
            <a:r>
              <a:rPr lang="ru-RU" sz="1600" b="1" dirty="0" err="1" smtClean="0">
                <a:solidFill>
                  <a:srgbClr val="A50021"/>
                </a:solidFill>
              </a:rPr>
              <a:t>командообразование</a:t>
            </a:r>
            <a:r>
              <a:rPr lang="ru-RU" sz="1600" b="1" dirty="0" smtClean="0">
                <a:solidFill>
                  <a:srgbClr val="A50021"/>
                </a:solidFill>
              </a:rPr>
              <a:t>, самостоятельность, финансовая грамотность, применить знания и умения, исследовательская деятельность, профессиональное самоопределение</a:t>
            </a:r>
          </a:p>
          <a:p>
            <a:pPr>
              <a:buNone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Принципы организации туристических маршрутов во внеурочной деятельности</a:t>
            </a:r>
            <a:r>
              <a:rPr lang="ru-RU" sz="3100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4797152"/>
          </a:xfrm>
        </p:spPr>
        <p:txBody>
          <a:bodyPr>
            <a:normAutofit fontScale="40000" lnSpcReduction="20000"/>
          </a:bodyPr>
          <a:lstStyle/>
          <a:p>
            <a:r>
              <a:rPr lang="ru-RU" sz="4200" b="1" dirty="0"/>
              <a:t> </a:t>
            </a:r>
            <a:r>
              <a:rPr lang="ru-RU" sz="4500" b="1" dirty="0"/>
              <a:t>Интерес </a:t>
            </a:r>
            <a:r>
              <a:rPr lang="ru-RU" sz="4500" dirty="0"/>
              <a:t>(найти школьнику «свой» привлекательный маршрут.  Это поможет укрепить контакты педагогов с </a:t>
            </a:r>
            <a:r>
              <a:rPr lang="ru-RU" sz="4500" dirty="0" smtClean="0"/>
              <a:t>детьми)</a:t>
            </a:r>
            <a:endParaRPr lang="ru-RU" sz="4500" dirty="0"/>
          </a:p>
          <a:p>
            <a:r>
              <a:rPr lang="ru-RU" sz="4500" b="1" dirty="0"/>
              <a:t>Сотрудничество</a:t>
            </a:r>
            <a:r>
              <a:rPr lang="ru-RU" sz="4500" dirty="0"/>
              <a:t> (не для детей, а вместе с детьми, помогая им взрослеть)</a:t>
            </a:r>
          </a:p>
          <a:p>
            <a:r>
              <a:rPr lang="ru-RU" sz="4500" b="1" dirty="0"/>
              <a:t>Доверие</a:t>
            </a:r>
            <a:r>
              <a:rPr lang="ru-RU" sz="4500" dirty="0"/>
              <a:t> (доброжелательные отношения помогают сплотить ребят вокруг значимого взрослого) </a:t>
            </a:r>
          </a:p>
          <a:p>
            <a:r>
              <a:rPr lang="ru-RU" sz="4500" b="1" dirty="0" err="1"/>
              <a:t>Неназидательность</a:t>
            </a:r>
            <a:r>
              <a:rPr lang="ru-RU" sz="4500" dirty="0"/>
              <a:t>  (диалог, слышать мнения других, </a:t>
            </a:r>
            <a:r>
              <a:rPr lang="ru-RU" sz="4500" dirty="0" smtClean="0"/>
              <a:t>ценностные </a:t>
            </a:r>
            <a:r>
              <a:rPr lang="ru-RU" sz="4500" dirty="0"/>
              <a:t>ориентации)</a:t>
            </a:r>
          </a:p>
          <a:p>
            <a:r>
              <a:rPr lang="ru-RU" sz="4500" b="1" dirty="0"/>
              <a:t>Коллективизм</a:t>
            </a:r>
            <a:r>
              <a:rPr lang="ru-RU" sz="4500" dirty="0"/>
              <a:t> </a:t>
            </a:r>
            <a:r>
              <a:rPr lang="ru-RU" sz="4500" dirty="0" smtClean="0"/>
              <a:t>(деятельность </a:t>
            </a:r>
            <a:r>
              <a:rPr lang="ru-RU" sz="4500" dirty="0"/>
              <a:t>детей, осуществляясь в детско-родительском коллективе, даёт школьнику опыт жизни в обществе, опыт взаимодействия с окружающими)</a:t>
            </a:r>
          </a:p>
          <a:p>
            <a:r>
              <a:rPr lang="ru-RU" sz="4500" b="1" dirty="0"/>
              <a:t>Активность</a:t>
            </a:r>
            <a:r>
              <a:rPr lang="ru-RU" sz="4500" dirty="0"/>
              <a:t> (давать возможность ребенку самому делать, планировать, говорить, быть нужным и полезным себе и окружающим)</a:t>
            </a:r>
          </a:p>
          <a:p>
            <a:r>
              <a:rPr lang="ru-RU" sz="4500" b="1" dirty="0"/>
              <a:t>Диалог поколений </a:t>
            </a:r>
            <a:r>
              <a:rPr lang="ru-RU" sz="4500" dirty="0"/>
              <a:t>(духовно-ценностная ориентация детей </a:t>
            </a:r>
            <a:r>
              <a:rPr lang="ru-RU" sz="4500" dirty="0" smtClean="0"/>
              <a:t>в </a:t>
            </a:r>
            <a:r>
              <a:rPr lang="ru-RU" sz="4500" dirty="0"/>
              <a:t>процессе тесного взаимодействия педагога, обучающихся и родителей в социальном творчестве: это обмен гражданскими ценностями, выработанными историей культуры </a:t>
            </a:r>
            <a:r>
              <a:rPr lang="ru-RU" sz="4500" dirty="0" err="1"/>
              <a:t>Прикамья</a:t>
            </a:r>
            <a:r>
              <a:rPr lang="ru-RU" sz="4500" dirty="0"/>
              <a:t>, представителями различных поколений и национальных культур</a:t>
            </a:r>
            <a:r>
              <a:rPr lang="ru-RU" sz="4500" dirty="0" smtClean="0"/>
              <a:t>).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 </a:t>
            </a:r>
            <a:br>
              <a:rPr lang="ru-RU" sz="4500" dirty="0" smtClean="0"/>
            </a:br>
            <a:r>
              <a:rPr lang="ru-RU" sz="4500" dirty="0" smtClean="0"/>
              <a:t> </a:t>
            </a:r>
            <a:br>
              <a:rPr lang="ru-RU" sz="4500" dirty="0" smtClean="0"/>
            </a:br>
            <a:endParaRPr lang="ru-RU" sz="45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/>
            </a:r>
            <a:br>
              <a:rPr lang="ru-RU" sz="40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Условия реализации образовательного туризма во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01317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Часть плана внеурочной деятельности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Наличие программы курса внеурочной деятельности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Определение воспитательной направленности, соотнесенность с рабочей программой воспитания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Отбор конкретных форм реализации внеурочной деятельности (образовательная организация определяет самостоятельно)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/>
              <a:t>В</a:t>
            </a:r>
            <a:r>
              <a:rPr lang="ru-RU" sz="8800" b="1" dirty="0" smtClean="0"/>
              <a:t>озможность формирования учебных групп из обучающихся разных классов в пределах одного уровня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Предусматривается использование ресурсов других организаций (в том числе в сетевой форме) </a:t>
            </a:r>
            <a:br>
              <a:rPr lang="ru-RU" sz="8800" b="1" dirty="0" smtClean="0"/>
            </a:br>
            <a:r>
              <a:rPr lang="ru-RU" sz="8800" b="1" dirty="0" smtClean="0"/>
              <a:t> </a:t>
            </a: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Методический конструктор - модель </a:t>
            </a:r>
            <a:r>
              <a:rPr lang="ru-RU" sz="3200" b="1" dirty="0"/>
              <a:t>«сборки</a:t>
            </a:r>
            <a:r>
              <a:rPr lang="ru-RU" sz="3200" b="1" dirty="0" smtClean="0"/>
              <a:t>» программы внеурочной деятельности 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44703"/>
              </p:ext>
            </p:extLst>
          </p:nvPr>
        </p:nvGraphicFramePr>
        <p:xfrm>
          <a:off x="323850" y="2060575"/>
          <a:ext cx="8362950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40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Преимущественные формы внеурочной деятельности туристско-краеведческой направленности по достижению воспитательных результатов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88804"/>
              </p:ext>
            </p:extLst>
          </p:nvPr>
        </p:nvGraphicFramePr>
        <p:xfrm>
          <a:off x="251520" y="1700807"/>
          <a:ext cx="8435280" cy="4868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294"/>
                <a:gridCol w="3233378"/>
                <a:gridCol w="2386608"/>
              </a:tblGrid>
              <a:tr h="822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Приобретение школьниками социальных знаний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ценностного отношения к социальной реальности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Получение опыта самостоятельного общественного действия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9691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Экскурсионная программа, тур. поездка, рассказ, инструктаж по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ББ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сообщение, лекция, просмотр презентаций и учебных фильмов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113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Туристический поход выходного дня, образовательное путешествие, конкурсы, игра-</a:t>
                      </a:r>
                      <a:r>
                        <a:rPr lang="ru-RU" sz="1200" dirty="0" err="1" smtClean="0"/>
                        <a:t>квест</a:t>
                      </a:r>
                      <a:r>
                        <a:rPr lang="ru-RU" sz="1200" dirty="0" smtClean="0"/>
                        <a:t>, викторина-</a:t>
                      </a:r>
                      <a:r>
                        <a:rPr lang="ru-RU" sz="1200" dirty="0" err="1" smtClean="0"/>
                        <a:t>квиз</a:t>
                      </a:r>
                      <a:r>
                        <a:rPr lang="ru-RU" sz="1200" dirty="0" smtClean="0"/>
                        <a:t>, мастер-классы по изготовлению сувенирной продукции, профессиональные пробы на промышленных предприятиях, конкурсы, стендовые доклады, беседа-диалог, составление и разгадывание кроссвордов, изготовление объектов исследования (газеты, макеты, летописи, презентации, рисунки, научно-исследовательские работы, проведение полевого эксперимента, сбор эмпирических данных), этический диалог, дискуссия, публичное представление результатов исследований, </a:t>
                      </a:r>
                      <a:r>
                        <a:rPr lang="ru-RU" sz="1200" dirty="0" err="1" smtClean="0"/>
                        <a:t>фотокросс</a:t>
                      </a:r>
                      <a:r>
                        <a:rPr lang="ru-RU" sz="1200" dirty="0" smtClean="0"/>
                        <a:t>, работа с интерактивными картами, встречи с интересными людьми, сбор экспонатов, ведение полевого дневника. 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4067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Экспедиционные и проектные школы, исследовательские проекты, написание очерков и статей в школьную и городскую газеты, оформление постов в социальных сетях, мини – представления и концерты, ярмарки, театральные представления, оформление экспозиции школьного музея, организация фотовыставок, волонтерские акции, благоустройство туристических стоянок, оказание помощи пожилым людям по маршруту следования.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26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49817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4000" b="1" dirty="0" smtClean="0"/>
              <a:t>Практики образовательного туризма  будут успешны, если: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9685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Отражены в инвариантном модуле рабочей программы воспитания, как механизм формирования патриотизма и гражданственности обучающихся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Являются частью планов воспитания классного руководителя в части внешкольной деятельности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Реализуются с позиции </a:t>
            </a:r>
            <a:r>
              <a:rPr lang="ru-RU" b="1" dirty="0" err="1" smtClean="0"/>
              <a:t>деятельностного</a:t>
            </a:r>
            <a:r>
              <a:rPr lang="ru-RU" b="1" dirty="0" smtClean="0"/>
              <a:t> подхода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Рассматриваются с позиции достижения предметных,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и личностных результатов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Встроены в образовательные программы урочной и внеурочной деятельности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ТЕМАТИЧЕСКОЕ </a:t>
            </a:r>
            <a:r>
              <a:rPr lang="ru-RU" b="1" dirty="0"/>
              <a:t>ПЛАНИРОВАНИЕ КУРСА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285236"/>
              </p:ext>
            </p:extLst>
          </p:nvPr>
        </p:nvGraphicFramePr>
        <p:xfrm>
          <a:off x="539552" y="1916832"/>
          <a:ext cx="7704855" cy="4464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473"/>
                <a:gridCol w="5426472"/>
                <a:gridCol w="1763910"/>
              </a:tblGrid>
              <a:tr h="797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447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Темы программы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часов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797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МОТИВАЦИОННЫЙ БЛОК.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Веселые хлопоты – приятные заботы.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804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СОДЕРЖАТЕЛЬНЫЙ БЛОК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Путешествуем вместе к новым горизонтам.  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797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ДЕЯТЕЛЬНОСТНЫЙ БЛОК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Исследуем. Рассуждаем. Создаем.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</a:rPr>
                        <a:t>6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797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РЕФЛЕКСИВНЫЙ БЛОК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Подводим итоги – оцениваем результат.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</a:rPr>
                        <a:t>6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469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FF"/>
                          </a:highlight>
                        </a:rPr>
                        <a:t>Итого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FF"/>
                          </a:highlight>
                        </a:rPr>
                        <a:t>24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23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8609780" cy="936104"/>
          </a:xfrm>
        </p:spPr>
        <p:txBody>
          <a:bodyPr>
            <a:normAutofit fontScale="90000"/>
          </a:bodyPr>
          <a:lstStyle/>
          <a:p>
            <a:r>
              <a:rPr lang="ru-RU" altLang="ru-RU" sz="3400" b="1" dirty="0">
                <a:solidFill>
                  <a:srgbClr val="000099"/>
                </a:solidFill>
              </a:rPr>
              <a:t>Ч</a:t>
            </a:r>
            <a:r>
              <a:rPr lang="ru-RU" altLang="ru-RU" sz="3400" b="1" dirty="0" smtClean="0">
                <a:solidFill>
                  <a:srgbClr val="000099"/>
                </a:solidFill>
              </a:rPr>
              <a:t>ем </a:t>
            </a:r>
            <a:r>
              <a:rPr lang="ru-RU" altLang="ru-RU" sz="3400" b="1" dirty="0" smtClean="0">
                <a:solidFill>
                  <a:srgbClr val="000099"/>
                </a:solidFill>
              </a:rPr>
              <a:t>для педагога может быть </a:t>
            </a:r>
            <a:r>
              <a:rPr lang="ru-RU" altLang="ru-RU" sz="3400" b="1" dirty="0" smtClean="0">
                <a:solidFill>
                  <a:srgbClr val="000099"/>
                </a:solidFill>
              </a:rPr>
              <a:t>полезна программа внеурочной </a:t>
            </a:r>
            <a:r>
              <a:rPr lang="ru-RU" altLang="ru-RU" sz="3400" b="1" dirty="0" smtClean="0">
                <a:solidFill>
                  <a:srgbClr val="000099"/>
                </a:solidFill>
              </a:rPr>
              <a:t>деятельности?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88840"/>
            <a:ext cx="4474840" cy="4585696"/>
          </a:xfrm>
        </p:spPr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endParaRPr lang="ru-RU" altLang="ru-RU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ru-RU" altLang="ru-RU" b="1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400126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5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ru-RU" b="1" dirty="0" smtClean="0"/>
              <a:t>Основные вопросы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457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b="1" dirty="0"/>
              <a:t>15.00 – 15.10 – Детский и семейный туризм – механизм патриотического воспитания обучающихся. Дремина И.А., старший научный сотрудник  ГАУ ДПО ИРО ПК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/>
              <a:t>15.15 – 15.45 – Возможности использования материалов регионального проекта детского и семейного туризма «Дети едут к детям.2.0» в программах внеурочной деятельности. Ведерникова К.Е., представитель Агентства стратегических инициатив по направлению «туризм» в Пермском крае, член правления Российского союза туриндустрии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/>
              <a:t>15.45 – 16.00 – Активные формы в реализации модуля  «Внеурочная деятельность» рабочей программы  воспитания . На примере курса «Легенды </a:t>
            </a:r>
            <a:r>
              <a:rPr lang="ru-RU" sz="2400" b="1" dirty="0" err="1"/>
              <a:t>юговских</a:t>
            </a:r>
            <a:r>
              <a:rPr lang="ru-RU" sz="2400" b="1" dirty="0"/>
              <a:t> заводов». </a:t>
            </a:r>
            <a:r>
              <a:rPr lang="ru-RU" sz="2400" b="1" dirty="0" err="1"/>
              <a:t>Ветрова</a:t>
            </a:r>
            <a:r>
              <a:rPr lang="ru-RU" sz="2400" b="1" dirty="0"/>
              <a:t> Ю.С., директор МАОУ «</a:t>
            </a:r>
            <a:r>
              <a:rPr lang="ru-RU" sz="2400" b="1" dirty="0" err="1"/>
              <a:t>Юговская</a:t>
            </a:r>
            <a:r>
              <a:rPr lang="ru-RU" sz="2400" b="1" dirty="0"/>
              <a:t> школа» Пермский муниципальный округ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/>
              <a:t>16.00– 16.15 – Перспективы школьного проекта «Образовательный туризм» в 2023 году. </a:t>
            </a:r>
            <a:r>
              <a:rPr lang="ru-RU" sz="2400" b="1" dirty="0" err="1"/>
              <a:t>Каринкина</a:t>
            </a:r>
            <a:r>
              <a:rPr lang="ru-RU" sz="2400" b="1" dirty="0"/>
              <a:t> Ю.В., педагог-психолог, руководитель </a:t>
            </a:r>
            <a:r>
              <a:rPr lang="ru-RU" sz="2400" b="1" dirty="0" err="1"/>
              <a:t>тьюторской</a:t>
            </a:r>
            <a:r>
              <a:rPr lang="ru-RU" sz="2400" b="1" dirty="0"/>
              <a:t> службы, </a:t>
            </a:r>
            <a:r>
              <a:rPr lang="ru-RU" sz="2400" b="1" dirty="0" err="1"/>
              <a:t>Гергерт</a:t>
            </a:r>
            <a:r>
              <a:rPr lang="ru-RU" sz="2400" b="1" dirty="0"/>
              <a:t> Е.А., учитель истории и обществознания, Керимова И.Ю., учитель французского языка МАОУ «Средняя общеобразовательная школа с углубленным изучением иностранных языков  № 22» г. Перми 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/>
              <a:t>16.15 – 16.30 - О программе курса внеурочной деятельности по реализации детского и семейного туризма в Пермском крае «Дети едут к детям» Дремина И.А., старший научный сотрудник  ГАУ ДПО ИРО ПК</a:t>
            </a:r>
          </a:p>
          <a:p>
            <a:pPr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rikol.ru/wp-content/uploads/2021/09/uspehov-v-rabote-krasivye-kartinki-2-1024x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10"/>
            <a:ext cx="9192534" cy="67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8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Нормативно-правовая база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 smtClean="0"/>
              <a:t>Письмо Минпросвещения России от 05.07.2022 № ТВ-1290/03 «О направлении рекомендаций»</a:t>
            </a:r>
          </a:p>
          <a:p>
            <a:r>
              <a:rPr lang="ru-RU" sz="4300" dirty="0" smtClean="0"/>
              <a:t>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</a:t>
            </a:r>
          </a:p>
          <a:p>
            <a:r>
              <a:rPr lang="ru-RU" sz="4300" dirty="0" smtClean="0">
                <a:hlinkClick r:id="rId2"/>
              </a:rPr>
              <a:t>Приказ Минпросвещения России от 31.05.2021 N 287 "Об утверждении федерального государственного образовательного стандарта основного общего образования" (Зарегистрировано в Минюсте России 05.07.2021 N 64101)</a:t>
            </a:r>
            <a:endParaRPr lang="ru-RU" sz="4300" dirty="0" smtClean="0"/>
          </a:p>
          <a:p>
            <a:r>
              <a:rPr lang="ru-RU" sz="4300" dirty="0" smtClean="0"/>
              <a:t>Письмо </a:t>
            </a:r>
            <a:r>
              <a:rPr lang="ru-RU" sz="4300" dirty="0" err="1" smtClean="0"/>
              <a:t>Минобрнауки</a:t>
            </a:r>
            <a:r>
              <a:rPr lang="ru-RU" sz="4300" dirty="0" smtClean="0"/>
              <a:t> России от 18.08.2017 N 09-1672 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деятельности»</a:t>
            </a:r>
          </a:p>
          <a:p>
            <a:r>
              <a:rPr lang="ru-RU" sz="4300" dirty="0"/>
              <a:t>Приказ Министерства образования и науки Пермского края от 21.06.2022 г. № СЭД-26-01-06-577 </a:t>
            </a:r>
            <a:r>
              <a:rPr lang="ru-RU" sz="4300" dirty="0" smtClean="0"/>
              <a:t>«Об </a:t>
            </a:r>
            <a:r>
              <a:rPr lang="ru-RU" sz="4300" dirty="0"/>
              <a:t>утверждении Концепции развития системы воспитания в Пермском крае» </a:t>
            </a:r>
          </a:p>
          <a:p>
            <a:r>
              <a:rPr lang="ru-RU" sz="4300" dirty="0" smtClean="0"/>
              <a:t>Приказ </a:t>
            </a:r>
            <a:r>
              <a:rPr lang="ru-RU" sz="4300" dirty="0"/>
              <a:t>Министерства </a:t>
            </a:r>
            <a:r>
              <a:rPr lang="ru-RU" sz="4300" dirty="0" smtClean="0"/>
              <a:t>образования </a:t>
            </a:r>
            <a:r>
              <a:rPr lang="ru-RU" sz="4300" dirty="0"/>
              <a:t>и науки Пермского </a:t>
            </a:r>
            <a:r>
              <a:rPr lang="ru-RU" sz="4300" dirty="0" smtClean="0"/>
              <a:t>края от </a:t>
            </a:r>
            <a:r>
              <a:rPr lang="ru-RU" sz="4300" dirty="0"/>
              <a:t>17 сентября 2021 г. № СЭД-26-01-06-926 </a:t>
            </a:r>
            <a:r>
              <a:rPr lang="ru-RU" sz="4300" dirty="0" smtClean="0"/>
              <a:t>«Об </a:t>
            </a:r>
            <a:r>
              <a:rPr lang="ru-RU" sz="4300" dirty="0"/>
              <a:t>утверждении региональной программы воспитания и плана мероприятий по реализации региональной программы воспитания в Пермском крае на период 2021-2025 </a:t>
            </a:r>
            <a:r>
              <a:rPr lang="ru-RU" sz="4300" dirty="0" smtClean="0"/>
              <a:t>года»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Users\Dremina-IA\Desktop\!!!!!!!!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3800" cy="55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8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Autofit/>
          </a:bodyPr>
          <a:lstStyle/>
          <a:p>
            <a:r>
              <a:rPr lang="ru-RU" sz="3200" b="1" dirty="0"/>
              <a:t>Приоритетные задачи </a:t>
            </a:r>
            <a:r>
              <a:rPr lang="ru-RU" sz="3200" b="1" dirty="0" smtClean="0"/>
              <a:t>направления РПВ «Детский образовательный туризм»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29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интеграция </a:t>
            </a:r>
            <a:r>
              <a:rPr lang="ru-RU" dirty="0"/>
              <a:t>детского туризма в учебные и иные виды деятельности и </a:t>
            </a:r>
            <a:r>
              <a:rPr lang="ru-RU" b="1" dirty="0"/>
              <a:t>расширение использования детских туристских программ как формы внеурочных занятий в образовательных организациях;</a:t>
            </a:r>
          </a:p>
          <a:p>
            <a:r>
              <a:rPr lang="ru-RU" dirty="0"/>
              <a:t>разработка экскурсионных программ, реализуемых на базе музеев, интегрированных с общеобразовательными программами;</a:t>
            </a:r>
          </a:p>
          <a:p>
            <a:r>
              <a:rPr lang="ru-RU" dirty="0"/>
              <a:t>разработка и внедрение общих подходов к обеспечению безопасности, регламентации ответственности за жизнь и здоровье детей при проведении туристских мероприятий, в том числе в условиях природной среды;</a:t>
            </a:r>
          </a:p>
          <a:p>
            <a:r>
              <a:rPr lang="ru-RU" dirty="0"/>
              <a:t>разработка единого календаря мероприятий в сфере детского туризма, его координация с периодами проведения школьных каникул;</a:t>
            </a:r>
          </a:p>
          <a:p>
            <a:r>
              <a:rPr lang="ru-RU" dirty="0"/>
              <a:t>регулярное проведение системообразующих массовых туристско-краеведческих мероприятий (слетов, соревнований, экспедиций, лагерей, конференций и др.) различного масштаба (от муниципального до федерального уровня);</a:t>
            </a:r>
          </a:p>
          <a:p>
            <a:r>
              <a:rPr lang="ru-RU" dirty="0"/>
              <a:t>разработка и реализация мер по расширению возможностей участия детей-инвалидов в туристских мероприятиях, проводимых в условиях природной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6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404664"/>
            <a:ext cx="8723303" cy="1656184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/>
              <a:t>Рабочая программа воспитания  обеспечивает </a:t>
            </a:r>
            <a:r>
              <a:rPr lang="ru-RU" sz="1800" b="1" i="1" dirty="0"/>
              <a:t>формирование у обучающихся основ российской идентичности; готовность обучающихся к саморазвитию; активное участие в социально-значимой деятельности, </a:t>
            </a:r>
            <a:r>
              <a:rPr lang="ru-RU" sz="1800" b="1" i="1" dirty="0" smtClean="0"/>
              <a:t>приобщение к российским  традиционным ценностям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fotovmire.ru/wp-content/uploads/2018/12/2484/svetlovolosyj-malchik-sazhaet-malenkuju-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880320" cy="19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erm-open.ru/wp-content/uploads/2020/08/52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83" y="4467682"/>
            <a:ext cx="2628319" cy="22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bsau.ru/upload/iblock/a3b/foto-stud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55" y="2204864"/>
            <a:ext cx="2892576" cy="19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zen_doc/1581470/pub_5e028d4016ef9000acaaa689_5e028e42027a1500b1d46f30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09" y="2227761"/>
            <a:ext cx="2647038" cy="19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kto-chto-gde.ru/wp-content/uploads/2016/11/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8" y="4467682"/>
            <a:ext cx="2839326" cy="21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s05.infourok.ru/uploads/ex/0c31/00183b98-8d87370e/hello_html_44fc252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71" y="4467682"/>
            <a:ext cx="2766144" cy="22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ru-RU" b="1" dirty="0" smtClean="0"/>
              <a:t>Ключевые понятия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Образовательный туризм </a:t>
            </a:r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современная </a:t>
            </a:r>
            <a:r>
              <a:rPr lang="ru-RU" dirty="0"/>
              <a:t>педагогическая технология, направленная на расширение кругозора учащихся, ознакомление с культурой других стран и народов, а также формирует представление об обычаях, традициях, культурных ценностях своей страны, родного края, способствует интеграции в мировую культуру, повышает качество знаний, навыков, умений, развивает способности учащихся.</a:t>
            </a:r>
            <a:endParaRPr lang="ru-RU" dirty="0" smtClean="0"/>
          </a:p>
          <a:p>
            <a:pPr algn="just"/>
            <a:r>
              <a:rPr lang="ru-RU" b="1" dirty="0" smtClean="0"/>
              <a:t>Образовательной путешествие </a:t>
            </a:r>
            <a:r>
              <a:rPr lang="ru-RU" dirty="0"/>
              <a:t>- </a:t>
            </a:r>
            <a:r>
              <a:rPr lang="ru-RU" dirty="0" smtClean="0"/>
              <a:t>особая технология </a:t>
            </a:r>
            <a:r>
              <a:rPr lang="ru-RU" dirty="0"/>
              <a:t>освоения мира, педагогический метод, </a:t>
            </a:r>
            <a:r>
              <a:rPr lang="ru-RU" dirty="0" smtClean="0"/>
              <a:t>уникальная стратегия </a:t>
            </a:r>
            <a:r>
              <a:rPr lang="ru-RU" dirty="0"/>
              <a:t>освоения обучающимися мира культуры, результатом которого является становление, самоопределение личности в социокультурном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101106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620688"/>
            <a:ext cx="10188624" cy="57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Направления воспитания на основе требований обновленных ФГОС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гражданское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патриотическое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духовно-нравственное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эстетическое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физическое воспитание, ЗОЖ, эмоциональное благополучие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 трудовое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экологическое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ценности научного познания 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820</TotalTime>
  <Words>1464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                                                                Образовательный туризм школьников во внеурочной деятельности: формы, программы и др      </vt:lpstr>
      <vt:lpstr>Основные вопросы</vt:lpstr>
      <vt:lpstr>Нормативно-правовая база</vt:lpstr>
      <vt:lpstr>Презентация PowerPoint</vt:lpstr>
      <vt:lpstr>Приоритетные задачи направления РПВ «Детский образовательный туризм» </vt:lpstr>
      <vt:lpstr>Рабочая программа воспитания  обеспечивает формирование у обучающихся основ российской идентичности; готовность обучающихся к саморазвитию; активное участие в социально-значимой деятельности, приобщение к российским  традиционным ценностям</vt:lpstr>
      <vt:lpstr>Ключевые понятия</vt:lpstr>
      <vt:lpstr>Презентация PowerPoint</vt:lpstr>
      <vt:lpstr>Направления воспитания на основе требований обновленных ФГОС </vt:lpstr>
      <vt:lpstr>Направления внеурочной деятельности 2022</vt:lpstr>
      <vt:lpstr>Какие ценности являются основой заказа на образовательный туризм в условиях организованной внеурочной деятельности? (результат исследования, ноябрь)</vt:lpstr>
      <vt:lpstr>Какие ценности положены в основу заказа на внеурочную деятельность? </vt:lpstr>
      <vt:lpstr> Принципы организации туристических маршрутов во внеурочной деятельности  </vt:lpstr>
      <vt:lpstr> Условия реализации образовательного туризма во внеурочной деятельности </vt:lpstr>
      <vt:lpstr>Методический конструктор - модель «сборки» программы внеурочной деятельности </vt:lpstr>
      <vt:lpstr>Преимущественные формы внеурочной деятельности туристско-краеведческой направленности по достижению воспитательных результатов</vt:lpstr>
      <vt:lpstr> Практики образовательного туризма  будут успешны, если: </vt:lpstr>
      <vt:lpstr>ТЕМАТИЧЕСКОЕ ПЛАНИРОВАНИЕ КУРСА </vt:lpstr>
      <vt:lpstr>Чем для педагога может быть полезна программа внеурочной деятельности?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Dremina-IA</cp:lastModifiedBy>
  <cp:revision>75</cp:revision>
  <dcterms:created xsi:type="dcterms:W3CDTF">2022-08-20T16:08:47Z</dcterms:created>
  <dcterms:modified xsi:type="dcterms:W3CDTF">2023-01-26T09:56:48Z</dcterms:modified>
</cp:coreProperties>
</file>