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</p:sldMasterIdLst>
  <p:notesMasterIdLst>
    <p:notesMasterId r:id="rId10"/>
  </p:notesMasterIdLst>
  <p:sldIdLst>
    <p:sldId id="298" r:id="rId2"/>
    <p:sldId id="606" r:id="rId3"/>
    <p:sldId id="607" r:id="rId4"/>
    <p:sldId id="601" r:id="rId5"/>
    <p:sldId id="602" r:id="rId6"/>
    <p:sldId id="603" r:id="rId7"/>
    <p:sldId id="605" r:id="rId8"/>
    <p:sldId id="608" r:id="rId9"/>
  </p:sldIdLst>
  <p:sldSz cx="24384000" cy="13716000"/>
  <p:notesSz cx="6858000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ита Силин" initials="НС" lastIdx="1" clrIdx="0"/>
  <p:cmAuthor id="2" name="Силин Никита Андреевич" initials="СНА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CCFF"/>
    <a:srgbClr val="FF9900"/>
    <a:srgbClr val="EFFAFF"/>
    <a:srgbClr val="DDF0FF"/>
    <a:srgbClr val="EBF6FF"/>
    <a:srgbClr val="EBEDFF"/>
    <a:srgbClr val="E5E8FF"/>
    <a:srgbClr val="CCECFF"/>
    <a:srgbClr val="00B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99634" autoAdjust="0"/>
  </p:normalViewPr>
  <p:slideViewPr>
    <p:cSldViewPr snapToGrid="0">
      <p:cViewPr varScale="1">
        <p:scale>
          <a:sx n="80" d="100"/>
          <a:sy n="80" d="100"/>
        </p:scale>
        <p:origin x="180" y="27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</p:spPr>
        <p:txBody>
          <a:bodyPr lIns="90287" tIns="45147" rIns="90287" bIns="45147"/>
          <a:lstStyle/>
          <a:p>
            <a:endParaRPr dirty="0"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9" y="4715159"/>
            <a:ext cx="5029201" cy="4466986"/>
          </a:xfrm>
          <a:prstGeom prst="rect">
            <a:avLst/>
          </a:prstGeom>
        </p:spPr>
        <p:txBody>
          <a:bodyPr lIns="90287" tIns="45147" rIns="90287" bIns="45147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900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82953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55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2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9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1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759310" y="712413"/>
            <a:ext cx="20828001" cy="1007738"/>
          </a:xfrm>
          <a:prstGeom prst="rect">
            <a:avLst/>
          </a:prstGeom>
        </p:spPr>
        <p:txBody>
          <a:bodyPr/>
          <a:lstStyle>
            <a:lvl1pPr algn="l">
              <a:defRPr sz="5500" cap="all">
                <a:solidFill>
                  <a:srgbClr val="3F3D3C"/>
                </a:solidFill>
                <a:latin typeface="+mn-lt"/>
                <a:ea typeface="+mn-ea"/>
                <a:cs typeface="+mn-cs"/>
                <a:sym typeface="Bebas Neue Regular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" name="Линия"/>
          <p:cNvSpPr/>
          <p:nvPr/>
        </p:nvSpPr>
        <p:spPr>
          <a:xfrm>
            <a:off x="437279" y="2368910"/>
            <a:ext cx="23509440" cy="1"/>
          </a:xfrm>
          <a:prstGeom prst="line">
            <a:avLst/>
          </a:prstGeom>
          <a:ln w="381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dirty="0"/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715564" y="13093155"/>
            <a:ext cx="482806" cy="48260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D6D5D5"/>
                </a:solidFill>
                <a:latin typeface="SF UI Text Semibold"/>
                <a:ea typeface="SF UI Text Semibold"/>
                <a:cs typeface="SF UI Text Semibold"/>
                <a:sym typeface="SF UI Text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610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6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5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9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8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2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9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ru-RU" b="0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ru-RU" b="0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6393BCA4-4374-4A85-ADB0-6BBECDEA23FF}" type="slidenum">
              <a:rPr lang="ru-RU" b="0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828800" hangingPunct="1"/>
              <a:t>‹#›</a:t>
            </a:fld>
            <a:endParaRPr lang="ru-RU" b="0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46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ub.iro.perm.ru/" TargetMode="Externa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hyperlink" Target="https://cub.iro.perm.ru/follow/molodye-pedagogi" TargetMode="External"/><Relationship Id="rId7" Type="http://schemas.openxmlformats.org/officeDocument/2006/relationships/image" Target="../media/image9.png"/><Relationship Id="rId12" Type="http://schemas.openxmlformats.org/officeDocument/2006/relationships/hyperlink" Target="mailto:nd4-cub@iro.perm.ru" TargetMode="Externa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hyperlink" Target="mailto:mkc-cub@iro.perm.ru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openxmlformats.org/officeDocument/2006/relationships/hyperlink" Target="https://t.me/+4xIvkkQ0ppxjYzIy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cub@iro.perm.ru" TargetMode="Externa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sMr7gnm1UxzCoLRd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ub.iro.perm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10523621"/>
            <a:ext cx="22580600" cy="25542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8316" y="3452009"/>
            <a:ext cx="2189398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>
              <a:solidFill>
                <a:srgbClr val="C00000"/>
              </a:solidFill>
              <a:latin typeface="Century" pitchFamily="18" charset="0"/>
              <a:ea typeface="+mn-ea"/>
              <a:cs typeface="Times New Roman" pitchFamily="18" charset="0"/>
            </a:endParaRPr>
          </a:p>
          <a:p>
            <a:r>
              <a:rPr lang="ru-RU" sz="5400" dirty="0" err="1">
                <a:solidFill>
                  <a:srgbClr val="C00000"/>
                </a:solidFill>
                <a:latin typeface="Century" pitchFamily="18" charset="0"/>
                <a:ea typeface="+mn-ea"/>
                <a:cs typeface="Times New Roman" pitchFamily="18" charset="0"/>
              </a:rPr>
              <a:t>Вебинар</a:t>
            </a:r>
            <a:r>
              <a:rPr lang="ru-RU" sz="5400" dirty="0">
                <a:solidFill>
                  <a:srgbClr val="C00000"/>
                </a:solidFill>
                <a:latin typeface="Century" pitchFamily="18" charset="0"/>
                <a:ea typeface="+mn-ea"/>
                <a:cs typeface="Times New Roman" pitchFamily="18" charset="0"/>
              </a:rPr>
              <a:t> для молодых педагогов «Давайте знакомиться!»</a:t>
            </a:r>
          </a:p>
          <a:p>
            <a:pPr>
              <a:defRPr/>
            </a:pPr>
            <a:endParaRPr lang="ru-RU" sz="4000" dirty="0" smtClean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40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Чистякова </a:t>
            </a:r>
            <a:r>
              <a:rPr lang="ru-RU" sz="400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Наталия Дмитриевна, начальник </a:t>
            </a:r>
          </a:p>
          <a:p>
            <a:pPr>
              <a:defRPr/>
            </a:pPr>
            <a:r>
              <a:rPr lang="ru-RU" sz="400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Центра непрерывного повышения ЦНППМПР ГАУ ДПО «ИРО ПК»</a:t>
            </a:r>
            <a:endParaRPr lang="ru-RU" sz="4000" dirty="0">
              <a:solidFill>
                <a:srgbClr val="C00000"/>
              </a:solidFill>
              <a:latin typeface="Century" pitchFamily="18" charset="0"/>
              <a:cs typeface="Times New Roman" pitchFamily="18" charset="0"/>
            </a:endParaRPr>
          </a:p>
          <a:p>
            <a:endParaRPr lang="ru-RU" sz="4000" dirty="0" smtClean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Вербицкая </a:t>
            </a:r>
            <a:r>
              <a:rPr lang="ru-RU" sz="400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Анна Андреевна, методист организационно-методического отдела ЦНППМПР</a:t>
            </a:r>
          </a:p>
          <a:p>
            <a:endParaRPr lang="ru-RU" sz="24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ru-RU" sz="3200" dirty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13 марта 2024 года</a:t>
            </a:r>
          </a:p>
          <a:p>
            <a:r>
              <a:rPr lang="ru-R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287FDE6-95B7-4368-B454-EDD09FD9E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29" y="537059"/>
            <a:ext cx="2071161" cy="1717174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53705" y="629709"/>
            <a:ext cx="2256490" cy="188650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014" y="537059"/>
            <a:ext cx="1105271" cy="195214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04274" y="623491"/>
            <a:ext cx="2439170" cy="16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140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20931188" y="13165139"/>
            <a:ext cx="404812" cy="539750"/>
          </a:xfrm>
          <a:prstGeom prst="rect">
            <a:avLst/>
          </a:prstGeom>
          <a:noFill/>
        </p:spPr>
        <p:txBody>
          <a:bodyPr/>
          <a:lstStyle/>
          <a:p>
            <a:pPr algn="ctr" hangingPunct="1"/>
            <a:fld id="{09FDE273-63E7-438F-940B-A0DEC2BA8535}" type="slidenum">
              <a:rPr lang="ru-RU" altLang="ru-RU" sz="2000" b="0">
                <a:solidFill>
                  <a:srgbClr val="898989"/>
                </a:solidFill>
                <a:latin typeface="Calibri" pitchFamily="34" charset="0"/>
              </a:rPr>
              <a:pPr algn="ctr" hangingPunct="1"/>
              <a:t>2</a:t>
            </a:fld>
            <a:endParaRPr lang="ru-RU" altLang="ru-RU" sz="2000" b="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3" name="Рисунок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055" y="198438"/>
            <a:ext cx="1837134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1673" y="285751"/>
            <a:ext cx="1691878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5354241" y="141288"/>
            <a:ext cx="15429310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2672" tIns="42672" rIns="42672" bIns="42672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spcAft>
                <a:spcPts val="1008"/>
              </a:spcAft>
              <a:defRPr/>
            </a:pPr>
            <a:endParaRPr lang="ru-RU" sz="8000" dirty="0">
              <a:solidFill>
                <a:srgbClr val="FF00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4559152" y="11034464"/>
          <a:ext cx="14977664" cy="1280160"/>
        </p:xfrm>
        <a:graphic>
          <a:graphicData uri="http://schemas.openxmlformats.org/drawingml/2006/table">
            <a:tbl>
              <a:tblPr/>
              <a:tblGrid>
                <a:gridCol w="14977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200" dirty="0">
                        <a:solidFill>
                          <a:schemeClr val="accent2"/>
                        </a:solidFill>
                      </a:endParaRPr>
                    </a:p>
                  </a:txBody>
                  <a:tcPr marL="146050" marR="14605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1" y="87870"/>
            <a:ext cx="3693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828800" fontAlgn="base" hangingPunct="1">
              <a:spcBef>
                <a:spcPct val="0"/>
              </a:spcBef>
              <a:spcAft>
                <a:spcPct val="0"/>
              </a:spcAft>
            </a:pPr>
            <a:endParaRPr lang="ru-RU" sz="36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3113585"/>
            <a:ext cx="198882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ru-RU" sz="48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Представление </a:t>
            </a:r>
            <a:r>
              <a:rPr lang="ru-RU" sz="480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координатора молодых </a:t>
            </a:r>
            <a:r>
              <a:rPr lang="ru-RU" sz="48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педагогов – </a:t>
            </a:r>
            <a:endParaRPr lang="ru-RU" sz="4800" dirty="0" smtClean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  <a:p>
            <a:pPr marL="914400" indent="-914400">
              <a:buAutoNum type="arabicPeriod"/>
            </a:pPr>
            <a:r>
              <a:rPr lang="ru-RU" sz="48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Вербицкой </a:t>
            </a:r>
            <a:r>
              <a:rPr lang="ru-RU" sz="48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Анны Андреевны</a:t>
            </a:r>
            <a:endParaRPr lang="ru-RU" sz="4800" dirty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  <a:p>
            <a:endParaRPr lang="ru-RU" sz="4800" dirty="0" smtClean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2</a:t>
            </a:r>
            <a:r>
              <a:rPr lang="ru-RU" sz="480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.  Анонс </a:t>
            </a:r>
            <a:r>
              <a:rPr lang="ru-RU" sz="48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мероприятий </a:t>
            </a:r>
            <a:r>
              <a:rPr lang="ru-RU" sz="480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«Лига инициативных» в 2024 </a:t>
            </a:r>
            <a:r>
              <a:rPr lang="ru-RU" sz="48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году</a:t>
            </a:r>
            <a:endParaRPr lang="ru-RU" sz="4800" dirty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  <a:p>
            <a:endParaRPr lang="ru-RU" sz="4800" dirty="0" smtClean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3</a:t>
            </a:r>
            <a:r>
              <a:rPr lang="ru-RU" sz="48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. </a:t>
            </a:r>
            <a:r>
              <a:rPr lang="ru-RU" sz="4800" u="sng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Разное</a:t>
            </a:r>
            <a:r>
              <a:rPr lang="ru-RU" sz="48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: база данных молодых педагогов и подтверждение участия в целевой группе</a:t>
            </a:r>
          </a:p>
          <a:p>
            <a:endParaRPr lang="ru-RU" sz="4800" u="sng" dirty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  <a:p>
            <a:endParaRPr lang="ru-RU" sz="2800" u="sng" dirty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30390" y="961947"/>
            <a:ext cx="82012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600" dirty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Обсуждаемые вопросы </a:t>
            </a:r>
          </a:p>
        </p:txBody>
      </p:sp>
    </p:spTree>
    <p:extLst>
      <p:ext uri="{BB962C8B-B14F-4D97-AF65-F5344CB8AC3E}">
        <p14:creationId xmlns:p14="http://schemas.microsoft.com/office/powerpoint/2010/main" val="52631121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8" y="198438"/>
            <a:ext cx="244951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1563" y="285750"/>
            <a:ext cx="2255837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AutoShape 4" descr="Внутренняя система оценки качества образования (ВСОК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58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18475" y="4321175"/>
            <a:ext cx="17653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9"/>
          <p:cNvGrpSpPr>
            <a:grpSpLocks/>
          </p:cNvGrpSpPr>
          <p:nvPr/>
        </p:nvGrpSpPr>
        <p:grpSpPr bwMode="auto">
          <a:xfrm>
            <a:off x="696913" y="2803525"/>
            <a:ext cx="21374100" cy="2874963"/>
            <a:chOff x="696129" y="3844583"/>
            <a:chExt cx="21374162" cy="2874802"/>
          </a:xfrm>
        </p:grpSpPr>
        <p:pic>
          <p:nvPicPr>
            <p:cNvPr id="35869" name="Picture 2" descr="C:\Users\Chernicyna-NA\Desktop\САЙТ ЦЕНТР\лого больш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6129" y="4010838"/>
              <a:ext cx="2379579" cy="1989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70" name="Прямоугольник 13"/>
            <p:cNvSpPr>
              <a:spLocks noChangeArrowheads="1"/>
            </p:cNvSpPr>
            <p:nvPr/>
          </p:nvSpPr>
          <p:spPr bwMode="auto">
            <a:xfrm>
              <a:off x="3553637" y="3844583"/>
              <a:ext cx="18516654" cy="1938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4000" dirty="0">
                  <a:solidFill>
                    <a:srgbClr val="002060"/>
                  </a:solidFill>
                  <a:latin typeface="Century Gothic" pitchFamily="34" charset="0"/>
                  <a:cs typeface="Calibri" pitchFamily="34" charset="0"/>
                </a:rPr>
                <a:t>Центр непрерывного повышения профессионального мастерства педагогических работников ГАУ ДПО «Институт развития образования Пермского края» </a:t>
              </a:r>
            </a:p>
          </p:txBody>
        </p:sp>
        <p:grpSp>
          <p:nvGrpSpPr>
            <p:cNvPr id="3" name="Группа 46"/>
            <p:cNvGrpSpPr>
              <a:grpSpLocks/>
            </p:cNvGrpSpPr>
            <p:nvPr/>
          </p:nvGrpSpPr>
          <p:grpSpPr bwMode="auto">
            <a:xfrm>
              <a:off x="3722493" y="5938948"/>
              <a:ext cx="6880076" cy="720000"/>
              <a:chOff x="11329543" y="4852447"/>
              <a:chExt cx="12318181" cy="1250150"/>
            </a:xfrm>
          </p:grpSpPr>
          <p:pic>
            <p:nvPicPr>
              <p:cNvPr id="35875" name="Picture 4" descr="Архивы macos - Блог ITишника и просто человека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1329543" y="4852447"/>
                <a:ext cx="1250147" cy="1250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76" name="Прямоугольник 16"/>
              <p:cNvSpPr>
                <a:spLocks noChangeArrowheads="1"/>
              </p:cNvSpPr>
              <p:nvPr/>
            </p:nvSpPr>
            <p:spPr bwMode="auto">
              <a:xfrm>
                <a:off x="12864385" y="4865714"/>
                <a:ext cx="10783339" cy="1228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002060"/>
                    </a:solidFill>
                    <a:latin typeface="Century Gothic" pitchFamily="34" charset="0"/>
                    <a:cs typeface="Calibri" pitchFamily="34" charset="0"/>
                    <a:hlinkClick r:id="rId8"/>
                  </a:rPr>
                  <a:t>https://cub.iro.perm.ru/</a:t>
                </a:r>
                <a:endParaRPr lang="ru-RU" sz="4000" dirty="0">
                  <a:solidFill>
                    <a:srgbClr val="002060"/>
                  </a:solidFill>
                  <a:latin typeface="Century Gothic" pitchFamily="34" charset="0"/>
                  <a:cs typeface="Calibri" pitchFamily="34" charset="0"/>
                  <a:hlinkClick r:id="rId8"/>
                </a:endParaRPr>
              </a:p>
            </p:txBody>
          </p:sp>
        </p:grpSp>
        <p:grpSp>
          <p:nvGrpSpPr>
            <p:cNvPr id="4" name="Группа 19"/>
            <p:cNvGrpSpPr>
              <a:grpSpLocks/>
            </p:cNvGrpSpPr>
            <p:nvPr/>
          </p:nvGrpSpPr>
          <p:grpSpPr bwMode="auto">
            <a:xfrm>
              <a:off x="11667663" y="5977040"/>
              <a:ext cx="5182524" cy="742345"/>
              <a:chOff x="6929422" y="4518453"/>
              <a:chExt cx="5182524" cy="742345"/>
            </a:xfrm>
          </p:grpSpPr>
          <p:sp>
            <p:nvSpPr>
              <p:cNvPr id="35873" name="Прямоугольник 5"/>
              <p:cNvSpPr>
                <a:spLocks noChangeArrowheads="1"/>
              </p:cNvSpPr>
              <p:nvPr/>
            </p:nvSpPr>
            <p:spPr bwMode="auto">
              <a:xfrm>
                <a:off x="7740223" y="4552980"/>
                <a:ext cx="4371723" cy="707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002060"/>
                    </a:solidFill>
                    <a:latin typeface="Century Gothic" pitchFamily="34" charset="0"/>
                    <a:cs typeface="Calibri" pitchFamily="34" charset="0"/>
                    <a:hlinkClick r:id="rId9"/>
                  </a:rPr>
                  <a:t>cub@iro.perm.ru</a:t>
                </a:r>
                <a:r>
                  <a:rPr lang="en-US" sz="4000" dirty="0">
                    <a:solidFill>
                      <a:srgbClr val="002060"/>
                    </a:solidFill>
                    <a:latin typeface="Century Gothic" pitchFamily="34" charset="0"/>
                    <a:cs typeface="Calibri" pitchFamily="34" charset="0"/>
                    <a:hlinkClick r:id="rId8"/>
                  </a:rPr>
                  <a:t> </a:t>
                </a:r>
                <a:endParaRPr lang="ru-RU" sz="4000" dirty="0">
                  <a:solidFill>
                    <a:srgbClr val="002060"/>
                  </a:solidFill>
                  <a:latin typeface="Century Gothic" pitchFamily="34" charset="0"/>
                  <a:cs typeface="Calibri" pitchFamily="34" charset="0"/>
                  <a:hlinkClick r:id="rId8"/>
                </a:endParaRPr>
              </a:p>
            </p:txBody>
          </p:sp>
          <p:pic>
            <p:nvPicPr>
              <p:cNvPr id="35874" name="Picture 2" descr="Иконка ios, mail, почта, письмо, конверт, размер 128x128 | id44482 |  iconbird.com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929422" y="4518453"/>
                <a:ext cx="720000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Группа 41"/>
          <p:cNvGrpSpPr>
            <a:grpSpLocks/>
          </p:cNvGrpSpPr>
          <p:nvPr/>
        </p:nvGrpSpPr>
        <p:grpSpPr bwMode="auto">
          <a:xfrm>
            <a:off x="3271838" y="7152313"/>
            <a:ext cx="20258087" cy="2280575"/>
            <a:chOff x="3516260" y="9463530"/>
            <a:chExt cx="20258140" cy="2280158"/>
          </a:xfrm>
        </p:grpSpPr>
        <p:sp>
          <p:nvSpPr>
            <p:cNvPr id="35859" name="Прямоугольник 29"/>
            <p:cNvSpPr>
              <a:spLocks noChangeArrowheads="1"/>
            </p:cNvSpPr>
            <p:nvPr/>
          </p:nvSpPr>
          <p:spPr bwMode="auto">
            <a:xfrm>
              <a:off x="3516260" y="9463530"/>
              <a:ext cx="20258140" cy="64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defTabSz="1828800">
                <a:lnSpc>
                  <a:spcPct val="90000"/>
                </a:lnSpc>
                <a:spcBef>
                  <a:spcPts val="3000"/>
                </a:spcBef>
              </a:pPr>
              <a:r>
                <a:rPr lang="ru-RU" sz="4000" dirty="0">
                  <a:solidFill>
                    <a:srgbClr val="002060"/>
                  </a:solidFill>
                  <a:latin typeface="Century Gothic" pitchFamily="34" charset="0"/>
                  <a:cs typeface="Calibri" pitchFamily="34" charset="0"/>
                </a:rPr>
                <a:t>Чистякова Наталия Дмитриевна, </a:t>
              </a:r>
              <a:r>
                <a:rPr lang="ru-RU" sz="4000" b="0" dirty="0">
                  <a:solidFill>
                    <a:srgbClr val="002060"/>
                  </a:solidFill>
                  <a:latin typeface="Century Gothic" pitchFamily="34" charset="0"/>
                  <a:cs typeface="Calibri" pitchFamily="34" charset="0"/>
                </a:rPr>
                <a:t>начальник ЦНППМПР ГАУ ДПО «ИРО ПК»</a:t>
              </a:r>
            </a:p>
          </p:txBody>
        </p:sp>
        <p:grpSp>
          <p:nvGrpSpPr>
            <p:cNvPr id="6" name="Группа 32"/>
            <p:cNvGrpSpPr>
              <a:grpSpLocks/>
            </p:cNvGrpSpPr>
            <p:nvPr/>
          </p:nvGrpSpPr>
          <p:grpSpPr bwMode="auto">
            <a:xfrm>
              <a:off x="4048520" y="10897984"/>
              <a:ext cx="6347003" cy="725594"/>
              <a:chOff x="3071770" y="6280914"/>
              <a:chExt cx="6347003" cy="725594"/>
            </a:xfrm>
          </p:grpSpPr>
          <p:sp>
            <p:nvSpPr>
              <p:cNvPr id="35867" name="Прямоугольник 5"/>
              <p:cNvSpPr>
                <a:spLocks noChangeArrowheads="1"/>
              </p:cNvSpPr>
              <p:nvPr/>
            </p:nvSpPr>
            <p:spPr bwMode="auto">
              <a:xfrm>
                <a:off x="3899299" y="6280914"/>
                <a:ext cx="5519474" cy="707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002060"/>
                    </a:solidFill>
                    <a:latin typeface="Century Gothic" pitchFamily="34" charset="0"/>
                    <a:cs typeface="Calibri" pitchFamily="34" charset="0"/>
                    <a:hlinkClick r:id="rId11"/>
                  </a:rPr>
                  <a:t>nd4-cub@iro.perm.ru</a:t>
                </a:r>
                <a:r>
                  <a:rPr lang="en-US" sz="4000" dirty="0">
                    <a:solidFill>
                      <a:srgbClr val="002060"/>
                    </a:solidFill>
                    <a:latin typeface="Century Gothic" pitchFamily="34" charset="0"/>
                    <a:cs typeface="Calibri" pitchFamily="34" charset="0"/>
                    <a:hlinkClick r:id="rId12"/>
                  </a:rPr>
                  <a:t> </a:t>
                </a:r>
                <a:endParaRPr lang="ru-RU" sz="4000" dirty="0">
                  <a:solidFill>
                    <a:srgbClr val="002060"/>
                  </a:solidFill>
                  <a:latin typeface="Century Gothic" pitchFamily="34" charset="0"/>
                  <a:cs typeface="Calibri" pitchFamily="34" charset="0"/>
                  <a:hlinkClick r:id="rId8"/>
                </a:endParaRPr>
              </a:p>
            </p:txBody>
          </p:sp>
          <p:pic>
            <p:nvPicPr>
              <p:cNvPr id="35868" name="Picture 2" descr="Иконка ios, mail, почта, письмо, конверт, размер 128x128 | id44482 |  iconbird.com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71770" y="6286508"/>
                <a:ext cx="720000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Группа 40"/>
            <p:cNvGrpSpPr>
              <a:grpSpLocks/>
            </p:cNvGrpSpPr>
            <p:nvPr/>
          </p:nvGrpSpPr>
          <p:grpSpPr bwMode="auto">
            <a:xfrm>
              <a:off x="11707982" y="10778888"/>
              <a:ext cx="6988873" cy="964800"/>
              <a:chOff x="11707982" y="10404812"/>
              <a:chExt cx="6988873" cy="964800"/>
            </a:xfrm>
          </p:grpSpPr>
          <p:pic>
            <p:nvPicPr>
              <p:cNvPr id="35862" name="Picture 11" descr="Как настроить работу Viber через прокси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2565237" y="10404812"/>
                <a:ext cx="965190" cy="96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63" name="Picture 13" descr="Telegram — Википедия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3422494" y="10404812"/>
                <a:ext cx="965189" cy="96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4" descr="Компьютерные иконки Graster.Грабовский А. Телефон, смартфон, синий,  электроника, прямоугольник png | PNGWi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l="29348" t="10254" r="29076" b="13573"/>
              <a:stretch>
                <a:fillRect/>
              </a:stretch>
            </p:blipFill>
            <p:spPr bwMode="auto">
              <a:xfrm>
                <a:off x="11707982" y="10404812"/>
                <a:ext cx="946246" cy="964800"/>
              </a:xfrm>
              <a:prstGeom prst="ellipse">
                <a:avLst/>
              </a:prstGeom>
              <a:noFill/>
            </p:spPr>
          </p:pic>
          <p:pic>
            <p:nvPicPr>
              <p:cNvPr id="37" name="Picture 6" descr="Группа ватсап… — Nissan Wingroad, 1.5 л., 2002 года на DRIVE2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4279750" y="10404812"/>
                <a:ext cx="957816" cy="964800"/>
              </a:xfrm>
              <a:prstGeom prst="ellipse">
                <a:avLst/>
              </a:prstGeom>
              <a:noFill/>
            </p:spPr>
          </p:pic>
          <p:sp>
            <p:nvSpPr>
              <p:cNvPr id="35866" name="Прямоугольник 37"/>
              <p:cNvSpPr>
                <a:spLocks noChangeArrowheads="1"/>
              </p:cNvSpPr>
              <p:nvPr/>
            </p:nvSpPr>
            <p:spPr bwMode="auto">
              <a:xfrm>
                <a:off x="15355867" y="10548101"/>
                <a:ext cx="3340988" cy="707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4000" dirty="0">
                    <a:solidFill>
                      <a:srgbClr val="002060"/>
                    </a:solidFill>
                    <a:latin typeface="Century Gothic" pitchFamily="34" charset="0"/>
                    <a:cs typeface="Calibri" pitchFamily="34" charset="0"/>
                  </a:rPr>
                  <a:t>89</a:t>
                </a:r>
                <a:r>
                  <a:rPr lang="en-US" sz="4000" dirty="0">
                    <a:solidFill>
                      <a:srgbClr val="002060"/>
                    </a:solidFill>
                    <a:latin typeface="Century Gothic" pitchFamily="34" charset="0"/>
                    <a:cs typeface="Calibri" pitchFamily="34" charset="0"/>
                  </a:rPr>
                  <a:t>519202637</a:t>
                </a:r>
                <a:endParaRPr lang="ru-RU" sz="4000" dirty="0">
                  <a:solidFill>
                    <a:srgbClr val="002060"/>
                  </a:solidFill>
                  <a:latin typeface="Century Gothic" pitchFamily="34" charset="0"/>
                  <a:cs typeface="Calibri" pitchFamily="34" charset="0"/>
                  <a:hlinkClick r:id="rId8"/>
                </a:endParaRPr>
              </a:p>
            </p:txBody>
          </p:sp>
        </p:grpSp>
      </p:grpSp>
      <p:sp>
        <p:nvSpPr>
          <p:cNvPr id="39" name="ИТОГИ РЕАЛИЗАЦИИ НАЦИОНАЛЬНЫХ ПРОЕКТОВ"/>
          <p:cNvSpPr txBox="1">
            <a:spLocks/>
          </p:cNvSpPr>
          <p:nvPr/>
        </p:nvSpPr>
        <p:spPr>
          <a:xfrm>
            <a:off x="3271838" y="198438"/>
            <a:ext cx="20572412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  <a:defRPr/>
            </a:pPr>
            <a:endParaRPr lang="ru-RU" sz="3600" dirty="0">
              <a:solidFill>
                <a:srgbClr val="00B2CC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ru-RU" sz="3600" dirty="0">
              <a:solidFill>
                <a:srgbClr val="00B2CC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ru-RU" sz="3600" dirty="0">
              <a:solidFill>
                <a:srgbClr val="00B2CC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ru-RU" sz="5600" cap="none" dirty="0">
                <a:solidFill>
                  <a:srgbClr val="C00000"/>
                </a:solidFill>
                <a:latin typeface="Century" pitchFamily="18" charset="0"/>
                <a:ea typeface="Helvetica Neue"/>
                <a:cs typeface="Times New Roman" pitchFamily="18" charset="0"/>
              </a:rPr>
              <a:t>Наши контакты</a:t>
            </a:r>
          </a:p>
          <a:p>
            <a:pPr>
              <a:spcAft>
                <a:spcPts val="1200"/>
              </a:spcAft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https://cub.iro.perm.ru/storage/2021/03/12/1e5d0106abec86fe4e4b63425602ddb866eb104f.png">
            <a:extLst>
              <a:ext uri="{FF2B5EF4-FFF2-40B4-BE49-F238E27FC236}">
                <a16:creationId xmlns="" xmlns:a16="http://schemas.microsoft.com/office/drawing/2014/main" id="{4B64E2F3-1664-4F63-A4B3-C48D456D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06" y="7152313"/>
            <a:ext cx="2439385" cy="195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41">
            <a:extLst>
              <a:ext uri="{FF2B5EF4-FFF2-40B4-BE49-F238E27FC236}">
                <a16:creationId xmlns="" xmlns:a16="http://schemas.microsoft.com/office/drawing/2014/main" id="{164AE0E8-6E73-46E7-8146-B7417F66A745}"/>
              </a:ext>
            </a:extLst>
          </p:cNvPr>
          <p:cNvGrpSpPr>
            <a:grpSpLocks/>
          </p:cNvGrpSpPr>
          <p:nvPr/>
        </p:nvGrpSpPr>
        <p:grpSpPr bwMode="auto">
          <a:xfrm>
            <a:off x="3271838" y="9971730"/>
            <a:ext cx="20258087" cy="2280575"/>
            <a:chOff x="3516260" y="9463530"/>
            <a:chExt cx="20258140" cy="2280158"/>
          </a:xfrm>
        </p:grpSpPr>
        <p:sp>
          <p:nvSpPr>
            <p:cNvPr id="29" name="Прямоугольник 29">
              <a:extLst>
                <a:ext uri="{FF2B5EF4-FFF2-40B4-BE49-F238E27FC236}">
                  <a16:creationId xmlns="" xmlns:a16="http://schemas.microsoft.com/office/drawing/2014/main" id="{62E5B8B8-626C-4A10-9A55-9670B23C3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260" y="9463530"/>
              <a:ext cx="20258140" cy="12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defTabSz="1828800">
                <a:lnSpc>
                  <a:spcPct val="90000"/>
                </a:lnSpc>
                <a:spcBef>
                  <a:spcPts val="3000"/>
                </a:spcBef>
              </a:pPr>
              <a:r>
                <a:rPr lang="ru-RU" sz="4000" dirty="0">
                  <a:solidFill>
                    <a:srgbClr val="002060"/>
                  </a:solidFill>
                  <a:latin typeface="Century Gothic" pitchFamily="34" charset="0"/>
                  <a:cs typeface="Calibri" pitchFamily="34" charset="0"/>
                </a:rPr>
                <a:t>Вербицкая Анна Андреевна, </a:t>
              </a:r>
              <a:r>
                <a:rPr lang="ru-RU" sz="4000" b="0" dirty="0">
                  <a:solidFill>
                    <a:srgbClr val="002060"/>
                  </a:solidFill>
                  <a:latin typeface="Century Gothic" pitchFamily="34" charset="0"/>
                  <a:cs typeface="Calibri" pitchFamily="34" charset="0"/>
                </a:rPr>
                <a:t>методист организационно-методического отдела </a:t>
              </a:r>
              <a:r>
                <a:rPr lang="ru-RU" sz="4000" b="0" dirty="0" smtClean="0">
                  <a:solidFill>
                    <a:srgbClr val="002060"/>
                  </a:solidFill>
                  <a:latin typeface="Century Gothic" pitchFamily="34" charset="0"/>
                  <a:cs typeface="Calibri" pitchFamily="34" charset="0"/>
                </a:rPr>
                <a:t>ЦНППМПР </a:t>
              </a:r>
              <a:r>
                <a:rPr lang="ru-RU" sz="4000" b="0" dirty="0">
                  <a:solidFill>
                    <a:srgbClr val="002060"/>
                  </a:solidFill>
                  <a:latin typeface="Century Gothic" pitchFamily="34" charset="0"/>
                  <a:cs typeface="Calibri" pitchFamily="34" charset="0"/>
                </a:rPr>
                <a:t>ГАУ ДПО «ИРО ПК»</a:t>
              </a:r>
            </a:p>
          </p:txBody>
        </p:sp>
        <p:grpSp>
          <p:nvGrpSpPr>
            <p:cNvPr id="30" name="Группа 32">
              <a:extLst>
                <a:ext uri="{FF2B5EF4-FFF2-40B4-BE49-F238E27FC236}">
                  <a16:creationId xmlns="" xmlns:a16="http://schemas.microsoft.com/office/drawing/2014/main" id="{906532E6-9A44-4F39-970C-9A054F1B52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8520" y="10897984"/>
              <a:ext cx="6362232" cy="725594"/>
              <a:chOff x="3071770" y="6280914"/>
              <a:chExt cx="6362232" cy="725594"/>
            </a:xfrm>
          </p:grpSpPr>
          <p:sp>
            <p:nvSpPr>
              <p:cNvPr id="40" name="Прямоугольник 5">
                <a:extLst>
                  <a:ext uri="{FF2B5EF4-FFF2-40B4-BE49-F238E27FC236}">
                    <a16:creationId xmlns="" xmlns:a16="http://schemas.microsoft.com/office/drawing/2014/main" id="{456584AE-2288-41AF-9407-1213B129F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071" y="6280914"/>
                <a:ext cx="5549931" cy="707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002060"/>
                    </a:solidFill>
                    <a:latin typeface="Century Gothic" pitchFamily="34" charset="0"/>
                    <a:cs typeface="Calibri" pitchFamily="34" charset="0"/>
                    <a:hlinkClick r:id="rId12"/>
                  </a:rPr>
                  <a:t>ava-cub@iro.perm.ru </a:t>
                </a:r>
                <a:endParaRPr lang="ru-RU" sz="4000" dirty="0">
                  <a:solidFill>
                    <a:srgbClr val="002060"/>
                  </a:solidFill>
                  <a:latin typeface="Century Gothic" pitchFamily="34" charset="0"/>
                  <a:cs typeface="Calibri" pitchFamily="34" charset="0"/>
                  <a:hlinkClick r:id="rId8"/>
                </a:endParaRPr>
              </a:p>
            </p:txBody>
          </p:sp>
          <p:pic>
            <p:nvPicPr>
              <p:cNvPr id="41" name="Picture 2" descr="Иконка ios, mail, почта, письмо, конверт, размер 128x128 | id44482 |  iconbird.com">
                <a:extLst>
                  <a:ext uri="{FF2B5EF4-FFF2-40B4-BE49-F238E27FC236}">
                    <a16:creationId xmlns="" xmlns:a16="http://schemas.microsoft.com/office/drawing/2014/main" id="{AF696B30-6956-4253-9A1F-71B9C0BC1E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71770" y="6286508"/>
                <a:ext cx="720000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1" name="Группа 40">
              <a:extLst>
                <a:ext uri="{FF2B5EF4-FFF2-40B4-BE49-F238E27FC236}">
                  <a16:creationId xmlns="" xmlns:a16="http://schemas.microsoft.com/office/drawing/2014/main" id="{DC425140-AF2E-4E5B-8BA2-429DBED777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07982" y="10778888"/>
              <a:ext cx="5410744" cy="964800"/>
              <a:chOff x="11707982" y="10404812"/>
              <a:chExt cx="5410744" cy="964800"/>
            </a:xfrm>
          </p:grpSpPr>
          <p:pic>
            <p:nvPicPr>
              <p:cNvPr id="32" name="Picture 11" descr="Как настроить работу Viber через прокси">
                <a:extLst>
                  <a:ext uri="{FF2B5EF4-FFF2-40B4-BE49-F238E27FC236}">
                    <a16:creationId xmlns="" xmlns:a16="http://schemas.microsoft.com/office/drawing/2014/main" id="{CBDF9948-101F-4D6D-8F21-D70744DCB6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2565237" y="10404812"/>
                <a:ext cx="965190" cy="96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3" descr="Telegram — Википедия">
                <a:extLst>
                  <a:ext uri="{FF2B5EF4-FFF2-40B4-BE49-F238E27FC236}">
                    <a16:creationId xmlns="" xmlns:a16="http://schemas.microsoft.com/office/drawing/2014/main" id="{0706C240-D2EB-4AD3-A105-F6BC03179D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3422494" y="10404812"/>
                <a:ext cx="965189" cy="96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4" descr="Компьютерные иконки Graster.Грабовский А. Телефон, смартфон, синий,  электроника, прямоугольник png | PNGWing">
                <a:extLst>
                  <a:ext uri="{FF2B5EF4-FFF2-40B4-BE49-F238E27FC236}">
                    <a16:creationId xmlns="" xmlns:a16="http://schemas.microsoft.com/office/drawing/2014/main" id="{E3228ED1-B674-4E7D-920E-9FF569B920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l="29348" t="10254" r="29076" b="13573"/>
              <a:stretch>
                <a:fillRect/>
              </a:stretch>
            </p:blipFill>
            <p:spPr bwMode="auto">
              <a:xfrm>
                <a:off x="11707982" y="10404812"/>
                <a:ext cx="946246" cy="964800"/>
              </a:xfrm>
              <a:prstGeom prst="ellipse">
                <a:avLst/>
              </a:prstGeom>
              <a:noFill/>
            </p:spPr>
          </p:pic>
          <p:pic>
            <p:nvPicPr>
              <p:cNvPr id="35" name="Picture 6" descr="Группа ватсап… — Nissan Wingroad, 1.5 л., 2002 года на DRIVE2">
                <a:extLst>
                  <a:ext uri="{FF2B5EF4-FFF2-40B4-BE49-F238E27FC236}">
                    <a16:creationId xmlns="" xmlns:a16="http://schemas.microsoft.com/office/drawing/2014/main" id="{E3413AC6-F9AE-4971-B330-286B080D60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4279750" y="10404812"/>
                <a:ext cx="957816" cy="964800"/>
              </a:xfrm>
              <a:prstGeom prst="ellipse">
                <a:avLst/>
              </a:prstGeom>
              <a:noFill/>
            </p:spPr>
          </p:pic>
          <p:sp>
            <p:nvSpPr>
              <p:cNvPr id="38" name="Прямоугольник 37">
                <a:extLst>
                  <a:ext uri="{FF2B5EF4-FFF2-40B4-BE49-F238E27FC236}">
                    <a16:creationId xmlns="" xmlns:a16="http://schemas.microsoft.com/office/drawing/2014/main" id="{1E920CA4-2B8F-49CD-B0E0-B9D9B4DAE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33995" y="10548101"/>
                <a:ext cx="184731" cy="7077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sz="4000" dirty="0">
                  <a:solidFill>
                    <a:srgbClr val="002060"/>
                  </a:solidFill>
                  <a:latin typeface="Century Gothic" pitchFamily="34" charset="0"/>
                  <a:cs typeface="Calibri" pitchFamily="34" charset="0"/>
                  <a:hlinkClick r:id="rId8"/>
                </a:endParaRPr>
              </a:p>
            </p:txBody>
          </p:sp>
        </p:grpSp>
      </p:grpSp>
      <p:pic>
        <p:nvPicPr>
          <p:cNvPr id="42" name="Picture 2" descr="https://cub.iro.perm.ru/storage/2024/03/07/07626eed5de2d8eb5cf5e0b057d8367f7c9c1b7c.png">
            <a:extLst>
              <a:ext uri="{FF2B5EF4-FFF2-40B4-BE49-F238E27FC236}">
                <a16:creationId xmlns="" xmlns:a16="http://schemas.microsoft.com/office/drawing/2014/main" id="{C6474457-9278-40F3-B1F1-21DBE65AC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0043634"/>
            <a:ext cx="2439385" cy="195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9E84A378-EA6B-4833-8CB9-CE4B33651561}"/>
              </a:ext>
            </a:extLst>
          </p:cNvPr>
          <p:cNvSpPr/>
          <p:nvPr/>
        </p:nvSpPr>
        <p:spPr>
          <a:xfrm>
            <a:off x="3271838" y="12348719"/>
            <a:ext cx="9395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0" dirty="0">
                <a:solidFill>
                  <a:srgbClr val="002060"/>
                </a:solidFill>
                <a:latin typeface="Century Gothic" pitchFamily="34" charset="0"/>
                <a:cs typeface="Calibri" pitchFamily="34" charset="0"/>
              </a:rPr>
              <a:t>Чат в Телеграмм </a:t>
            </a:r>
            <a:r>
              <a:rPr lang="en-US" dirty="0">
                <a:hlinkClick r:id="rId19"/>
              </a:rPr>
              <a:t>https://t.me/+4xIvkkQ0ppxjYzIy</a:t>
            </a:r>
            <a:endParaRPr lang="ru-RU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943" y="10616218"/>
            <a:ext cx="2620363" cy="2465312"/>
          </a:xfrm>
          <a:prstGeom prst="rect">
            <a:avLst/>
          </a:prstGeom>
        </p:spPr>
      </p:pic>
      <p:pic>
        <p:nvPicPr>
          <p:cNvPr id="45" name="Picture 4" descr="Архивы macos - Блог ITишника и просто челове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5040" y="5899493"/>
            <a:ext cx="698243" cy="7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4530246" y="5878873"/>
            <a:ext cx="127762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  <a:hlinkClick r:id="rId21"/>
              </a:rPr>
              <a:t>https://cub.iro.perm.ru/follow/molodye-pedagogi</a:t>
            </a:r>
            <a:r>
              <a:rPr lang="en-US" sz="40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endParaRPr lang="ru-RU" sz="4000" dirty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6434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altLang="ru-RU" sz="5600" b="1" dirty="0">
                <a:solidFill>
                  <a:srgbClr val="C00000"/>
                </a:solidFill>
                <a:latin typeface="Century" pitchFamily="18" charset="0"/>
                <a:ea typeface="Helvetica Neue"/>
                <a:cs typeface="Times New Roman" pitchFamily="18" charset="0"/>
                <a:sym typeface="Helvetica Neue"/>
              </a:rPr>
              <a:t>Цикл образовательных мероприятий </a:t>
            </a:r>
            <a:br>
              <a:rPr lang="ru-RU" altLang="ru-RU" sz="5600" b="1" dirty="0">
                <a:solidFill>
                  <a:srgbClr val="C00000"/>
                </a:solidFill>
                <a:latin typeface="Century" pitchFamily="18" charset="0"/>
                <a:ea typeface="Helvetica Neue"/>
                <a:cs typeface="Times New Roman" pitchFamily="18" charset="0"/>
                <a:sym typeface="Helvetica Neue"/>
              </a:rPr>
            </a:br>
            <a:r>
              <a:rPr lang="ru-RU" altLang="ru-RU" sz="5600" b="1" dirty="0">
                <a:solidFill>
                  <a:srgbClr val="C00000"/>
                </a:solidFill>
                <a:latin typeface="Century" pitchFamily="18" charset="0"/>
                <a:ea typeface="Helvetica Neue"/>
                <a:cs typeface="Times New Roman" pitchFamily="18" charset="0"/>
                <a:sym typeface="Helvetica Neue"/>
              </a:rPr>
              <a:t>«Лига инициативных»</a:t>
            </a:r>
            <a:endParaRPr lang="ru-RU" sz="5600" b="1" dirty="0">
              <a:solidFill>
                <a:srgbClr val="C00000"/>
              </a:solidFill>
              <a:latin typeface="Century" pitchFamily="18" charset="0"/>
              <a:ea typeface="Helvetica Neue"/>
              <a:cs typeface="Times New Roman" pitchFamily="18" charset="0"/>
              <a:sym typeface="Helvetica Neue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  <a:sym typeface="Helvetica Neue"/>
              </a:rPr>
              <a:t>Цели:</a:t>
            </a:r>
          </a:p>
          <a:p>
            <a:pPr algn="just"/>
            <a:r>
              <a:rPr lang="ru-RU" sz="3300" b="1" dirty="0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  <a:sym typeface="Helvetica Neue"/>
              </a:rPr>
              <a:t>методическая поддержка молодых специалистов;</a:t>
            </a:r>
          </a:p>
          <a:p>
            <a:pPr algn="just"/>
            <a:r>
              <a:rPr lang="ru-RU" sz="3300" b="1" dirty="0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  <a:sym typeface="Helvetica Neue"/>
              </a:rPr>
              <a:t>подготовка их в качестве </a:t>
            </a:r>
            <a:r>
              <a:rPr lang="ru-RU" sz="3300" b="1" dirty="0" err="1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  <a:sym typeface="Helvetica Neue"/>
              </a:rPr>
              <a:t>тьюторов</a:t>
            </a:r>
            <a:r>
              <a:rPr lang="ru-RU" sz="3300" b="1" dirty="0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  <a:sym typeface="Helvetica Neue"/>
              </a:rPr>
              <a:t> в образовательных учреждениях;</a:t>
            </a:r>
          </a:p>
          <a:p>
            <a:pPr algn="just"/>
            <a:r>
              <a:rPr lang="ru-RU" sz="3300" b="1" dirty="0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  <a:sym typeface="Helvetica Neue"/>
              </a:rPr>
              <a:t>создание коллектива инициативных молодых специалистов, которые в дальнейшем будут взаимодействовать, делиться опытом друг с другом и принимать участие в различных образовательных мероприятиях Пермского края.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925" y="3651250"/>
            <a:ext cx="8702675" cy="8702675"/>
          </a:xfrm>
        </p:spPr>
      </p:pic>
    </p:spTree>
    <p:extLst>
      <p:ext uri="{BB962C8B-B14F-4D97-AF65-F5344CB8AC3E}">
        <p14:creationId xmlns:p14="http://schemas.microsoft.com/office/powerpoint/2010/main" val="276960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696225"/>
              </p:ext>
            </p:extLst>
          </p:nvPr>
        </p:nvGraphicFramePr>
        <p:xfrm>
          <a:off x="781396" y="482139"/>
          <a:ext cx="22411115" cy="127350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77229">
                  <a:extLst>
                    <a:ext uri="{9D8B030D-6E8A-4147-A177-3AD203B41FA5}">
                      <a16:colId xmlns="" xmlns:a16="http://schemas.microsoft.com/office/drawing/2014/main" val="3668408321"/>
                    </a:ext>
                  </a:extLst>
                </a:gridCol>
                <a:gridCol w="10236634">
                  <a:extLst>
                    <a:ext uri="{9D8B030D-6E8A-4147-A177-3AD203B41FA5}">
                      <a16:colId xmlns="" xmlns:a16="http://schemas.microsoft.com/office/drawing/2014/main" val="4012166509"/>
                    </a:ext>
                  </a:extLst>
                </a:gridCol>
                <a:gridCol w="11197252">
                  <a:extLst>
                    <a:ext uri="{9D8B030D-6E8A-4147-A177-3AD203B41FA5}">
                      <a16:colId xmlns="" xmlns:a16="http://schemas.microsoft.com/office/drawing/2014/main" val="1599336978"/>
                    </a:ext>
                  </a:extLst>
                </a:gridCol>
              </a:tblGrid>
              <a:tr h="1399959">
                <a:tc gridSpan="3"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5600" b="1" kern="1200" dirty="0">
                          <a:solidFill>
                            <a:srgbClr val="C00000"/>
                          </a:solidFill>
                          <a:latin typeface="Century" pitchFamily="18" charset="0"/>
                          <a:ea typeface="Helvetica Neue"/>
                          <a:cs typeface="Times New Roman" pitchFamily="18" charset="0"/>
                        </a:rPr>
                        <a:t>Мероприятия</a:t>
                      </a:r>
                      <a:endParaRPr lang="ru-RU" sz="5600" b="1" kern="1200" dirty="0">
                        <a:solidFill>
                          <a:srgbClr val="C00000"/>
                        </a:solidFill>
                        <a:latin typeface="Century" pitchFamily="18" charset="0"/>
                        <a:ea typeface="Helvetica Neue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5998639"/>
                  </a:ext>
                </a:extLst>
              </a:tr>
              <a:tr h="1719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kern="1200" dirty="0" err="1">
                          <a:solidFill>
                            <a:srgbClr val="002060"/>
                          </a:solidFill>
                          <a:latin typeface="Century" pitchFamily="18" charset="0"/>
                          <a:ea typeface="Helvetica Neue"/>
                          <a:cs typeface="Times New Roman" pitchFamily="18" charset="0"/>
                        </a:rPr>
                        <a:t>Вебинар</a:t>
                      </a:r>
                      <a:r>
                        <a:rPr lang="ru-RU" sz="3300" b="1" kern="1200" dirty="0">
                          <a:solidFill>
                            <a:srgbClr val="002060"/>
                          </a:solidFill>
                          <a:latin typeface="Century" pitchFamily="18" charset="0"/>
                          <a:ea typeface="Helvetica Neue"/>
                          <a:cs typeface="Times New Roman" pitchFamily="18" charset="0"/>
                        </a:rPr>
                        <a:t> «Давайте знакомиться!»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b="1" kern="1200" dirty="0">
                          <a:solidFill>
                            <a:srgbClr val="002060"/>
                          </a:solidFill>
                          <a:latin typeface="Century" pitchFamily="18" charset="0"/>
                          <a:ea typeface="Helvetica Neue"/>
                          <a:cs typeface="Times New Roman" pitchFamily="18" charset="0"/>
                        </a:rPr>
                        <a:t>13.03.2024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90493014"/>
                  </a:ext>
                </a:extLst>
              </a:tr>
              <a:tr h="2631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kern="1200" dirty="0">
                          <a:solidFill>
                            <a:srgbClr val="002060"/>
                          </a:solidFill>
                          <a:latin typeface="Century" pitchFamily="18" charset="0"/>
                          <a:ea typeface="Helvetica Neue"/>
                          <a:cs typeface="Times New Roman" pitchFamily="18" charset="0"/>
                        </a:rPr>
                        <a:t>Ролевая игра «А как бы вы поступили? Анализ и решение педагогических ситуаций»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b="1" kern="1200" dirty="0">
                          <a:solidFill>
                            <a:srgbClr val="002060"/>
                          </a:solidFill>
                          <a:latin typeface="Century" pitchFamily="18" charset="0"/>
                          <a:ea typeface="Helvetica Neue"/>
                          <a:cs typeface="Times New Roman" pitchFamily="18" charset="0"/>
                        </a:rPr>
                        <a:t>27.03.2024</a:t>
                      </a:r>
                      <a:r>
                        <a:rPr lang="en-US" sz="3300" b="1" kern="1200" dirty="0">
                          <a:solidFill>
                            <a:srgbClr val="002060"/>
                          </a:solidFill>
                          <a:latin typeface="Century" pitchFamily="18" charset="0"/>
                          <a:ea typeface="Helvetica Neue"/>
                          <a:cs typeface="Times New Roman" pitchFamily="18" charset="0"/>
                        </a:rPr>
                        <a:t>*</a:t>
                      </a:r>
                      <a:endParaRPr lang="ru-RU" sz="3300" b="1" kern="1200" dirty="0">
                        <a:solidFill>
                          <a:srgbClr val="002060"/>
                        </a:solidFill>
                        <a:latin typeface="Century" pitchFamily="18" charset="0"/>
                        <a:ea typeface="Helvetica Neue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3300" b="1" kern="1200" dirty="0">
                        <a:solidFill>
                          <a:srgbClr val="002060"/>
                        </a:solidFill>
                        <a:latin typeface="Century" pitchFamily="18" charset="0"/>
                        <a:ea typeface="Helvetica Neue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b="1" kern="1200" dirty="0">
                          <a:solidFill>
                            <a:srgbClr val="002060"/>
                          </a:solidFill>
                          <a:latin typeface="Century" pitchFamily="18" charset="0"/>
                          <a:ea typeface="Helvetica Neue"/>
                          <a:cs typeface="Times New Roman" pitchFamily="18" charset="0"/>
                        </a:rPr>
                        <a:t>Начало: 11:30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3300" b="1" kern="1200" dirty="0">
                        <a:solidFill>
                          <a:srgbClr val="002060"/>
                        </a:solidFill>
                        <a:latin typeface="Century" pitchFamily="18" charset="0"/>
                        <a:ea typeface="Helvetica Neue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11428983"/>
                  </a:ext>
                </a:extLst>
              </a:tr>
              <a:tr h="2631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kern="1200" dirty="0">
                          <a:solidFill>
                            <a:srgbClr val="002060"/>
                          </a:solidFill>
                          <a:latin typeface="Century" pitchFamily="18" charset="0"/>
                          <a:ea typeface="Helvetica Neue"/>
                          <a:cs typeface="Times New Roman" pitchFamily="18" charset="0"/>
                        </a:rPr>
                        <a:t>Семинар «Индивидуальный стиль педагога: уникальность и эффективность в образовательной деятельности»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b="1" kern="1200" dirty="0">
                          <a:solidFill>
                            <a:srgbClr val="002060"/>
                          </a:solidFill>
                          <a:latin typeface="Century" pitchFamily="18" charset="0"/>
                          <a:ea typeface="Helvetica Neue"/>
                          <a:cs typeface="Times New Roman" pitchFamily="18" charset="0"/>
                        </a:rPr>
                        <a:t>24.04.2024</a:t>
                      </a:r>
                      <a:r>
                        <a:rPr lang="en-US" sz="3300" b="1" kern="1200" dirty="0">
                          <a:solidFill>
                            <a:srgbClr val="002060"/>
                          </a:solidFill>
                          <a:latin typeface="Century" pitchFamily="18" charset="0"/>
                          <a:ea typeface="Helvetica Neue"/>
                          <a:cs typeface="Times New Roman" pitchFamily="18" charset="0"/>
                        </a:rPr>
                        <a:t>*</a:t>
                      </a:r>
                      <a:endParaRPr lang="ru-RU" sz="3300" b="1" kern="1200" dirty="0">
                        <a:solidFill>
                          <a:srgbClr val="002060"/>
                        </a:solidFill>
                        <a:latin typeface="Century" pitchFamily="18" charset="0"/>
                        <a:ea typeface="Helvetica Neue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3300" b="1" kern="1200" dirty="0">
                        <a:solidFill>
                          <a:srgbClr val="002060"/>
                        </a:solidFill>
                        <a:latin typeface="Century" pitchFamily="18" charset="0"/>
                        <a:ea typeface="Helvetica Neue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b="1" kern="1200" dirty="0">
                          <a:solidFill>
                            <a:srgbClr val="002060"/>
                          </a:solidFill>
                          <a:latin typeface="Century" pitchFamily="18" charset="0"/>
                          <a:ea typeface="Helvetica Neue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50392872"/>
                  </a:ext>
                </a:extLst>
              </a:tr>
              <a:tr h="2631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kern="1200" dirty="0">
                          <a:solidFill>
                            <a:srgbClr val="002060"/>
                          </a:solidFill>
                          <a:latin typeface="Century" pitchFamily="18" charset="0"/>
                          <a:ea typeface="Helvetica Neue"/>
                          <a:cs typeface="Times New Roman" pitchFamily="18" charset="0"/>
                        </a:rPr>
                        <a:t>Деловая игра «Покори свой личный космос! Достижение целей и жизненный баланс»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b="1" kern="1200" dirty="0">
                          <a:solidFill>
                            <a:srgbClr val="002060"/>
                          </a:solidFill>
                          <a:latin typeface="Century" pitchFamily="18" charset="0"/>
                          <a:ea typeface="Helvetica Neue"/>
                          <a:cs typeface="Times New Roman" pitchFamily="18" charset="0"/>
                        </a:rPr>
                        <a:t>22.05.2024*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3300" b="1" kern="1200" dirty="0">
                        <a:solidFill>
                          <a:srgbClr val="002060"/>
                        </a:solidFill>
                        <a:latin typeface="Century" pitchFamily="18" charset="0"/>
                        <a:ea typeface="Helvetica Neue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49963123"/>
                  </a:ext>
                </a:extLst>
              </a:tr>
              <a:tr h="1719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kern="1200" dirty="0">
                          <a:solidFill>
                            <a:srgbClr val="002060"/>
                          </a:solidFill>
                          <a:latin typeface="Century" pitchFamily="18" charset="0"/>
                          <a:ea typeface="Helvetica Neue"/>
                          <a:cs typeface="Times New Roman" pitchFamily="18" charset="0"/>
                        </a:rPr>
                        <a:t>Итоговый </a:t>
                      </a:r>
                      <a:r>
                        <a:rPr lang="ru-RU" sz="3300" b="1" kern="1200" dirty="0" err="1">
                          <a:solidFill>
                            <a:srgbClr val="002060"/>
                          </a:solidFill>
                          <a:latin typeface="Century" pitchFamily="18" charset="0"/>
                          <a:ea typeface="Helvetica Neue"/>
                          <a:cs typeface="Times New Roman" pitchFamily="18" charset="0"/>
                        </a:rPr>
                        <a:t>вебинар</a:t>
                      </a:r>
                      <a:r>
                        <a:rPr lang="ru-RU" sz="3300" b="1" kern="1200" dirty="0">
                          <a:solidFill>
                            <a:srgbClr val="002060"/>
                          </a:solidFill>
                          <a:latin typeface="Century" pitchFamily="18" charset="0"/>
                          <a:ea typeface="Helvetica Neue"/>
                          <a:cs typeface="Times New Roman" pitchFamily="18" charset="0"/>
                        </a:rPr>
                        <a:t> «Разговор с самим собой: рефлексия и </a:t>
                      </a:r>
                      <a:r>
                        <a:rPr lang="ru-RU" sz="3300" b="1" kern="1200" dirty="0" err="1">
                          <a:solidFill>
                            <a:srgbClr val="002060"/>
                          </a:solidFill>
                          <a:latin typeface="Century" pitchFamily="18" charset="0"/>
                          <a:ea typeface="Helvetica Neue"/>
                          <a:cs typeface="Times New Roman" pitchFamily="18" charset="0"/>
                        </a:rPr>
                        <a:t>саморефлексия</a:t>
                      </a:r>
                      <a:r>
                        <a:rPr lang="ru-RU" sz="3300" b="1" kern="1200" dirty="0">
                          <a:solidFill>
                            <a:srgbClr val="002060"/>
                          </a:solidFill>
                          <a:latin typeface="Century" pitchFamily="18" charset="0"/>
                          <a:ea typeface="Helvetica Neue"/>
                          <a:cs typeface="Times New Roman" pitchFamily="18" charset="0"/>
                        </a:rPr>
                        <a:t> в деятельности педагога»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b="1" kern="1200" dirty="0">
                          <a:solidFill>
                            <a:srgbClr val="002060"/>
                          </a:solidFill>
                          <a:latin typeface="Century" pitchFamily="18" charset="0"/>
                          <a:ea typeface="Helvetica Neue"/>
                          <a:cs typeface="Times New Roman" pitchFamily="18" charset="0"/>
                        </a:rPr>
                        <a:t>26.06.2024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43580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41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5600" b="1" dirty="0">
                <a:solidFill>
                  <a:srgbClr val="C00000"/>
                </a:solidFill>
                <a:latin typeface="Century" pitchFamily="18" charset="0"/>
                <a:ea typeface="Helvetica Neue"/>
                <a:cs typeface="Times New Roman" pitchFamily="18" charset="0"/>
              </a:rPr>
              <a:t>Организация цикла образовательных мероприятий</a:t>
            </a:r>
            <a:endParaRPr lang="ru-RU" sz="5600" b="1" dirty="0">
              <a:solidFill>
                <a:srgbClr val="C00000"/>
              </a:solidFill>
              <a:latin typeface="Century" pitchFamily="18" charset="0"/>
              <a:ea typeface="Helvetica Neue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b="1" dirty="0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</a:rPr>
              <a:t>Мероприятия проводятся каждую четвертую среду месяца.</a:t>
            </a:r>
          </a:p>
          <a:p>
            <a:pPr algn="just"/>
            <a:r>
              <a:rPr lang="ru-RU" sz="4000" b="1" dirty="0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</a:rPr>
              <a:t>Все очные мероприятия проводятся по адресу: г. Пермь, ул. Бородинская 35а, ауд. 106.</a:t>
            </a:r>
          </a:p>
          <a:p>
            <a:pPr algn="just"/>
            <a:r>
              <a:rPr lang="ru-RU" sz="4000" b="1" dirty="0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</a:rPr>
              <a:t>Количество мест на очных мероприятиях – 50;</a:t>
            </a:r>
          </a:p>
          <a:p>
            <a:pPr algn="just"/>
            <a:r>
              <a:rPr lang="ru-RU" sz="4000" b="1" dirty="0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</a:rPr>
              <a:t>На онлайн – не ограничено, будет дополнительная регистрация; </a:t>
            </a:r>
          </a:p>
          <a:p>
            <a:pPr algn="just"/>
            <a:r>
              <a:rPr lang="ru-RU" sz="4000" b="1" dirty="0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</a:rPr>
              <a:t>Во время проведений очных мероприятий будет осуществляться видеотрансляция. </a:t>
            </a:r>
            <a:endParaRPr lang="ru-RU" sz="4000" b="1" dirty="0" smtClean="0">
              <a:solidFill>
                <a:srgbClr val="002060"/>
              </a:solidFill>
              <a:latin typeface="Century" pitchFamily="18" charset="0"/>
              <a:ea typeface="Helvetica Neue"/>
              <a:cs typeface="Times New Roman" pitchFamily="18" charset="0"/>
            </a:endParaRPr>
          </a:p>
          <a:p>
            <a:pPr algn="just"/>
            <a:endParaRPr lang="ru-RU" sz="4000" b="1" dirty="0" smtClean="0">
              <a:solidFill>
                <a:srgbClr val="002060"/>
              </a:solidFill>
              <a:latin typeface="Century" pitchFamily="18" charset="0"/>
              <a:ea typeface="Helvetica Neue"/>
              <a:cs typeface="Times New Roman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</a:rPr>
              <a:t>База данных молодых педагогов Пермского края: </a:t>
            </a:r>
            <a:r>
              <a:rPr lang="en-US" sz="4000" b="1" dirty="0" smtClean="0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  <a:hlinkClick r:id="rId2"/>
              </a:rPr>
              <a:t>https://forms.gle/sMr7gnm1UxzCoLRd9</a:t>
            </a:r>
            <a:r>
              <a:rPr lang="ru-RU" sz="4000" b="1" dirty="0" smtClean="0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</a:rPr>
              <a:t> </a:t>
            </a:r>
          </a:p>
          <a:p>
            <a:pPr algn="just"/>
            <a:r>
              <a:rPr lang="ru-RU" sz="4000" b="1" dirty="0" smtClean="0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</a:rPr>
              <a:t>Подтверждение участия в целевой группе цикла образовательных мероприятий производится по той же ссылке. </a:t>
            </a:r>
            <a:r>
              <a:rPr lang="ru-RU" b="1" dirty="0">
                <a:solidFill>
                  <a:srgbClr val="C00000"/>
                </a:solidFill>
                <a:latin typeface="Century" pitchFamily="18" charset="0"/>
                <a:ea typeface="Helvetica Neue"/>
                <a:cs typeface="Times New Roman" pitchFamily="18" charset="0"/>
              </a:rPr>
              <a:t>!!!Срок подачи заявки до 20.03.2024.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7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5600" b="1" dirty="0">
                <a:solidFill>
                  <a:srgbClr val="C00000"/>
                </a:solidFill>
                <a:latin typeface="Century" pitchFamily="18" charset="0"/>
                <a:ea typeface="Helvetica Neue"/>
                <a:cs typeface="Times New Roman" pitchFamily="18" charset="0"/>
              </a:rPr>
              <a:t>Результаты</a:t>
            </a:r>
            <a:endParaRPr lang="ru-RU" sz="5600" b="1" dirty="0">
              <a:solidFill>
                <a:srgbClr val="C00000"/>
              </a:solidFill>
              <a:latin typeface="Century" pitchFamily="18" charset="0"/>
              <a:ea typeface="Helvetica Neue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entury" pitchFamily="18" charset="0"/>
              </a:rPr>
              <a:t>Каждый участник целевой группы получит сертификат об участии в цикле образовательных мероприятий «Лига инициативных»;</a:t>
            </a:r>
            <a:endParaRPr lang="ru-RU" sz="4000" b="1" dirty="0" smtClean="0">
              <a:solidFill>
                <a:schemeClr val="accent5">
                  <a:lumMod val="50000"/>
                </a:schemeClr>
              </a:solidFill>
              <a:latin typeface="Century" pitchFamily="18" charset="0"/>
              <a:ea typeface="Helvetica Neue"/>
              <a:cs typeface="Times New Roman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</a:rPr>
              <a:t>В конце цикла будет предложено выполнить задание. Лучшие работы будут размещены на сайте </a:t>
            </a:r>
            <a:r>
              <a:rPr lang="en-US" sz="4000" dirty="0" smtClean="0">
                <a:hlinkClick r:id="rId2"/>
              </a:rPr>
              <a:t>https://cub.iro.perm.ru/</a:t>
            </a:r>
            <a:r>
              <a:rPr lang="ru-RU" sz="4000" b="1" dirty="0" smtClean="0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</a:rPr>
              <a:t>, их авторы также получат сертификаты.</a:t>
            </a:r>
          </a:p>
          <a:p>
            <a:pPr algn="just"/>
            <a:endParaRPr lang="ru-RU" sz="4000" dirty="0"/>
          </a:p>
          <a:p>
            <a:pPr marL="0" indent="0" algn="just">
              <a:buNone/>
            </a:pPr>
            <a:r>
              <a:rPr lang="ru-RU" sz="4000" dirty="0"/>
              <a:t>*</a:t>
            </a:r>
            <a:r>
              <a:rPr lang="ru-RU" sz="4000" b="1" dirty="0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</a:rPr>
              <a:t>Ожидаемые результаты: </a:t>
            </a:r>
          </a:p>
          <a:p>
            <a:pPr algn="just"/>
            <a:r>
              <a:rPr lang="ru-RU" sz="4000" b="1" dirty="0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</a:rPr>
              <a:t>молодые специалисты получат методическую поддержку в наиболее актуальных и проблемных для них аспектах работы;</a:t>
            </a:r>
          </a:p>
          <a:p>
            <a:pPr algn="just"/>
            <a:r>
              <a:rPr lang="ru-RU" sz="4000" b="1" dirty="0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</a:rPr>
              <a:t>смогут консультировать как </a:t>
            </a:r>
            <a:r>
              <a:rPr lang="ru-RU" sz="4000" b="1" dirty="0" err="1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</a:rPr>
              <a:t>тьюторы</a:t>
            </a:r>
            <a:r>
              <a:rPr lang="ru-RU" sz="4000" b="1" dirty="0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</a:rPr>
              <a:t> других молодых специалистов в образовательных учреждениях;</a:t>
            </a:r>
          </a:p>
          <a:p>
            <a:pPr algn="just"/>
            <a:r>
              <a:rPr lang="ru-RU" sz="4000" b="1" dirty="0">
                <a:solidFill>
                  <a:srgbClr val="002060"/>
                </a:solidFill>
                <a:latin typeface="Century" pitchFamily="18" charset="0"/>
                <a:ea typeface="Helvetica Neue"/>
                <a:cs typeface="Times New Roman" pitchFamily="18" charset="0"/>
              </a:rPr>
              <a:t>будет создан коллектив инициативных молодых специалистов, которые делятся друг с другом опытом и принимают участие в различных образовательных мероприятиях Пермского края.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3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23843467" y="13164501"/>
            <a:ext cx="540533" cy="540000"/>
          </a:xfrm>
        </p:spPr>
        <p:txBody>
          <a:bodyPr vert="horz" lIns="91440" tIns="45720" rIns="91440" bIns="45720" rtlCol="0" anchor="ctr"/>
          <a:lstStyle/>
          <a:p>
            <a:pPr algn="ctr"/>
            <a:fld id="{86CB4B4D-7CA3-9044-876B-883B54F8677D}" type="slidenum">
              <a:rPr lang="ru-RU" b="1"/>
              <a:pPr algn="ctr"/>
              <a:t>8</a:t>
            </a:fld>
            <a:endParaRPr lang="ru-RU" b="1"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0287FDE6-95B7-4368-B454-EDD09FD9E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25" y="199187"/>
            <a:ext cx="2448441" cy="2029972"/>
          </a:xfrm>
          <a:prstGeom prst="rect">
            <a:avLst/>
          </a:prstGeom>
        </p:spPr>
      </p:pic>
      <p:pic>
        <p:nvPicPr>
          <p:cNvPr id="25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  <p:sp>
        <p:nvSpPr>
          <p:cNvPr id="13" name="Номер слайда 2"/>
          <p:cNvSpPr txBox="1">
            <a:spLocks/>
          </p:cNvSpPr>
          <p:nvPr/>
        </p:nvSpPr>
        <p:spPr>
          <a:xfrm>
            <a:off x="23843467" y="13164501"/>
            <a:ext cx="540533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2500" b="1" i="0" u="none" strike="noStrike" kern="0" cap="none" spc="0" normalizeH="0" baseline="0" noProof="0" smtClean="0">
                <a:ln>
                  <a:noFill/>
                </a:ln>
                <a:solidFill>
                  <a:srgbClr val="D6D5D5"/>
                </a:solidFill>
                <a:effectLst/>
                <a:uLnTx/>
                <a:uFillTx/>
                <a:latin typeface="SF UI Text Semibold"/>
                <a:ea typeface="SF UI Text Semibold"/>
                <a:cs typeface="SF UI Text Semibold"/>
                <a:sym typeface="SF UI Text Semibold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500" b="1" i="0" u="none" strike="noStrike" kern="0" cap="none" spc="0" normalizeH="0" baseline="0" noProof="0" dirty="0">
              <a:ln>
                <a:noFill/>
              </a:ln>
              <a:solidFill>
                <a:srgbClr val="D6D5D5"/>
              </a:solidFill>
              <a:effectLst/>
              <a:uLnTx/>
              <a:uFillTx/>
              <a:latin typeface="SF UI Text Semibold"/>
              <a:ea typeface="SF UI Text Semibold"/>
              <a:cs typeface="SF UI Text Semibold"/>
              <a:sym typeface="SF UI Text Semibold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287FDE6-95B7-4368-B454-EDD09FD9E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25" y="199187"/>
            <a:ext cx="2448441" cy="2029972"/>
          </a:xfrm>
          <a:prstGeom prst="rect">
            <a:avLst/>
          </a:prstGeom>
        </p:spPr>
      </p:pic>
      <p:pic>
        <p:nvPicPr>
          <p:cNvPr id="15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9136120" y="12367872"/>
            <a:ext cx="4511805" cy="61554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r"/>
            <a:r>
              <a:rPr lang="ru-RU" sz="1600" dirty="0">
                <a:solidFill>
                  <a:srgbClr val="EA5848"/>
                </a:solidFill>
                <a:latin typeface="Circe Bold" pitchFamily="34" charset="-52"/>
              </a:rPr>
              <a:t>Удачи нам и нашим педагогам сегодня и всегда</a:t>
            </a:r>
          </a:p>
          <a:p>
            <a:pPr algn="r"/>
            <a:r>
              <a:rPr lang="en-US" sz="1600" dirty="0">
                <a:solidFill>
                  <a:srgbClr val="EA5848"/>
                </a:solidFill>
                <a:latin typeface="Circe Bold" pitchFamily="34" charset="-52"/>
              </a:rPr>
              <a:t>www.cub@iro.perm.ru</a:t>
            </a:r>
            <a:endParaRPr lang="ru-RU" sz="1600" dirty="0">
              <a:solidFill>
                <a:srgbClr val="EA5848"/>
              </a:solidFill>
              <a:latin typeface="Circe Bold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84667" y="11032049"/>
            <a:ext cx="11023600" cy="1335823"/>
          </a:xfrm>
          <a:prstGeom prst="rect">
            <a:avLst/>
          </a:prstGeom>
          <a:noFill/>
        </p:spPr>
        <p:txBody>
          <a:bodyPr vert="horz" wrap="square" lIns="121917" tIns="60958" rIns="121917" bIns="60958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8000" b="0" dirty="0">
                <a:solidFill>
                  <a:srgbClr val="002060"/>
                </a:solidFill>
                <a:latin typeface="Circe Bold" pitchFamily="34" charset="-52"/>
                <a:ea typeface="+mj-ea"/>
                <a:cs typeface="+mj-cs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1466" y="2664027"/>
            <a:ext cx="13783733" cy="84164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26266" y="403076"/>
            <a:ext cx="18503153" cy="1567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hangingPunct="1">
              <a:lnSpc>
                <a:spcPct val="90000"/>
              </a:lnSpc>
              <a:spcBef>
                <a:spcPts val="2000"/>
              </a:spcBef>
              <a:defRPr/>
            </a:pPr>
            <a:r>
              <a:rPr lang="ru-RU" sz="4400" b="0" kern="1200" cap="all" dirty="0">
                <a:solidFill>
                  <a:srgbClr val="FF66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Никто не может насвистывать симфонию.</a:t>
            </a:r>
          </a:p>
          <a:p>
            <a:pPr defTabSz="1828800" hangingPunct="1">
              <a:lnSpc>
                <a:spcPct val="90000"/>
              </a:lnSpc>
              <a:spcBef>
                <a:spcPts val="2000"/>
              </a:spcBef>
              <a:defRPr/>
            </a:pPr>
            <a:r>
              <a:rPr lang="ru-RU" sz="4400" b="0" kern="1200" cap="all" dirty="0">
                <a:solidFill>
                  <a:srgbClr val="FF66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Нужен весь оркестр, чтобы ее сыграть..!</a:t>
            </a:r>
          </a:p>
        </p:txBody>
      </p:sp>
    </p:spTree>
    <p:extLst>
      <p:ext uri="{BB962C8B-B14F-4D97-AF65-F5344CB8AC3E}">
        <p14:creationId xmlns:p14="http://schemas.microsoft.com/office/powerpoint/2010/main" val="4110565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Bebas Neue Regular"/>
        <a:ea typeface="Bebas Neue Regular"/>
        <a:cs typeface="Bebas Neue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33103</TotalTime>
  <Words>478</Words>
  <Application>Microsoft Office PowerPoint</Application>
  <PresentationFormat>Произвольный</PresentationFormat>
  <Paragraphs>86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Arial</vt:lpstr>
      <vt:lpstr>Bebas Neue Regular</vt:lpstr>
      <vt:lpstr>Calibri</vt:lpstr>
      <vt:lpstr>Calibri Light</vt:lpstr>
      <vt:lpstr>Century</vt:lpstr>
      <vt:lpstr>Century Gothic</vt:lpstr>
      <vt:lpstr>Circe Bold</vt:lpstr>
      <vt:lpstr>Helvetica Neue</vt:lpstr>
      <vt:lpstr>Helvetica Neue Medium</vt:lpstr>
      <vt:lpstr>SF UI Text Semibold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Цикл образовательных мероприятий  «Лига инициативных»</vt:lpstr>
      <vt:lpstr>Презентация PowerPoint</vt:lpstr>
      <vt:lpstr>Организация цикла образовательных мероприятий</vt:lpstr>
      <vt:lpstr>Результаты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РЕАЛИЗАЦИИ НАЦИОНАЛЬНЫХ ПРОЕКТОВ В ПЕРМСКОМ КРАЕ В 2019 г.</dc:title>
  <dc:creator>Щербинина Ирина Михайловна</dc:creator>
  <cp:lastModifiedBy>Чистякова Наталья Дмитриевна</cp:lastModifiedBy>
  <cp:revision>1980</cp:revision>
  <cp:lastPrinted>2022-05-11T13:25:39Z</cp:lastPrinted>
  <dcterms:modified xsi:type="dcterms:W3CDTF">2024-03-13T06:41:52Z</dcterms:modified>
</cp:coreProperties>
</file>