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9"/>
  </p:notesMasterIdLst>
  <p:sldIdLst>
    <p:sldId id="602" r:id="rId2"/>
    <p:sldId id="298" r:id="rId3"/>
    <p:sldId id="603" r:id="rId4"/>
    <p:sldId id="604" r:id="rId5"/>
    <p:sldId id="605" r:id="rId6"/>
    <p:sldId id="607" r:id="rId7"/>
    <p:sldId id="608" r:id="rId8"/>
    <p:sldId id="609" r:id="rId9"/>
    <p:sldId id="610" r:id="rId10"/>
    <p:sldId id="612" r:id="rId11"/>
    <p:sldId id="613" r:id="rId12"/>
    <p:sldId id="614" r:id="rId13"/>
    <p:sldId id="616" r:id="rId14"/>
    <p:sldId id="617" r:id="rId15"/>
    <p:sldId id="615" r:id="rId16"/>
    <p:sldId id="619" r:id="rId17"/>
    <p:sldId id="618" r:id="rId18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66CCFF"/>
    <a:srgbClr val="FF9900"/>
    <a:srgbClr val="EFFAFF"/>
    <a:srgbClr val="DDF0FF"/>
    <a:srgbClr val="EBF6FF"/>
    <a:srgbClr val="EBEDFF"/>
    <a:srgbClr val="E5E8FF"/>
    <a:srgbClr val="CCECFF"/>
    <a:srgbClr val="00B2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9634" autoAdjust="0"/>
  </p:normalViewPr>
  <p:slideViewPr>
    <p:cSldViewPr snapToGrid="0">
      <p:cViewPr varScale="1">
        <p:scale>
          <a:sx n="58" d="100"/>
          <a:sy n="58" d="100"/>
        </p:scale>
        <p:origin x="-210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9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57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73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30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58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9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1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9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2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61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</p:spPr>
        <p:txBody>
          <a:bodyPr/>
          <a:lstStyle>
            <a:lvl1pPr algn="l">
              <a:defRPr sz="550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437279" y="2368910"/>
            <a:ext cx="235094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42610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5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7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4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9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4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va-cub@iro.perm.ru" TargetMode="External"/><Relationship Id="rId5" Type="http://schemas.openxmlformats.org/officeDocument/2006/relationships/hyperlink" Target="https://cub.iro.perm.ru/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altLang="ru-RU" sz="3200" b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  <a:cs typeface="Helvetica Neue"/>
              </a:rPr>
              <a:t/>
            </a:r>
            <a:br>
              <a:rPr lang="ru-RU" altLang="ru-RU" sz="3200" b="1" cap="none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Neue"/>
                <a:cs typeface="Helvetica Neue"/>
              </a:rPr>
            </a:br>
            <a:endParaRPr lang="ru-RU" sz="3200" b="1" cap="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 Neue"/>
              <a:cs typeface="Helvetica Neue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8" name="Рисунок 7" descr="757788696969645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0313" y="740504"/>
            <a:ext cx="11822361" cy="12371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899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76" y="914400"/>
            <a:ext cx="11165151" cy="32004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Методы и приемы </a:t>
            </a: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рефлексии и </a:t>
            </a:r>
            <a:r>
              <a:rPr lang="ru-RU" sz="60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>
                <a:latin typeface="Century" pitchFamily="18" charset="0"/>
              </a:rPr>
              <a:t>Низкий – </a:t>
            </a:r>
            <a:r>
              <a:rPr lang="ru-RU" sz="4400" dirty="0" err="1" smtClean="0">
                <a:latin typeface="Century" pitchFamily="18" charset="0"/>
              </a:rPr>
              <a:t>низкий</a:t>
            </a:r>
            <a:r>
              <a:rPr lang="ru-RU" sz="4400" dirty="0" smtClean="0">
                <a:latin typeface="Century" pitchFamily="18" charset="0"/>
              </a:rPr>
              <a:t> </a:t>
            </a:r>
          </a:p>
          <a:p>
            <a:r>
              <a:rPr lang="ru-RU" sz="4400" dirty="0" smtClean="0">
                <a:latin typeface="Century" pitchFamily="18" charset="0"/>
              </a:rPr>
              <a:t>Оценить, какие есть препятствия в работе, не позволяющие работать эффективно. </a:t>
            </a:r>
          </a:p>
          <a:p>
            <a:r>
              <a:rPr lang="ru-RU" sz="4400" dirty="0" smtClean="0">
                <a:latin typeface="Century" pitchFamily="18" charset="0"/>
              </a:rPr>
              <a:t>Анкета «Изучение затруднений педагогов на начальном этапе профессиональной карьеры», Анкета изучения затруднений педагога в организации современного качественного образования (сборник)</a:t>
            </a:r>
            <a:endParaRPr lang="ru-RU" sz="4400" dirty="0">
              <a:latin typeface="Century" pitchFamily="18" charset="0"/>
            </a:endParaRPr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10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44727" y="914400"/>
            <a:ext cx="184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4" y="1946031"/>
            <a:ext cx="10567632" cy="10567632"/>
          </a:xfrm>
        </p:spPr>
      </p:pic>
    </p:spTree>
    <p:extLst>
      <p:ext uri="{BB962C8B-B14F-4D97-AF65-F5344CB8AC3E}">
        <p14:creationId xmlns="" xmlns:p14="http://schemas.microsoft.com/office/powerpoint/2010/main" val="60867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76" y="914400"/>
            <a:ext cx="11165151" cy="32004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Методы и приемы </a:t>
            </a: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рефлексии и </a:t>
            </a:r>
            <a:r>
              <a:rPr lang="ru-RU" sz="60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Century" pitchFamily="18" charset="0"/>
              </a:rPr>
              <a:t>Низкий – </a:t>
            </a:r>
            <a:r>
              <a:rPr lang="ru-RU" sz="4400" dirty="0" err="1" smtClean="0">
                <a:latin typeface="Century" pitchFamily="18" charset="0"/>
              </a:rPr>
              <a:t>низкий</a:t>
            </a:r>
            <a:r>
              <a:rPr lang="ru-RU" sz="4400" dirty="0" smtClean="0">
                <a:latin typeface="Century" pitchFamily="18" charset="0"/>
              </a:rPr>
              <a:t> </a:t>
            </a:r>
          </a:p>
          <a:p>
            <a:endParaRPr lang="ru-RU" sz="4400" dirty="0" smtClean="0">
              <a:latin typeface="Century" pitchFamily="18" charset="0"/>
            </a:endParaRPr>
          </a:p>
          <a:p>
            <a:r>
              <a:rPr lang="ru-RU" sz="4400" dirty="0" smtClean="0">
                <a:latin typeface="Century" pitchFamily="18" charset="0"/>
              </a:rPr>
              <a:t>Потенциал – средний, результативность – низкий – упор на наставничество </a:t>
            </a:r>
          </a:p>
          <a:p>
            <a:endParaRPr lang="ru-RU" sz="4400" dirty="0" smtClean="0">
              <a:latin typeface="Century" pitchFamily="18" charset="0"/>
            </a:endParaRPr>
          </a:p>
          <a:p>
            <a:r>
              <a:rPr lang="ru-RU" sz="4400" dirty="0" smtClean="0">
                <a:latin typeface="Century" pitchFamily="18" charset="0"/>
              </a:rPr>
              <a:t>Потенциал низкий, результативность – средний – упор на самостоятельное изучение</a:t>
            </a:r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11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44727" y="914400"/>
            <a:ext cx="184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4" y="1946031"/>
            <a:ext cx="10567632" cy="10567632"/>
          </a:xfrm>
        </p:spPr>
      </p:pic>
    </p:spTree>
    <p:extLst>
      <p:ext uri="{BB962C8B-B14F-4D97-AF65-F5344CB8AC3E}">
        <p14:creationId xmlns="" xmlns:p14="http://schemas.microsoft.com/office/powerpoint/2010/main" val="60867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12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20790435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+mj-lt"/>
              <a:buAutoNum type="arabicPeriod"/>
            </a:pP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«Экспресс-анализ технологических аспектов личностно ориентированного урока»;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«Схема психолого-дидактического анализа урока»;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«Комплексный анализ проблемно-развивающего урока»;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«Схема анализа деятельности учителя, направленной на развитие личности учащихся»;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«Критерии </a:t>
            </a:r>
            <a:r>
              <a:rPr lang="ru-RU" sz="6000" b="0" dirty="0" err="1" smtClean="0">
                <a:solidFill>
                  <a:srgbClr val="002060"/>
                </a:solidFill>
                <a:latin typeface="Century" pitchFamily="18" charset="0"/>
              </a:rPr>
              <a:t>сформированности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 компонентов учебной деятельности» (сборник).</a:t>
            </a:r>
            <a:endParaRPr lang="ru-RU" sz="60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7514" y="0"/>
            <a:ext cx="13599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Средства поддержки </a:t>
            </a:r>
            <a:r>
              <a:rPr lang="ru-RU" sz="48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субъектности</a:t>
            </a:r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 воспитанников, анализ педагогической ситуации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Приемы </a:t>
            </a:r>
            <a:r>
              <a:rPr lang="ru-RU" sz="66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679576" y="4114799"/>
            <a:ext cx="8901337" cy="8327571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cap="small" dirty="0" smtClean="0">
                <a:solidFill>
                  <a:srgbClr val="002060"/>
                </a:solidFill>
                <a:latin typeface="Century" pitchFamily="18" charset="0"/>
              </a:rPr>
              <a:t>модель лестницы </a:t>
            </a:r>
            <a:r>
              <a:rPr lang="ru-RU" b="1" u="sng" cap="small" dirty="0" err="1" smtClean="0">
                <a:solidFill>
                  <a:srgbClr val="002060"/>
                </a:solidFill>
                <a:latin typeface="Century" pitchFamily="18" charset="0"/>
              </a:rPr>
              <a:t>арджириса</a:t>
            </a:r>
            <a:r>
              <a:rPr lang="ru-RU" b="1" u="sng" cap="small" dirty="0" smtClean="0">
                <a:solidFill>
                  <a:srgbClr val="002060"/>
                </a:solidFill>
                <a:latin typeface="Century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Наблюдение данных: один из членов вашей команды, Елена, не принимает активного участия в заседании группы.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Отбор данных: Вполне возможно, что Елена очень внимательно выслушивала выступления других, но сама на этот раз ничего не сказала.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Дополнительное значение: Елена говорит только тогда, когда считает, что может повлиять на других членов команды.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Предположения: Может быть, в данном случае Елене интересны только те ситуации, в которых хвалят именно ее.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Выводы: Елена – не командный игрок.</a:t>
            </a:r>
            <a:br>
              <a:rPr lang="ru-RU" dirty="0" smtClean="0">
                <a:solidFill>
                  <a:srgbClr val="002060"/>
                </a:solidFill>
                <a:latin typeface="Century" pitchFamily="18" charset="0"/>
              </a:rPr>
            </a:br>
            <a:endParaRPr lang="ru-RU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Убеждения: Елена не может быть членом команды.</a:t>
            </a:r>
            <a:br>
              <a:rPr lang="ru-RU" dirty="0" smtClean="0">
                <a:solidFill>
                  <a:srgbClr val="002060"/>
                </a:solidFill>
                <a:latin typeface="Century" pitchFamily="18" charset="0"/>
              </a:rPr>
            </a:br>
            <a:endParaRPr lang="ru-RU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Действия: вы перестаете рассчитывать на то, что Елена будет вносить свой вклад в результаты команды, и, возможно, не станете в будущем приглашать ее на заседания.</a:t>
            </a:r>
            <a:endParaRPr lang="ru-RU" cap="small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13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11" descr="11135183718_i_008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556671" y="2385808"/>
            <a:ext cx="9111342" cy="9766217"/>
          </a:xfrm>
        </p:spPr>
      </p:pic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Приемы </a:t>
            </a:r>
            <a:r>
              <a:rPr lang="ru-RU" sz="66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679576" y="4114799"/>
            <a:ext cx="8901337" cy="8327571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err="1" smtClean="0">
                <a:solidFill>
                  <a:srgbClr val="002060"/>
                </a:solidFill>
                <a:latin typeface="Century" pitchFamily="18" charset="0"/>
              </a:rPr>
              <a:t>Опросник</a:t>
            </a:r>
            <a:r>
              <a:rPr lang="ru-RU" b="1" u="sng" dirty="0" smtClean="0">
                <a:solidFill>
                  <a:srgbClr val="002060"/>
                </a:solidFill>
                <a:latin typeface="Century" pitchFamily="18" charset="0"/>
              </a:rPr>
              <a:t> по модели лестницы </a:t>
            </a:r>
            <a:r>
              <a:rPr lang="ru-RU" b="1" u="sng" dirty="0" err="1" smtClean="0">
                <a:solidFill>
                  <a:srgbClr val="002060"/>
                </a:solidFill>
                <a:latin typeface="Century" pitchFamily="18" charset="0"/>
              </a:rPr>
              <a:t>Арджириса</a:t>
            </a:r>
            <a:endParaRPr lang="ru-RU" b="1" u="sng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Почему я выбрал такой образ действий? Есть ли другие действия, которые следует рассмотреть?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Какие убеждения привели меня к такому действию? Это обоснованно?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Почему я сделал такой вывод? Вывод верный?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Что я предполагаю и почему? Верны ли мои предположения?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Верно ли я интерпретировал значение известных мне данных?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Какие данные я выбрал и почему? Тщательно ли я выбирал данные?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Какие реальные факты использовать? Какие еще факты следует учесть?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cap="small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14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11" descr="11135183718_i_008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556671" y="2385808"/>
            <a:ext cx="9111342" cy="9766217"/>
          </a:xfrm>
        </p:spPr>
      </p:pic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Приемы </a:t>
            </a:r>
            <a:r>
              <a:rPr lang="ru-RU" sz="66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dirty="0"/>
          </a:p>
        </p:txBody>
      </p:sp>
      <p:pic>
        <p:nvPicPr>
          <p:cNvPr id="16" name="Содержимое 15" descr="днев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37265" y="2432956"/>
            <a:ext cx="11952082" cy="10254343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5400" cap="small" dirty="0" smtClean="0">
                <a:solidFill>
                  <a:srgbClr val="002060"/>
                </a:solidFill>
                <a:latin typeface="Century" pitchFamily="18" charset="0"/>
              </a:rPr>
              <a:t>+ </a:t>
            </a:r>
            <a:r>
              <a:rPr lang="ru-RU" sz="5400" cap="small" dirty="0" err="1" smtClean="0">
                <a:solidFill>
                  <a:srgbClr val="002060"/>
                </a:solidFill>
                <a:latin typeface="Century" pitchFamily="18" charset="0"/>
              </a:rPr>
              <a:t>Ольденбургский</a:t>
            </a:r>
            <a:r>
              <a:rPr lang="ru-RU" sz="5400" cap="small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sz="5400" cap="small" dirty="0" err="1" smtClean="0">
                <a:solidFill>
                  <a:srgbClr val="002060"/>
                </a:solidFill>
                <a:latin typeface="Century" pitchFamily="18" charset="0"/>
              </a:rPr>
              <a:t>опросник</a:t>
            </a:r>
            <a:r>
              <a:rPr lang="ru-RU" sz="5400" cap="small" dirty="0" smtClean="0">
                <a:solidFill>
                  <a:srgbClr val="002060"/>
                </a:solidFill>
                <a:latin typeface="Century" pitchFamily="18" charset="0"/>
              </a:rPr>
              <a:t> профессионального выгорания</a:t>
            </a:r>
          </a:p>
          <a:p>
            <a:endParaRPr lang="ru-RU" cap="small" dirty="0" smtClean="0"/>
          </a:p>
          <a:p>
            <a:endParaRPr lang="ru-RU" dirty="0"/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15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Ольденбургский опросник профессионального выгорания, OLBI_qrcode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0785" y="7124699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16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2079043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0" dirty="0" smtClean="0">
                <a:solidFill>
                  <a:srgbClr val="002060"/>
                </a:solidFill>
                <a:latin typeface="Century" pitchFamily="18" charset="0"/>
              </a:rPr>
              <a:t>Рефлексия — это умение видеть все богатство содержания в ретроспекции (т. е. обращаясь назад: что я делал?) и немножко в </a:t>
            </a:r>
            <a:r>
              <a:rPr lang="ru-RU" sz="5400" b="0" dirty="0" err="1" smtClean="0">
                <a:solidFill>
                  <a:srgbClr val="002060"/>
                </a:solidFill>
                <a:latin typeface="Century" pitchFamily="18" charset="0"/>
              </a:rPr>
              <a:t>проспекции</a:t>
            </a:r>
            <a:r>
              <a:rPr lang="ru-RU" sz="5400" b="0" dirty="0" smtClean="0">
                <a:solidFill>
                  <a:srgbClr val="002060"/>
                </a:solidFill>
                <a:latin typeface="Century" pitchFamily="18" charset="0"/>
              </a:rPr>
              <a:t>.</a:t>
            </a:r>
            <a:br>
              <a:rPr lang="ru-RU" sz="5400" b="0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5400" b="0" dirty="0" smtClean="0">
                <a:solidFill>
                  <a:srgbClr val="002060"/>
                </a:solidFill>
                <a:latin typeface="Century" pitchFamily="18" charset="0"/>
              </a:rPr>
              <a:t>Так вот, тонким, чувствующим человеком мы обычно называем того, у кого развита эта рефлексивная компонента и кто умеет видеть себя со стороны, четко понимать и знать, что он делает.</a:t>
            </a:r>
          </a:p>
          <a:p>
            <a:pPr algn="r" fontAlgn="t"/>
            <a:r>
              <a:rPr lang="ru-RU" sz="5400" b="0" i="1" dirty="0" smtClean="0">
                <a:solidFill>
                  <a:srgbClr val="002060"/>
                </a:solidFill>
                <a:latin typeface="Century" pitchFamily="18" charset="0"/>
              </a:rPr>
              <a:t>Георгий Петрович Щедровицкий</a:t>
            </a:r>
          </a:p>
          <a:p>
            <a:pPr algn="just"/>
            <a:endParaRPr lang="ru-RU" sz="5400" b="0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just"/>
            <a:r>
              <a:rPr lang="ru-RU" sz="5400" b="0" dirty="0" smtClean="0">
                <a:solidFill>
                  <a:srgbClr val="002060"/>
                </a:solidFill>
                <a:latin typeface="Century" pitchFamily="18" charset="0"/>
              </a:rPr>
              <a:t>Мы себя в рефлексии не оцениваем, а собираем.</a:t>
            </a:r>
          </a:p>
          <a:p>
            <a:pPr algn="r" fontAlgn="t"/>
            <a:r>
              <a:rPr lang="ru-RU" sz="5400" b="0" i="1" dirty="0" smtClean="0">
                <a:solidFill>
                  <a:srgbClr val="002060"/>
                </a:solidFill>
                <a:latin typeface="Century" pitchFamily="18" charset="0"/>
              </a:rPr>
              <a:t>Сергей Борисович Переслегин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7514" y="0"/>
            <a:ext cx="13599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Средства поддержки </a:t>
            </a:r>
            <a:r>
              <a:rPr lang="ru-RU" sz="48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субъектности</a:t>
            </a:r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 воспитанников, анализ педагогической ситуации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17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2079043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/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Разработать ИОМ для молодого педагога на следующий учебный год.</a:t>
            </a:r>
          </a:p>
          <a:p>
            <a:pPr marL="1143000" indent="-1143000" algn="just"/>
            <a:endParaRPr lang="ru-RU" sz="60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1143000" indent="-1143000" algn="just"/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Лучшие работы будут размещены на сайте </a:t>
            </a:r>
            <a:r>
              <a:rPr lang="en-US" sz="6000" b="0" dirty="0" smtClean="0">
                <a:solidFill>
                  <a:srgbClr val="002060"/>
                </a:solidFill>
                <a:latin typeface="Century" pitchFamily="18" charset="0"/>
                <a:hlinkClick r:id="rId5"/>
              </a:rPr>
              <a:t>https://cub.iro.perm.ru</a:t>
            </a:r>
            <a:r>
              <a:rPr lang="en-US" sz="6000" b="0" dirty="0" smtClean="0">
                <a:solidFill>
                  <a:srgbClr val="002060"/>
                </a:solidFill>
                <a:latin typeface="Century" pitchFamily="18" charset="0"/>
                <a:hlinkClick r:id="rId5"/>
              </a:rPr>
              <a:t>/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, а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 авторам лучших работ будут </a:t>
            </a:r>
            <a:r>
              <a:rPr lang="ru-RU" sz="6000" b="0" smtClean="0">
                <a:solidFill>
                  <a:srgbClr val="002060"/>
                </a:solidFill>
                <a:latin typeface="Century" pitchFamily="18" charset="0"/>
              </a:rPr>
              <a:t>вручены сертификаты. </a:t>
            </a:r>
            <a:endParaRPr lang="ru-RU" sz="6000" b="0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1143000" indent="-1143000" algn="just"/>
            <a:endParaRPr lang="ru-RU" sz="6000" b="0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1143000" indent="-1143000" algn="just"/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Высылать работы до 1.09.2024 на почту </a:t>
            </a:r>
            <a:r>
              <a:rPr lang="en-US" sz="6000" b="0" dirty="0" smtClean="0">
                <a:solidFill>
                  <a:srgbClr val="002060"/>
                </a:solidFill>
                <a:latin typeface="Century" pitchFamily="18" charset="0"/>
                <a:hlinkClick r:id="rId6"/>
              </a:rPr>
              <a:t>ava-cub@iro.perm.ru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</a:rPr>
              <a:t> .</a:t>
            </a:r>
          </a:p>
          <a:p>
            <a:pPr marL="1143000" indent="-1143000" algn="just"/>
            <a:endParaRPr lang="ru-RU" sz="60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1143000" indent="-1143000" algn="just"/>
            <a:endParaRPr lang="ru-RU" sz="60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7514" y="1485900"/>
            <a:ext cx="13599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Индивидуальное задание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10523621"/>
            <a:ext cx="22580600" cy="2554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8316" y="3452009"/>
            <a:ext cx="218939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</a:t>
            </a:r>
            <a:r>
              <a:rPr lang="ru-RU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вебинара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«Разговор с самим собой: рефлексия и </a:t>
            </a:r>
            <a:r>
              <a:rPr lang="ru-RU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саморефлексия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в деятельности педагога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непрерывного повышения профессионального мастерства ГАУ ДПО «ИРО ПК»</a:t>
            </a: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Вербицкая Анна Андреевна, методист организационно-методического отдела ЦНППМПР</a:t>
            </a:r>
          </a:p>
          <a:p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14" y="537059"/>
            <a:ext cx="1105271" cy="1952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4274" y="623491"/>
            <a:ext cx="243917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1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3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198882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72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Понятия рефлексии и </a:t>
            </a:r>
            <a:r>
              <a:rPr lang="ru-RU" sz="72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72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endParaRPr lang="ru-RU" sz="72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72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</a:t>
            </a:r>
            <a:r>
              <a:rPr lang="ru-RU" sz="72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етоды и приемы рефлексии и </a:t>
            </a:r>
            <a:r>
              <a:rPr lang="ru-RU" sz="72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72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endParaRPr lang="ru-RU" sz="720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914400" indent="-914400">
              <a:buAutoNum type="arabicPeriod"/>
            </a:pPr>
            <a:r>
              <a:rPr lang="ru-RU" sz="7200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Индивидуальное задание</a:t>
            </a:r>
          </a:p>
          <a:p>
            <a:pPr marL="914400" indent="-914400">
              <a:buAutoNum type="arabicPeriod"/>
            </a:pPr>
            <a:endParaRPr lang="ru-RU" sz="480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sz="2800" u="sng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30390" y="961947"/>
            <a:ext cx="82012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dirty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Обсуждаемые вопросы </a:t>
            </a:r>
          </a:p>
        </p:txBody>
      </p:sp>
    </p:spTree>
    <p:extLst>
      <p:ext uri="{BB962C8B-B14F-4D97-AF65-F5344CB8AC3E}">
        <p14:creationId xmlns="" xmlns:p14="http://schemas.microsoft.com/office/powerpoint/2010/main" val="717528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4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198882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Рефлексия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 – анализ и осознание собственной жизнедеятельности </a:t>
            </a:r>
            <a:r>
              <a:rPr lang="ru-RU" sz="6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и 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поступков.</a:t>
            </a:r>
          </a:p>
          <a:p>
            <a:pPr algn="just"/>
            <a:endParaRPr lang="ru-RU" sz="66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r>
              <a:rPr lang="ru-RU" sz="4400" b="0" i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Это обращение к происходящему </a:t>
            </a:r>
            <a:r>
              <a:rPr lang="ru-RU" sz="4400" b="0" i="1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вокруг, </a:t>
            </a:r>
            <a:r>
              <a:rPr lang="ru-RU" sz="4400" b="0" i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чужим чувствам, эмоциям, желаниям, поведению. </a:t>
            </a:r>
          </a:p>
          <a:p>
            <a:pPr algn="just"/>
            <a:endParaRPr lang="ru-RU" sz="48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ru-RU" sz="60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Саморефлексия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 – анализ своего </a:t>
            </a:r>
            <a:r>
              <a:rPr lang="ru-RU" sz="6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поведения и внутреннего мира, который проводится с целью разрешения внутренних проблем и </a:t>
            </a:r>
            <a:r>
              <a:rPr lang="ru-RU" sz="6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саморазвития.</a:t>
            </a:r>
          </a:p>
          <a:p>
            <a:pPr algn="just"/>
            <a:endParaRPr lang="ru-RU" sz="48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r>
              <a:rPr lang="ru-RU" sz="4400" b="0" i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Это обращение к своим чувствам, эмоциям, желаниям, поведени</a:t>
            </a:r>
            <a:r>
              <a:rPr lang="ru-RU" sz="4400" b="0" i="1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ю</a:t>
            </a:r>
            <a:r>
              <a:rPr lang="ru-RU" sz="4400" b="0" i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 </a:t>
            </a:r>
            <a:endParaRPr lang="ru-RU" sz="4400" b="0" i="1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4792" y="961947"/>
            <a:ext cx="133324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Понятия рефлексии и </a:t>
            </a:r>
            <a:r>
              <a:rPr lang="ru-RU" sz="5600" dirty="0" err="1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56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9597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5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198882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Педагогическая 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рефлексия </a:t>
            </a:r>
            <a:r>
              <a:rPr lang="ru-RU" sz="4000" u="sng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стимулирует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 исследовательский, творческий процесс, выводит педагога на новые задачи профессиональной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деятельности.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ефлексия 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выступает основным </a:t>
            </a:r>
            <a:r>
              <a:rPr lang="ru-RU" sz="4000" u="sng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средством поддержки </a:t>
            </a:r>
            <a:r>
              <a:rPr lang="ru-RU" sz="4000" u="sng" dirty="0" err="1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субъектности</a:t>
            </a:r>
            <a:r>
              <a:rPr lang="ru-RU" sz="4000" u="sng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воспитанников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:</a:t>
            </a:r>
          </a:p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умение 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налаживать адекватную обратную связь в системе «педагог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–воспитанник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», выходить на взаимопонимание и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доверие;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умение 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проявлять и анализировать интересы и запросы детей, выходить на их индивидуальные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смыслы;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умение 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вооружить воспитанников методами рефлексии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собственной деятельности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, оценивать свои способности и успешность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собственной деятельности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, свои сильные и слабые стороны, проявлять свою позицию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3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 Рефлексия позволяет </a:t>
            </a:r>
            <a:r>
              <a:rPr lang="ru-RU" sz="40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лучше </a:t>
            </a:r>
            <a:r>
              <a:rPr lang="ru-RU" sz="4000" u="sng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обозначить педагогическую ситуацию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, </a:t>
            </a:r>
            <a:r>
              <a:rPr lang="ru-RU" sz="4000" u="sng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вывести ее на уровень анализа и преобразования</a:t>
            </a:r>
            <a:r>
              <a:rPr lang="ru-RU" sz="4000" b="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1308" y="1446023"/>
            <a:ext cx="13199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Зачем они нужны в деятельности педагога?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2551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76" y="914400"/>
            <a:ext cx="11165151" cy="32004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Методы и приемы </a:t>
            </a: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рефлексии и </a:t>
            </a:r>
            <a:r>
              <a:rPr lang="ru-RU" sz="60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518" y="2316163"/>
            <a:ext cx="10695764" cy="1025010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u="sng" dirty="0">
                <a:solidFill>
                  <a:srgbClr val="002060"/>
                </a:solidFill>
                <a:latin typeface="Century" pitchFamily="18" charset="0"/>
              </a:rPr>
              <a:t>Матрица потенциала</a:t>
            </a:r>
            <a:r>
              <a:rPr lang="ru-RU" sz="3600" b="1" dirty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– инструмент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управления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талантами.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основе инструмента лежит деление сотрудников на девять групп в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зависимости от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их производительности и потенциала. </a:t>
            </a:r>
            <a:endParaRPr lang="ru-RU" sz="3600" dirty="0" smtClean="0">
              <a:solidFill>
                <a:srgbClr val="002060"/>
              </a:solidFill>
              <a:latin typeface="Century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Оценивая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производительность сотрудников, менеджеры часто обращают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внимание на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две вещи. Во-первых, насколько хорошо они работают сегодня, а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во-вторых, насколько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хорошо они, вероятно, будут работать в будущем, то есть </a:t>
            </a: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их потенциал </a:t>
            </a:r>
            <a:r>
              <a:rPr lang="ru-RU" sz="3600" dirty="0">
                <a:solidFill>
                  <a:srgbClr val="002060"/>
                </a:solidFill>
                <a:latin typeface="Century" pitchFamily="18" charset="0"/>
              </a:rPr>
              <a:t>роста.</a:t>
            </a:r>
          </a:p>
          <a:p>
            <a:endParaRPr lang="ru-RU" dirty="0"/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6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44727" y="914400"/>
            <a:ext cx="184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857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76" y="914400"/>
            <a:ext cx="11165151" cy="32004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Методы и приемы </a:t>
            </a: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рефлексии и </a:t>
            </a:r>
            <a:r>
              <a:rPr lang="ru-RU" sz="6000" dirty="0" err="1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саморефлексии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/>
              <a:t>Матрица потенциала</a:t>
            </a:r>
            <a:r>
              <a:rPr lang="ru-RU" sz="3600" b="1" dirty="0"/>
              <a:t> </a:t>
            </a:r>
            <a:r>
              <a:rPr lang="ru-RU" sz="3600" dirty="0" smtClean="0"/>
              <a:t>– инструмент </a:t>
            </a:r>
            <a:r>
              <a:rPr lang="ru-RU" sz="3600" dirty="0"/>
              <a:t>управления </a:t>
            </a:r>
            <a:r>
              <a:rPr lang="ru-RU" sz="3600" dirty="0" smtClean="0"/>
              <a:t>талантами. </a:t>
            </a:r>
          </a:p>
          <a:p>
            <a:r>
              <a:rPr lang="ru-RU" sz="3600" dirty="0" smtClean="0"/>
              <a:t>В </a:t>
            </a:r>
            <a:r>
              <a:rPr lang="ru-RU" sz="3600" dirty="0"/>
              <a:t>основе инструмента лежит деление сотрудников на девять групп в </a:t>
            </a:r>
            <a:r>
              <a:rPr lang="ru-RU" sz="3600" dirty="0" smtClean="0"/>
              <a:t>зависимости от </a:t>
            </a:r>
            <a:r>
              <a:rPr lang="ru-RU" sz="3600" dirty="0"/>
              <a:t>их производительности и потенциала. </a:t>
            </a:r>
            <a:endParaRPr lang="ru-RU" sz="3600" dirty="0" smtClean="0"/>
          </a:p>
          <a:p>
            <a:r>
              <a:rPr lang="ru-RU" sz="3600" dirty="0" smtClean="0"/>
              <a:t>Оценивая </a:t>
            </a:r>
            <a:r>
              <a:rPr lang="ru-RU" sz="3600" dirty="0"/>
              <a:t>производительность сотрудников, менеджеры часто обращают </a:t>
            </a:r>
            <a:r>
              <a:rPr lang="ru-RU" sz="3600" dirty="0" smtClean="0"/>
              <a:t>внимание на </a:t>
            </a:r>
            <a:r>
              <a:rPr lang="ru-RU" sz="3600" dirty="0"/>
              <a:t>две вещи. Во-первых, насколько хорошо они работают сегодня, а </a:t>
            </a:r>
            <a:r>
              <a:rPr lang="ru-RU" sz="3600" dirty="0" smtClean="0"/>
              <a:t>во-вторых, насколько </a:t>
            </a:r>
            <a:r>
              <a:rPr lang="ru-RU" sz="3600" dirty="0"/>
              <a:t>хорошо они, вероятно, будут работать в будущем, то есть </a:t>
            </a:r>
            <a:r>
              <a:rPr lang="ru-RU" sz="3600" dirty="0" smtClean="0"/>
              <a:t>их потенциал </a:t>
            </a:r>
            <a:r>
              <a:rPr lang="ru-RU" sz="3600" dirty="0"/>
              <a:t>роста.</a:t>
            </a:r>
          </a:p>
          <a:p>
            <a:endParaRPr lang="ru-RU" dirty="0"/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7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44727" y="914400"/>
            <a:ext cx="184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4" y="1946031"/>
            <a:ext cx="10567632" cy="10567632"/>
          </a:xfrm>
        </p:spPr>
      </p:pic>
    </p:spTree>
    <p:extLst>
      <p:ext uri="{BB962C8B-B14F-4D97-AF65-F5344CB8AC3E}">
        <p14:creationId xmlns="" xmlns:p14="http://schemas.microsoft.com/office/powerpoint/2010/main" val="60867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8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15325411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4400" b="0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Показатели эффективности деятельности педагогических работников (разработаны образовательными учреждениями) </a:t>
            </a:r>
          </a:p>
          <a:p>
            <a:pPr marL="742950" indent="-742950" algn="just">
              <a:buFont typeface="+mj-lt"/>
              <a:buAutoNum type="arabicPeriod"/>
            </a:pPr>
            <a:endParaRPr lang="ru-RU" sz="44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sz="44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sz="44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400" b="0" dirty="0" err="1" smtClean="0">
                <a:solidFill>
                  <a:srgbClr val="002060"/>
                </a:solidFill>
                <a:latin typeface="Century" pitchFamily="18" charset="0"/>
              </a:rPr>
              <a:t>Есенкова</a:t>
            </a:r>
            <a:r>
              <a:rPr lang="ru-RU" sz="4400" b="0" dirty="0" smtClean="0">
                <a:solidFill>
                  <a:srgbClr val="002060"/>
                </a:solidFill>
                <a:latin typeface="Century" pitchFamily="18" charset="0"/>
              </a:rPr>
              <a:t> Т. Ф., Шустова Л. П., Данилов С. В., Кузнецова Н. И. Средства формирования рефлексивной компетентности молодого педагога. Сборник дидактических материалов. Ульяновск, 2018:</a:t>
            </a:r>
          </a:p>
          <a:p>
            <a:pPr marL="742950" lvl="2" indent="-742950" algn="just">
              <a:buFont typeface="Arial" pitchFamily="34" charset="0"/>
              <a:buChar char="•"/>
            </a:pPr>
            <a:r>
              <a:rPr lang="ru-RU" sz="4400" b="0" dirty="0" smtClean="0">
                <a:solidFill>
                  <a:srgbClr val="002060"/>
                </a:solidFill>
                <a:latin typeface="Century" pitchFamily="18" charset="0"/>
              </a:rPr>
              <a:t>«Профессиональные умения педагога», «Методика ГОКК»</a:t>
            </a:r>
          </a:p>
          <a:p>
            <a:pPr marL="742950" indent="-742950" algn="just"/>
            <a:endParaRPr lang="ru-RU" sz="4000" b="0" dirty="0" smtClean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sz="4000" b="0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4515" y="1446023"/>
            <a:ext cx="8073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Оценка результативности: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казатели эффективности деятельности педагогических работников (пример)_qrco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70384" y="3717472"/>
            <a:ext cx="3124201" cy="3124201"/>
          </a:xfrm>
          <a:prstGeom prst="rect">
            <a:avLst/>
          </a:prstGeom>
        </p:spPr>
      </p:pic>
      <p:pic>
        <p:nvPicPr>
          <p:cNvPr id="11" name="Рисунок 10" descr="Средства формирования рефлексивной компетентности молодого педагога_qrco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37727" y="8017328"/>
            <a:ext cx="3271158" cy="3271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931188" y="13165139"/>
            <a:ext cx="404812" cy="539750"/>
          </a:xfrm>
          <a:prstGeom prst="rect">
            <a:avLst/>
          </a:prstGeom>
          <a:noFill/>
        </p:spPr>
        <p:txBody>
          <a:bodyPr/>
          <a:lstStyle/>
          <a:p>
            <a:pPr algn="ctr" hangingPunct="1"/>
            <a:fld id="{09FDE273-63E7-438F-940B-A0DEC2BA8535}" type="slidenum">
              <a:rPr lang="ru-RU" altLang="ru-RU" sz="2000" b="0">
                <a:solidFill>
                  <a:srgbClr val="898989"/>
                </a:solidFill>
                <a:latin typeface="Calibri" pitchFamily="34" charset="0"/>
              </a:rPr>
              <a:pPr algn="ctr" hangingPunct="1"/>
              <a:t>9</a:t>
            </a:fld>
            <a:endParaRPr lang="ru-RU" altLang="ru-RU" sz="2000" b="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055" y="198438"/>
            <a:ext cx="1837134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1672" y="285751"/>
            <a:ext cx="242166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5354241" y="141288"/>
            <a:ext cx="15429310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2672" tIns="42672" rIns="42672" bIns="42672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008"/>
              </a:spcAft>
              <a:defRPr/>
            </a:pPr>
            <a:endParaRPr lang="ru-RU" sz="8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59152" y="11034464"/>
          <a:ext cx="14977664" cy="1280160"/>
        </p:xfrm>
        <a:graphic>
          <a:graphicData uri="http://schemas.openxmlformats.org/drawingml/2006/table">
            <a:tbl>
              <a:tblPr/>
              <a:tblGrid>
                <a:gridCol w="149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chemeClr val="accent2"/>
                        </a:solidFill>
                      </a:endParaRPr>
                    </a:p>
                  </a:txBody>
                  <a:tcPr marL="146050" marR="146050"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1" y="87870"/>
            <a:ext cx="3693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932" y="3213338"/>
            <a:ext cx="1880339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Навыки и знания работника («Профессиональные умения педагога», «Методика ГОКК»);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KPI сотрудника в данный конкретный момент времени и в динамике (результативность);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Планы работника;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Мотивация (тест мотивационной структуры </a:t>
            </a:r>
            <a:r>
              <a:rPr lang="ru-RU" sz="6000" b="0" dirty="0" err="1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Герцберга</a:t>
            </a: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);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Интеллект, способности;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6000" b="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Личные качества. </a:t>
            </a:r>
          </a:p>
          <a:p>
            <a:pPr marL="742950" indent="-742950" algn="just">
              <a:buFont typeface="+mj-lt"/>
              <a:buAutoNum type="arabicPeriod"/>
            </a:pPr>
            <a:endParaRPr lang="ru-RU" sz="4000" b="0" dirty="0">
              <a:solidFill>
                <a:schemeClr val="accent5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84184" y="1446023"/>
            <a:ext cx="6293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Оценка потенциала:</a:t>
            </a:r>
            <a:endParaRPr lang="ru-RU" sz="4800" dirty="0">
              <a:solidFill>
                <a:srgbClr val="C00000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Тест мотивационной структуры Герцберга_qrco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60443" y="8719456"/>
            <a:ext cx="1796142" cy="1796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5625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32831</TotalTime>
  <Words>755</Words>
  <Application>Microsoft Office PowerPoint</Application>
  <PresentationFormat>Произвольный</PresentationFormat>
  <Paragraphs>114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Слайд 2</vt:lpstr>
      <vt:lpstr>Слайд 3</vt:lpstr>
      <vt:lpstr>Слайд 4</vt:lpstr>
      <vt:lpstr>Слайд 5</vt:lpstr>
      <vt:lpstr>Методы и приемы  рефлексии и саморефлексии</vt:lpstr>
      <vt:lpstr>Методы и приемы  рефлексии и саморефлексии</vt:lpstr>
      <vt:lpstr>Слайд 8</vt:lpstr>
      <vt:lpstr>Слайд 9</vt:lpstr>
      <vt:lpstr>Методы и приемы  рефлексии и саморефлексии</vt:lpstr>
      <vt:lpstr>Методы и приемы  рефлексии и саморефлексии</vt:lpstr>
      <vt:lpstr>Слайд 12</vt:lpstr>
      <vt:lpstr>Приемы саморефлексии</vt:lpstr>
      <vt:lpstr>Приемы саморефлексии</vt:lpstr>
      <vt:lpstr>Приемы саморефлексии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Verbickaja-AA</cp:lastModifiedBy>
  <cp:revision>2035</cp:revision>
  <cp:lastPrinted>2022-05-11T13:25:39Z</cp:lastPrinted>
  <dcterms:modified xsi:type="dcterms:W3CDTF">2024-06-26T09:26:29Z</dcterms:modified>
</cp:coreProperties>
</file>