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63" r:id="rId4"/>
    <p:sldId id="265" r:id="rId5"/>
    <p:sldId id="258" r:id="rId6"/>
    <p:sldId id="259" r:id="rId7"/>
    <p:sldId id="266" r:id="rId8"/>
    <p:sldId id="267" r:id="rId9"/>
    <p:sldId id="261" r:id="rId10"/>
    <p:sldId id="262" r:id="rId11"/>
    <p:sldId id="257" r:id="rId12"/>
    <p:sldId id="26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8" d="100"/>
          <a:sy n="98" d="100"/>
        </p:scale>
        <p:origin x="-3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4779DE7B-CC09-463A-8D30-BC3DD9891EA5}" type="datetimeFigureOut">
              <a:rPr lang="ru-RU" smtClean="0"/>
              <a:pPr/>
              <a:t>07.09.2023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05C6467-F543-48DC-A7B4-2BA5BC0A10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4779DE7B-CC09-463A-8D30-BC3DD9891EA5}" type="datetimeFigureOut">
              <a:rPr lang="ru-RU" smtClean="0"/>
              <a:pPr/>
              <a:t>07.09.2023</a:t>
            </a:fld>
            <a:endParaRPr lang="ru-RU"/>
          </a:p>
        </p:txBody>
      </p:sp>
      <p:sp>
        <p:nvSpPr>
          <p:cNvPr id="27" name="Номер слайда 26"/>
          <p:cNvSpPr>
            <a:spLocks noGrp="1"/>
          </p:cNvSpPr>
          <p:nvPr>
            <p:ph type="sldNum" sz="quarter" idx="11"/>
          </p:nvPr>
        </p:nvSpPr>
        <p:spPr/>
        <p:txBody>
          <a:bodyPr rtlCol="0"/>
          <a:lstStyle/>
          <a:p>
            <a:fld id="{005C6467-F543-48DC-A7B4-2BA5BC0A10C3}"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4779DE7B-CC09-463A-8D30-BC3DD9891EA5}" type="datetimeFigureOut">
              <a:rPr lang="ru-RU" smtClean="0"/>
              <a:pPr/>
              <a:t>07.09.2023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005C6467-F543-48DC-A7B4-2BA5BC0A10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79DE7B-CC09-463A-8D30-BC3DD9891EA5}" type="datetimeFigureOut">
              <a:rPr lang="ru-RU" smtClean="0"/>
              <a:pPr/>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05C6467-F543-48DC-A7B4-2BA5BC0A10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779DE7B-CC09-463A-8D30-BC3DD9891EA5}" type="datetimeFigureOut">
              <a:rPr lang="ru-RU" smtClean="0"/>
              <a:pPr/>
              <a:t>07.09.2023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05C6467-F543-48DC-A7B4-2BA5BC0A10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http://www.barda-school2.ru/images/pages/administration/kantuganov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Педагогическая династия Тагировых</a:t>
            </a:r>
            <a:endParaRPr lang="ru-RU" dirty="0"/>
          </a:p>
        </p:txBody>
      </p:sp>
      <p:sp>
        <p:nvSpPr>
          <p:cNvPr id="3" name="Подзаголовок 2"/>
          <p:cNvSpPr>
            <a:spLocks noGrp="1"/>
          </p:cNvSpPr>
          <p:nvPr>
            <p:ph type="subTitle" idx="1"/>
          </p:nvPr>
        </p:nvSpPr>
        <p:spPr>
          <a:xfrm>
            <a:off x="1371600" y="3886200"/>
            <a:ext cx="7058052" cy="1752600"/>
          </a:xfrm>
        </p:spPr>
        <p:txBody>
          <a:bodyPr/>
          <a:lstStyle/>
          <a:p>
            <a:pPr algn="r"/>
            <a:r>
              <a:rPr lang="ru-RU" dirty="0" smtClean="0"/>
              <a:t>М.Г. </a:t>
            </a:r>
            <a:r>
              <a:rPr lang="ru-RU" dirty="0" err="1" smtClean="0"/>
              <a:t>Кантуганова</a:t>
            </a:r>
            <a:r>
              <a:rPr lang="ru-RU" dirty="0" smtClean="0"/>
              <a:t>,</a:t>
            </a:r>
          </a:p>
          <a:p>
            <a:pPr algn="r"/>
            <a:r>
              <a:rPr lang="ru-RU" dirty="0" smtClean="0"/>
              <a:t>учитель МАОУ «</a:t>
            </a:r>
            <a:r>
              <a:rPr lang="ru-RU" dirty="0" err="1" smtClean="0"/>
              <a:t>Бардымская</a:t>
            </a:r>
            <a:r>
              <a:rPr lang="ru-RU" dirty="0" smtClean="0"/>
              <a:t> СОШ №2»</a:t>
            </a:r>
          </a:p>
          <a:p>
            <a:pPr algn="r"/>
            <a:r>
              <a:rPr lang="ru-RU" dirty="0"/>
              <a:t>с</a:t>
            </a:r>
            <a:r>
              <a:rPr lang="ru-RU" dirty="0" smtClean="0"/>
              <a:t>. Барда, Пермский край</a:t>
            </a:r>
            <a:endParaRPr lang="ru-RU" dirty="0"/>
          </a:p>
        </p:txBody>
      </p:sp>
      <p:pic>
        <p:nvPicPr>
          <p:cNvPr id="1026" name="Picture 2"/>
          <p:cNvPicPr>
            <a:picLocks noChangeAspect="1" noChangeArrowheads="1"/>
          </p:cNvPicPr>
          <p:nvPr/>
        </p:nvPicPr>
        <p:blipFill>
          <a:blip r:embed="rId2"/>
          <a:srcRect t="10254" r="82422" b="69238"/>
          <a:stretch>
            <a:fillRect/>
          </a:stretch>
        </p:blipFill>
        <p:spPr bwMode="auto">
          <a:xfrm>
            <a:off x="6643702" y="285728"/>
            <a:ext cx="2143140" cy="2000264"/>
          </a:xfrm>
          <a:prstGeom prst="rect">
            <a:avLst/>
          </a:prstGeom>
          <a:noFill/>
          <a:ln w="9525">
            <a:noFill/>
            <a:miter lim="800000"/>
            <a:headEnd/>
            <a:tailEnd/>
          </a:ln>
          <a:effectLst/>
        </p:spPr>
      </p:pic>
      <p:pic>
        <p:nvPicPr>
          <p:cNvPr id="4" name="Picture 2" descr="C:\Users\Куштанова\Desktop\фото миля.jpeg"/>
          <p:cNvPicPr>
            <a:picLocks noChangeAspect="1" noChangeArrowheads="1"/>
          </p:cNvPicPr>
          <p:nvPr/>
        </p:nvPicPr>
        <p:blipFill>
          <a:blip r:embed="rId3"/>
          <a:srcRect l="28679" t="18368" r="52898" b="41748"/>
          <a:stretch>
            <a:fillRect/>
          </a:stretch>
        </p:blipFill>
        <p:spPr bwMode="auto">
          <a:xfrm>
            <a:off x="857224" y="3857628"/>
            <a:ext cx="1357322"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066800"/>
          </a:xfrm>
        </p:spPr>
        <p:txBody>
          <a:bodyPr>
            <a:normAutofit/>
          </a:bodyPr>
          <a:lstStyle/>
          <a:p>
            <a:r>
              <a:rPr lang="ru-RU" sz="2000" dirty="0" smtClean="0">
                <a:solidFill>
                  <a:schemeClr val="accent2"/>
                </a:solidFill>
              </a:rPr>
              <a:t>Правнуки </a:t>
            </a:r>
            <a:r>
              <a:rPr lang="ru-RU" sz="2000" dirty="0" err="1" smtClean="0">
                <a:solidFill>
                  <a:schemeClr val="accent2"/>
                </a:solidFill>
              </a:rPr>
              <a:t>Гульзямал</a:t>
            </a:r>
            <a:r>
              <a:rPr lang="ru-RU" sz="2000" dirty="0" smtClean="0">
                <a:solidFill>
                  <a:schemeClr val="accent2"/>
                </a:solidFill>
              </a:rPr>
              <a:t> </a:t>
            </a:r>
            <a:r>
              <a:rPr lang="ru-RU" sz="2000" dirty="0" err="1" smtClean="0">
                <a:solidFill>
                  <a:schemeClr val="accent2"/>
                </a:solidFill>
              </a:rPr>
              <a:t>Ахматгадыевны</a:t>
            </a:r>
            <a:r>
              <a:rPr lang="ru-RU" sz="2000" dirty="0" smtClean="0">
                <a:solidFill>
                  <a:schemeClr val="accent2"/>
                </a:solidFill>
              </a:rPr>
              <a:t> Тагировой</a:t>
            </a:r>
            <a:endParaRPr lang="ru-RU" sz="2000" dirty="0">
              <a:solidFill>
                <a:schemeClr val="accent2"/>
              </a:solidFill>
            </a:endParaRPr>
          </a:p>
        </p:txBody>
      </p:sp>
      <p:sp>
        <p:nvSpPr>
          <p:cNvPr id="3" name="Содержимое 2"/>
          <p:cNvSpPr>
            <a:spLocks noGrp="1"/>
          </p:cNvSpPr>
          <p:nvPr>
            <p:ph idx="1"/>
          </p:nvPr>
        </p:nvSpPr>
        <p:spPr>
          <a:xfrm>
            <a:off x="1428728" y="1643050"/>
            <a:ext cx="7258072" cy="1500198"/>
          </a:xfrm>
        </p:spPr>
        <p:txBody>
          <a:bodyPr>
            <a:normAutofit/>
          </a:bodyPr>
          <a:lstStyle/>
          <a:p>
            <a:r>
              <a:rPr lang="ru-RU" sz="1400" dirty="0" err="1" smtClean="0">
                <a:solidFill>
                  <a:schemeClr val="accent2">
                    <a:lumMod val="20000"/>
                    <a:lumOff val="80000"/>
                  </a:schemeClr>
                </a:solidFill>
              </a:rPr>
              <a:t>Ибраев</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Габдулла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Касимович</a:t>
            </a:r>
            <a:r>
              <a:rPr lang="ru-RU" sz="1400" dirty="0" smtClean="0">
                <a:solidFill>
                  <a:schemeClr val="accent2">
                    <a:lumMod val="20000"/>
                    <a:lumOff val="80000"/>
                  </a:schemeClr>
                </a:solidFill>
              </a:rPr>
              <a:t> (1926-1986 г.г.)   выпускник Ленинградского военно-механического института, преподавал в Пермском политехническом институте,  в Пермском государственном университете: Доктор технических наук, профессор. Был специалистом по механике твердого тела, механике композитных материалов и конструкций. . Летом 2011 года на его родине, в деревне </a:t>
            </a:r>
            <a:r>
              <a:rPr lang="en-US" sz="1400" dirty="0" smtClean="0">
                <a:solidFill>
                  <a:schemeClr val="accent2">
                    <a:lumMod val="20000"/>
                    <a:lumOff val="80000"/>
                  </a:schemeClr>
                </a:solidFill>
              </a:rPr>
              <a:t>I</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Краснояр</a:t>
            </a:r>
            <a:r>
              <a:rPr lang="ru-RU" sz="1400" dirty="0" smtClean="0">
                <a:solidFill>
                  <a:schemeClr val="accent2">
                    <a:lumMod val="20000"/>
                    <a:lumOff val="80000"/>
                  </a:schemeClr>
                </a:solidFill>
              </a:rPr>
              <a:t>,  был установлен памятный баннер. </a:t>
            </a:r>
          </a:p>
          <a:p>
            <a:endParaRPr lang="ru-RU" dirty="0"/>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57" name="Рисунок 7" descr="https://is02.infourok.ru/img/10ae-00029535-4f5b7ef6.jpg"/>
          <p:cNvPicPr>
            <a:picLocks noChangeAspect="1" noChangeArrowheads="1"/>
          </p:cNvPicPr>
          <p:nvPr/>
        </p:nvPicPr>
        <p:blipFill>
          <a:blip r:embed="rId2"/>
          <a:srcRect b="39919"/>
          <a:stretch>
            <a:fillRect/>
          </a:stretch>
        </p:blipFill>
        <p:spPr bwMode="auto">
          <a:xfrm>
            <a:off x="7429520" y="5143512"/>
            <a:ext cx="1339850" cy="1446213"/>
          </a:xfrm>
          <a:prstGeom prst="rect">
            <a:avLst/>
          </a:prstGeom>
          <a:noFill/>
        </p:spPr>
      </p:pic>
      <p:sp>
        <p:nvSpPr>
          <p:cNvPr id="19460" name="Rectangle 4"/>
          <p:cNvSpPr>
            <a:spLocks noChangeArrowheads="1"/>
          </p:cNvSpPr>
          <p:nvPr/>
        </p:nvSpPr>
        <p:spPr bwMode="auto">
          <a:xfrm>
            <a:off x="3643306" y="5286388"/>
            <a:ext cx="36433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Внучатая племянница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Габдуллы</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Касимовича</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Муталлапова</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Чулпан</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Абубакировна</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преподает математику и информатику  в </a:t>
            </a:r>
            <a:r>
              <a:rPr kumimoji="0" lang="ru-RU" sz="1400"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Бардымском</a:t>
            </a:r>
            <a:r>
              <a:rPr kumimoji="0" lang="ru-RU" sz="1400"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филиале «Краевого политехнического колледжа». Педагогический стаж 25 лет</a:t>
            </a:r>
            <a:endParaRPr kumimoji="0" lang="ru-RU" sz="180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7" name="Рисунок 6" descr="ученые"/>
          <p:cNvPicPr/>
          <p:nvPr/>
        </p:nvPicPr>
        <p:blipFill>
          <a:blip r:embed="rId3" cstate="print"/>
          <a:srcRect l="7782" r="5608" b="5780"/>
          <a:stretch>
            <a:fillRect/>
          </a:stretch>
        </p:blipFill>
        <p:spPr bwMode="auto">
          <a:xfrm>
            <a:off x="357158" y="1643050"/>
            <a:ext cx="1071570" cy="1428760"/>
          </a:xfrm>
          <a:prstGeom prst="rect">
            <a:avLst/>
          </a:prstGeom>
          <a:noFill/>
          <a:ln w="38100" cmpd="dbl">
            <a:noFill/>
            <a:miter lim="800000"/>
            <a:headEnd/>
            <a:tailEnd/>
          </a:ln>
        </p:spPr>
      </p:pic>
      <p:sp>
        <p:nvSpPr>
          <p:cNvPr id="8" name="Прямоугольник 7"/>
          <p:cNvSpPr/>
          <p:nvPr/>
        </p:nvSpPr>
        <p:spPr>
          <a:xfrm>
            <a:off x="1214414" y="1142984"/>
            <a:ext cx="4714908" cy="461665"/>
          </a:xfrm>
          <a:prstGeom prst="rect">
            <a:avLst/>
          </a:prstGeom>
        </p:spPr>
        <p:txBody>
          <a:bodyPr wrap="square">
            <a:spAutoFit/>
          </a:bodyPr>
          <a:lstStyle/>
          <a:p>
            <a:r>
              <a:rPr lang="ru-RU" sz="2400" dirty="0" err="1" smtClean="0">
                <a:solidFill>
                  <a:schemeClr val="accent2"/>
                </a:solidFill>
              </a:rPr>
              <a:t>Ибраев</a:t>
            </a:r>
            <a:r>
              <a:rPr lang="ru-RU" sz="2400" dirty="0" smtClean="0">
                <a:solidFill>
                  <a:schemeClr val="accent2"/>
                </a:solidFill>
              </a:rPr>
              <a:t> </a:t>
            </a:r>
            <a:r>
              <a:rPr lang="ru-RU" sz="2400" dirty="0" err="1" smtClean="0">
                <a:solidFill>
                  <a:schemeClr val="accent2"/>
                </a:solidFill>
              </a:rPr>
              <a:t>Габдулла</a:t>
            </a:r>
            <a:r>
              <a:rPr lang="ru-RU" sz="2400" dirty="0" smtClean="0">
                <a:solidFill>
                  <a:schemeClr val="accent2"/>
                </a:solidFill>
              </a:rPr>
              <a:t> </a:t>
            </a:r>
            <a:r>
              <a:rPr lang="ru-RU" sz="2400" dirty="0" err="1" smtClean="0">
                <a:solidFill>
                  <a:schemeClr val="accent2"/>
                </a:solidFill>
              </a:rPr>
              <a:t>Касимович</a:t>
            </a:r>
            <a:endParaRPr lang="ru-RU" sz="2400" dirty="0">
              <a:solidFill>
                <a:schemeClr val="accent2"/>
              </a:solidFill>
            </a:endParaRPr>
          </a:p>
        </p:txBody>
      </p:sp>
      <p:sp>
        <p:nvSpPr>
          <p:cNvPr id="11" name="TextBox 10"/>
          <p:cNvSpPr txBox="1"/>
          <p:nvPr/>
        </p:nvSpPr>
        <p:spPr>
          <a:xfrm>
            <a:off x="4071934" y="4714884"/>
            <a:ext cx="4857784" cy="369332"/>
          </a:xfrm>
          <a:prstGeom prst="rect">
            <a:avLst/>
          </a:prstGeom>
          <a:noFill/>
        </p:spPr>
        <p:txBody>
          <a:bodyPr wrap="square" rtlCol="0">
            <a:spAutoFit/>
          </a:bodyPr>
          <a:lstStyle/>
          <a:p>
            <a:r>
              <a:rPr lang="ru-RU" b="1" dirty="0" err="1" smtClean="0">
                <a:solidFill>
                  <a:schemeClr val="accent1">
                    <a:lumMod val="75000"/>
                  </a:schemeClr>
                </a:solidFill>
              </a:rPr>
              <a:t>Муталлапова</a:t>
            </a:r>
            <a:r>
              <a:rPr lang="ru-RU" b="1" dirty="0" smtClean="0">
                <a:solidFill>
                  <a:schemeClr val="accent1">
                    <a:lumMod val="75000"/>
                  </a:schemeClr>
                </a:solidFill>
              </a:rPr>
              <a:t> </a:t>
            </a:r>
            <a:r>
              <a:rPr lang="ru-RU" b="1" dirty="0" err="1" smtClean="0">
                <a:solidFill>
                  <a:schemeClr val="accent1">
                    <a:lumMod val="75000"/>
                  </a:schemeClr>
                </a:solidFill>
              </a:rPr>
              <a:t>Чулпан</a:t>
            </a:r>
            <a:r>
              <a:rPr lang="ru-RU" b="1" dirty="0" smtClean="0">
                <a:solidFill>
                  <a:schemeClr val="accent1">
                    <a:lumMod val="75000"/>
                  </a:schemeClr>
                </a:solidFill>
              </a:rPr>
              <a:t> </a:t>
            </a:r>
            <a:r>
              <a:rPr lang="ru-RU" b="1" dirty="0" err="1" smtClean="0">
                <a:solidFill>
                  <a:schemeClr val="accent1">
                    <a:lumMod val="75000"/>
                  </a:schemeClr>
                </a:solidFill>
              </a:rPr>
              <a:t>Абубакировна</a:t>
            </a:r>
            <a:endParaRPr lang="ru-RU" b="1" dirty="0">
              <a:solidFill>
                <a:schemeClr val="accent1">
                  <a:lumMod val="75000"/>
                </a:schemeClr>
              </a:solidFill>
            </a:endParaRPr>
          </a:p>
        </p:txBody>
      </p:sp>
      <p:pic>
        <p:nvPicPr>
          <p:cNvPr id="12" name="Рисунок 11" descr="5"/>
          <p:cNvPicPr/>
          <p:nvPr/>
        </p:nvPicPr>
        <p:blipFill>
          <a:blip r:embed="rId4"/>
          <a:srcRect l="10315" t="38776" r="68039" b="24346"/>
          <a:stretch>
            <a:fillRect/>
          </a:stretch>
        </p:blipFill>
        <p:spPr bwMode="auto">
          <a:xfrm>
            <a:off x="7500958" y="3214686"/>
            <a:ext cx="1009650" cy="1333500"/>
          </a:xfrm>
          <a:prstGeom prst="rect">
            <a:avLst/>
          </a:prstGeom>
          <a:noFill/>
        </p:spPr>
      </p:pic>
      <p:sp>
        <p:nvSpPr>
          <p:cNvPr id="13" name="Прямоугольник 12"/>
          <p:cNvSpPr/>
          <p:nvPr/>
        </p:nvSpPr>
        <p:spPr>
          <a:xfrm>
            <a:off x="500034" y="3071810"/>
            <a:ext cx="6858032" cy="1508105"/>
          </a:xfrm>
          <a:prstGeom prst="rect">
            <a:avLst/>
          </a:prstGeom>
        </p:spPr>
        <p:txBody>
          <a:bodyPr wrap="square">
            <a:spAutoFit/>
          </a:bodyPr>
          <a:lstStyle/>
          <a:p>
            <a:r>
              <a:rPr lang="ru-RU" b="1" dirty="0" err="1" smtClean="0">
                <a:solidFill>
                  <a:schemeClr val="accent1">
                    <a:lumMod val="60000"/>
                    <a:lumOff val="40000"/>
                  </a:schemeClr>
                </a:solidFill>
              </a:rPr>
              <a:t>Тубатова</a:t>
            </a:r>
            <a:r>
              <a:rPr lang="ru-RU" b="1" dirty="0" smtClean="0">
                <a:solidFill>
                  <a:schemeClr val="accent1">
                    <a:lumMod val="60000"/>
                    <a:lumOff val="40000"/>
                  </a:schemeClr>
                </a:solidFill>
              </a:rPr>
              <a:t> </a:t>
            </a:r>
            <a:r>
              <a:rPr lang="ru-RU" b="1" dirty="0" err="1" smtClean="0">
                <a:solidFill>
                  <a:schemeClr val="accent1">
                    <a:lumMod val="60000"/>
                    <a:lumOff val="40000"/>
                  </a:schemeClr>
                </a:solidFill>
              </a:rPr>
              <a:t>Ильсина</a:t>
            </a:r>
            <a:r>
              <a:rPr lang="ru-RU" b="1" dirty="0" smtClean="0">
                <a:solidFill>
                  <a:schemeClr val="accent1">
                    <a:lumMod val="60000"/>
                    <a:lumOff val="40000"/>
                  </a:schemeClr>
                </a:solidFill>
              </a:rPr>
              <a:t> </a:t>
            </a:r>
            <a:r>
              <a:rPr lang="ru-RU" b="1" dirty="0" err="1" smtClean="0">
                <a:solidFill>
                  <a:schemeClr val="accent1">
                    <a:lumMod val="60000"/>
                    <a:lumOff val="40000"/>
                  </a:schemeClr>
                </a:solidFill>
              </a:rPr>
              <a:t>Нуриевна</a:t>
            </a:r>
            <a:r>
              <a:rPr lang="ru-RU" b="1" dirty="0" smtClean="0">
                <a:solidFill>
                  <a:schemeClr val="accent1">
                    <a:lumMod val="60000"/>
                    <a:lumOff val="40000"/>
                  </a:schemeClr>
                </a:solidFill>
              </a:rPr>
              <a:t> </a:t>
            </a:r>
            <a:r>
              <a:rPr lang="ru-RU" sz="1400" dirty="0" smtClean="0">
                <a:solidFill>
                  <a:schemeClr val="accent2">
                    <a:lumMod val="20000"/>
                    <a:lumOff val="80000"/>
                  </a:schemeClr>
                </a:solidFill>
              </a:rPr>
              <a:t>окончила среднее профессионально-техническое училище № 3 с отличием по профессии оператор ЭВМ. 1988-1994 г.г.  училась в Уральском государственном профессионально-педагогическом университете на </a:t>
            </a:r>
            <a:r>
              <a:rPr lang="ru-RU" sz="1400" dirty="0" err="1" smtClean="0">
                <a:solidFill>
                  <a:schemeClr val="accent2">
                    <a:lumMod val="20000"/>
                    <a:lumOff val="80000"/>
                  </a:schemeClr>
                </a:solidFill>
              </a:rPr>
              <a:t>электро-энергетическом</a:t>
            </a:r>
            <a:r>
              <a:rPr lang="ru-RU" sz="1400" dirty="0" smtClean="0">
                <a:solidFill>
                  <a:schemeClr val="accent2">
                    <a:lumMod val="20000"/>
                    <a:lumOff val="80000"/>
                  </a:schemeClr>
                </a:solidFill>
              </a:rPr>
              <a:t> факультете и получила квалификацию инженер-педагог</a:t>
            </a:r>
            <a:r>
              <a:rPr lang="ru-RU" dirty="0" smtClean="0">
                <a:solidFill>
                  <a:schemeClr val="accent2">
                    <a:lumMod val="20000"/>
                    <a:lumOff val="80000"/>
                  </a:schemeClr>
                </a:solidFill>
              </a:rPr>
              <a:t>. </a:t>
            </a:r>
            <a:r>
              <a:rPr lang="ru-RU" sz="1400" dirty="0" smtClean="0">
                <a:solidFill>
                  <a:schemeClr val="accent2">
                    <a:lumMod val="20000"/>
                    <a:lumOff val="80000"/>
                  </a:schemeClr>
                </a:solidFill>
              </a:rPr>
              <a:t>Работала учителем информатики </a:t>
            </a:r>
            <a:r>
              <a:rPr lang="ru-RU" sz="1400" dirty="0" err="1" smtClean="0">
                <a:solidFill>
                  <a:schemeClr val="accent2">
                    <a:lumMod val="20000"/>
                    <a:lumOff val="80000"/>
                  </a:schemeClr>
                </a:solidFill>
              </a:rPr>
              <a:t>Бардымской</a:t>
            </a:r>
            <a:r>
              <a:rPr lang="ru-RU" sz="1400" dirty="0" smtClean="0">
                <a:solidFill>
                  <a:schemeClr val="accent2">
                    <a:lumMod val="20000"/>
                    <a:lumOff val="80000"/>
                  </a:schemeClr>
                </a:solidFill>
              </a:rPr>
              <a:t> СОШ №2, общий педагогический стаж 30 лет</a:t>
            </a:r>
            <a:endParaRPr lang="ru-RU" sz="1400" dirty="0">
              <a:solidFill>
                <a:schemeClr val="accent2">
                  <a:lumMod val="20000"/>
                  <a:lumOff val="80000"/>
                </a:schemeClr>
              </a:solidFill>
            </a:endParaRPr>
          </a:p>
        </p:txBody>
      </p:sp>
      <p:pic>
        <p:nvPicPr>
          <p:cNvPr id="14" name="Рисунок 13" descr="DSC00371"/>
          <p:cNvPicPr/>
          <p:nvPr/>
        </p:nvPicPr>
        <p:blipFill>
          <a:blip r:embed="rId5" cstate="print"/>
          <a:srcRect l="18279" t="3873" r="26909"/>
          <a:stretch>
            <a:fillRect/>
          </a:stretch>
        </p:blipFill>
        <p:spPr bwMode="auto">
          <a:xfrm>
            <a:off x="142844" y="4857760"/>
            <a:ext cx="1000125" cy="1333500"/>
          </a:xfrm>
          <a:prstGeom prst="rect">
            <a:avLst/>
          </a:prstGeom>
          <a:noFill/>
          <a:ln w="3175">
            <a:solidFill>
              <a:srgbClr val="FFFFFF"/>
            </a:solidFill>
            <a:miter lim="800000"/>
            <a:headEnd/>
            <a:tailEnd/>
          </a:ln>
          <a:effectLst/>
        </p:spPr>
      </p:pic>
      <p:sp>
        <p:nvSpPr>
          <p:cNvPr id="15" name="Прямоугольник 14"/>
          <p:cNvSpPr/>
          <p:nvPr/>
        </p:nvSpPr>
        <p:spPr>
          <a:xfrm>
            <a:off x="1214414" y="4643446"/>
            <a:ext cx="2428892" cy="1785104"/>
          </a:xfrm>
          <a:prstGeom prst="rect">
            <a:avLst/>
          </a:prstGeom>
        </p:spPr>
        <p:txBody>
          <a:bodyPr wrap="square">
            <a:spAutoFit/>
          </a:bodyPr>
          <a:lstStyle/>
          <a:p>
            <a:r>
              <a:rPr lang="ru-RU" dirty="0" err="1" smtClean="0">
                <a:solidFill>
                  <a:schemeClr val="accent2">
                    <a:lumMod val="50000"/>
                  </a:schemeClr>
                </a:solidFill>
              </a:rPr>
              <a:t>Назаргулова</a:t>
            </a:r>
            <a:r>
              <a:rPr lang="ru-RU" dirty="0" smtClean="0">
                <a:solidFill>
                  <a:schemeClr val="accent2">
                    <a:lumMod val="50000"/>
                  </a:schemeClr>
                </a:solidFill>
              </a:rPr>
              <a:t> Суфия </a:t>
            </a:r>
            <a:r>
              <a:rPr lang="ru-RU" dirty="0" err="1" smtClean="0">
                <a:solidFill>
                  <a:schemeClr val="accent2">
                    <a:lumMod val="50000"/>
                  </a:schemeClr>
                </a:solidFill>
              </a:rPr>
              <a:t>Мидхатовна</a:t>
            </a:r>
            <a:endParaRPr lang="ru-RU" dirty="0" smtClean="0">
              <a:solidFill>
                <a:schemeClr val="accent2">
                  <a:lumMod val="50000"/>
                </a:schemeClr>
              </a:solidFill>
            </a:endParaRPr>
          </a:p>
          <a:p>
            <a:r>
              <a:rPr lang="ru-RU" dirty="0" smtClean="0">
                <a:solidFill>
                  <a:schemeClr val="accent2">
                    <a:lumMod val="50000"/>
                  </a:schemeClr>
                </a:solidFill>
              </a:rPr>
              <a:t> </a:t>
            </a:r>
            <a:r>
              <a:rPr lang="ru-RU" sz="1400" dirty="0" smtClean="0">
                <a:solidFill>
                  <a:schemeClr val="accent2">
                    <a:lumMod val="50000"/>
                  </a:schemeClr>
                </a:solidFill>
              </a:rPr>
              <a:t>учитель  географии и истории, директор Красноярской ОШ, педагогический стаж 40 лет</a:t>
            </a:r>
            <a:endParaRPr lang="ru-RU" sz="1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066800"/>
          </a:xfrm>
        </p:spPr>
        <p:txBody>
          <a:bodyPr>
            <a:normAutofit/>
          </a:bodyPr>
          <a:lstStyle/>
          <a:p>
            <a:r>
              <a:rPr lang="ru-RU" sz="2800" dirty="0" smtClean="0">
                <a:solidFill>
                  <a:schemeClr val="accent2"/>
                </a:solidFill>
              </a:rPr>
              <a:t>Правнуки </a:t>
            </a:r>
            <a:r>
              <a:rPr lang="ru-RU" sz="2800" dirty="0" err="1" smtClean="0">
                <a:solidFill>
                  <a:schemeClr val="accent2"/>
                </a:solidFill>
              </a:rPr>
              <a:t>Халимы</a:t>
            </a:r>
            <a:r>
              <a:rPr lang="ru-RU" sz="2800" dirty="0" smtClean="0">
                <a:solidFill>
                  <a:schemeClr val="accent2"/>
                </a:solidFill>
              </a:rPr>
              <a:t> </a:t>
            </a:r>
            <a:r>
              <a:rPr lang="ru-RU" sz="2800" dirty="0" err="1" smtClean="0">
                <a:solidFill>
                  <a:schemeClr val="accent2"/>
                </a:solidFill>
              </a:rPr>
              <a:t>Ахматгадыевны</a:t>
            </a:r>
            <a:r>
              <a:rPr lang="ru-RU" sz="2800" dirty="0" smtClean="0">
                <a:solidFill>
                  <a:schemeClr val="accent2"/>
                </a:solidFill>
              </a:rPr>
              <a:t> Тагировой</a:t>
            </a:r>
            <a:endParaRPr lang="ru-RU" sz="2800" dirty="0">
              <a:solidFill>
                <a:schemeClr val="accent2"/>
              </a:solidFill>
            </a:endParaRPr>
          </a:p>
        </p:txBody>
      </p:sp>
      <p:pic>
        <p:nvPicPr>
          <p:cNvPr id="4" name="Рисунок 3" descr="afa"/>
          <p:cNvPicPr/>
          <p:nvPr/>
        </p:nvPicPr>
        <p:blipFill>
          <a:blip r:embed="rId2" cstate="print"/>
          <a:srcRect l="28374" t="10832" r="10707" b="42804"/>
          <a:stretch>
            <a:fillRect/>
          </a:stretch>
        </p:blipFill>
        <p:spPr bwMode="auto">
          <a:xfrm>
            <a:off x="285720" y="1071546"/>
            <a:ext cx="928694" cy="1214446"/>
          </a:xfrm>
          <a:prstGeom prst="rect">
            <a:avLst/>
          </a:prstGeom>
          <a:noFill/>
          <a:ln w="57150" cmpd="thickThin">
            <a:solidFill>
              <a:srgbClr val="FFFFFF"/>
            </a:solidFill>
            <a:miter lim="800000"/>
            <a:headEnd/>
            <a:tailEnd/>
          </a:ln>
          <a:effectLst/>
        </p:spPr>
      </p:pic>
      <p:sp>
        <p:nvSpPr>
          <p:cNvPr id="5" name="Прямоугольник 4"/>
          <p:cNvSpPr/>
          <p:nvPr/>
        </p:nvSpPr>
        <p:spPr>
          <a:xfrm>
            <a:off x="1357290" y="1000108"/>
            <a:ext cx="2500330" cy="1384995"/>
          </a:xfrm>
          <a:prstGeom prst="rect">
            <a:avLst/>
          </a:prstGeom>
        </p:spPr>
        <p:txBody>
          <a:bodyPr wrap="square">
            <a:spAutoFit/>
          </a:bodyPr>
          <a:lstStyle/>
          <a:p>
            <a:r>
              <a:rPr lang="ru-RU" sz="1400" dirty="0" err="1" smtClean="0">
                <a:solidFill>
                  <a:schemeClr val="accent2">
                    <a:lumMod val="20000"/>
                    <a:lumOff val="80000"/>
                  </a:schemeClr>
                </a:solidFill>
              </a:rPr>
              <a:t>Иткинин</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Масхут</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Шафагирович</a:t>
            </a:r>
            <a:r>
              <a:rPr lang="ru-RU" sz="1400" dirty="0" smtClean="0">
                <a:solidFill>
                  <a:schemeClr val="accent2">
                    <a:lumMod val="20000"/>
                    <a:lumOff val="80000"/>
                  </a:schemeClr>
                </a:solidFill>
              </a:rPr>
              <a:t> </a:t>
            </a:r>
          </a:p>
          <a:p>
            <a:r>
              <a:rPr lang="ru-RU" sz="1400" dirty="0" smtClean="0">
                <a:solidFill>
                  <a:schemeClr val="accent2">
                    <a:lumMod val="20000"/>
                    <a:lumOff val="80000"/>
                  </a:schemeClr>
                </a:solidFill>
              </a:rPr>
              <a:t>учитель русского языка и литературы, директор </a:t>
            </a:r>
            <a:r>
              <a:rPr lang="ru-RU" sz="1400" dirty="0" err="1" smtClean="0">
                <a:solidFill>
                  <a:schemeClr val="accent2">
                    <a:lumMod val="20000"/>
                    <a:lumOff val="80000"/>
                  </a:schemeClr>
                </a:solidFill>
              </a:rPr>
              <a:t>Куземьяровской</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Елпачихинской</a:t>
            </a:r>
            <a:r>
              <a:rPr lang="ru-RU" sz="1400" dirty="0" smtClean="0">
                <a:solidFill>
                  <a:schemeClr val="accent2">
                    <a:lumMod val="20000"/>
                    <a:lumOff val="80000"/>
                  </a:schemeClr>
                </a:solidFill>
              </a:rPr>
              <a:t> школ.</a:t>
            </a:r>
            <a:endParaRPr lang="ru-RU" sz="1400" dirty="0">
              <a:solidFill>
                <a:schemeClr val="accent2">
                  <a:lumMod val="20000"/>
                  <a:lumOff val="80000"/>
                </a:schemeClr>
              </a:solidFill>
            </a:endParaRPr>
          </a:p>
        </p:txBody>
      </p:sp>
      <p:pic>
        <p:nvPicPr>
          <p:cNvPr id="6" name="Рисунок 5" descr="DSC00632"/>
          <p:cNvPicPr/>
          <p:nvPr/>
        </p:nvPicPr>
        <p:blipFill>
          <a:blip r:embed="rId3" cstate="print"/>
          <a:srcRect l="28978" r="24632" b="14992"/>
          <a:stretch>
            <a:fillRect/>
          </a:stretch>
        </p:blipFill>
        <p:spPr bwMode="auto">
          <a:xfrm>
            <a:off x="3643306" y="1071546"/>
            <a:ext cx="857256" cy="1214446"/>
          </a:xfrm>
          <a:prstGeom prst="rect">
            <a:avLst/>
          </a:prstGeom>
          <a:noFill/>
          <a:ln w="57150" cmpd="thickThin">
            <a:solidFill>
              <a:srgbClr val="FFFFFF"/>
            </a:solidFill>
            <a:miter lim="800000"/>
            <a:headEnd/>
            <a:tailEnd/>
          </a:ln>
          <a:effectLst/>
        </p:spPr>
      </p:pic>
      <p:sp>
        <p:nvSpPr>
          <p:cNvPr id="7" name="Прямоугольник 6"/>
          <p:cNvSpPr/>
          <p:nvPr/>
        </p:nvSpPr>
        <p:spPr>
          <a:xfrm>
            <a:off x="4714876" y="1000108"/>
            <a:ext cx="2428892" cy="1384995"/>
          </a:xfrm>
          <a:prstGeom prst="rect">
            <a:avLst/>
          </a:prstGeom>
        </p:spPr>
        <p:txBody>
          <a:bodyPr wrap="square">
            <a:spAutoFit/>
          </a:bodyPr>
          <a:lstStyle/>
          <a:p>
            <a:r>
              <a:rPr lang="ru-RU" sz="1400" dirty="0" err="1" smtClean="0">
                <a:solidFill>
                  <a:schemeClr val="accent2">
                    <a:lumMod val="20000"/>
                    <a:lumOff val="80000"/>
                  </a:schemeClr>
                </a:solidFill>
              </a:rPr>
              <a:t>Рангулова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Насима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Минниахатовна</a:t>
            </a:r>
            <a:r>
              <a:rPr lang="ru-RU" sz="1400" dirty="0" smtClean="0">
                <a:solidFill>
                  <a:schemeClr val="accent2">
                    <a:lumMod val="20000"/>
                    <a:lumOff val="80000"/>
                  </a:schemeClr>
                </a:solidFill>
              </a:rPr>
              <a:t> ,учитель начальных классов Красноярской ОШ. Педагогический стаж 35 лет</a:t>
            </a:r>
            <a:endParaRPr lang="ru-RU" sz="1400" dirty="0">
              <a:solidFill>
                <a:schemeClr val="accent2">
                  <a:lumMod val="20000"/>
                  <a:lumOff val="80000"/>
                </a:schemeClr>
              </a:solidFill>
            </a:endParaRPr>
          </a:p>
        </p:txBody>
      </p:sp>
      <p:pic>
        <p:nvPicPr>
          <p:cNvPr id="8" name="Рисунок 7" descr="ту4"/>
          <p:cNvPicPr/>
          <p:nvPr/>
        </p:nvPicPr>
        <p:blipFill>
          <a:blip r:embed="rId4" cstate="print"/>
          <a:srcRect l="72311" t="28816" r="10388" b="45377"/>
          <a:stretch>
            <a:fillRect/>
          </a:stretch>
        </p:blipFill>
        <p:spPr bwMode="auto">
          <a:xfrm>
            <a:off x="142844" y="2928934"/>
            <a:ext cx="785818" cy="1214446"/>
          </a:xfrm>
          <a:prstGeom prst="rect">
            <a:avLst/>
          </a:prstGeom>
          <a:noFill/>
          <a:ln w="57150" cmpd="thickThin">
            <a:noFill/>
            <a:miter lim="800000"/>
            <a:headEnd/>
            <a:tailEnd/>
          </a:ln>
        </p:spPr>
      </p:pic>
      <p:sp>
        <p:nvSpPr>
          <p:cNvPr id="10" name="Прямоугольник 9"/>
          <p:cNvSpPr/>
          <p:nvPr/>
        </p:nvSpPr>
        <p:spPr>
          <a:xfrm>
            <a:off x="928662" y="2500306"/>
            <a:ext cx="3929090" cy="2246769"/>
          </a:xfrm>
          <a:prstGeom prst="rect">
            <a:avLst/>
          </a:prstGeom>
        </p:spPr>
        <p:txBody>
          <a:bodyPr wrap="square">
            <a:spAutoFit/>
          </a:bodyPr>
          <a:lstStyle/>
          <a:p>
            <a:r>
              <a:rPr lang="ru-RU" sz="1400" dirty="0" err="1" smtClean="0">
                <a:solidFill>
                  <a:schemeClr val="accent2">
                    <a:lumMod val="20000"/>
                    <a:lumOff val="80000"/>
                  </a:schemeClr>
                </a:solidFill>
              </a:rPr>
              <a:t>Нурсубина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Назмехана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Габтрахимовна</a:t>
            </a:r>
            <a:r>
              <a:rPr lang="ru-RU" sz="1400" dirty="0" smtClean="0">
                <a:solidFill>
                  <a:schemeClr val="accent2">
                    <a:lumMod val="20000"/>
                    <a:lumOff val="80000"/>
                  </a:schemeClr>
                </a:solidFill>
              </a:rPr>
              <a:t>, педагогический стаж 37 лет, 24 года была руководителем кустового методического объединения учителей начальных классов, была делегатом областного съезда учителей (1979 г.) Она награждена нагрудным знаком «Отличник народного образования» (1995 г.), медалью «Ветеран труда». Ее дочь </a:t>
            </a:r>
            <a:r>
              <a:rPr lang="ru-RU" sz="1400" dirty="0" err="1" smtClean="0">
                <a:solidFill>
                  <a:schemeClr val="accent2">
                    <a:lumMod val="20000"/>
                    <a:lumOff val="80000"/>
                  </a:schemeClr>
                </a:solidFill>
              </a:rPr>
              <a:t>Байкиева</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Миннегуль</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Ахнафовна</a:t>
            </a:r>
            <a:r>
              <a:rPr lang="ru-RU" sz="1400" dirty="0" smtClean="0">
                <a:solidFill>
                  <a:schemeClr val="accent2">
                    <a:lumMod val="20000"/>
                    <a:lumOff val="80000"/>
                  </a:schemeClr>
                </a:solidFill>
              </a:rPr>
              <a:t> работает психологом в </a:t>
            </a:r>
            <a:r>
              <a:rPr lang="ru-RU" sz="1400" dirty="0" err="1" smtClean="0">
                <a:solidFill>
                  <a:schemeClr val="accent2">
                    <a:lumMod val="20000"/>
                    <a:lumOff val="80000"/>
                  </a:schemeClr>
                </a:solidFill>
              </a:rPr>
              <a:t>Бардымской</a:t>
            </a:r>
            <a:r>
              <a:rPr lang="ru-RU" sz="1400" dirty="0" smtClean="0">
                <a:solidFill>
                  <a:schemeClr val="accent2">
                    <a:lumMod val="20000"/>
                    <a:lumOff val="80000"/>
                  </a:schemeClr>
                </a:solidFill>
              </a:rPr>
              <a:t> гимназии</a:t>
            </a:r>
            <a:r>
              <a:rPr lang="ru-RU" sz="1400" dirty="0" smtClean="0"/>
              <a:t>.</a:t>
            </a:r>
            <a:endParaRPr lang="ru-RU" sz="1400" dirty="0"/>
          </a:p>
        </p:txBody>
      </p:sp>
      <p:pic>
        <p:nvPicPr>
          <p:cNvPr id="11" name="Рисунок 10" descr="http://gimnazija.ucoz.ru/photo_gimn/uchitel/pc.jpg"/>
          <p:cNvPicPr/>
          <p:nvPr/>
        </p:nvPicPr>
        <p:blipFill>
          <a:blip r:embed="rId5">
            <a:lum bright="10000"/>
          </a:blip>
          <a:srcRect t="9341" r="4098"/>
          <a:stretch>
            <a:fillRect/>
          </a:stretch>
        </p:blipFill>
        <p:spPr bwMode="auto">
          <a:xfrm>
            <a:off x="4714876" y="3071810"/>
            <a:ext cx="928694" cy="1285884"/>
          </a:xfrm>
          <a:prstGeom prst="rect">
            <a:avLst/>
          </a:prstGeom>
          <a:noFill/>
          <a:ln w="9525">
            <a:noFill/>
            <a:miter lim="800000"/>
            <a:headEnd/>
            <a:tailEnd/>
          </a:ln>
        </p:spPr>
      </p:pic>
      <p:pic>
        <p:nvPicPr>
          <p:cNvPr id="12" name="Рисунок 11" descr="ту3"/>
          <p:cNvPicPr/>
          <p:nvPr/>
        </p:nvPicPr>
        <p:blipFill>
          <a:blip r:embed="rId6"/>
          <a:srcRect l="60559" t="19235" r="30573" b="71449"/>
          <a:stretch>
            <a:fillRect/>
          </a:stretch>
        </p:blipFill>
        <p:spPr bwMode="auto">
          <a:xfrm>
            <a:off x="7715272" y="1142984"/>
            <a:ext cx="1143000" cy="1266825"/>
          </a:xfrm>
          <a:prstGeom prst="rect">
            <a:avLst/>
          </a:prstGeom>
          <a:noFill/>
          <a:ln w="57150" cmpd="thickThin">
            <a:noFill/>
            <a:miter lim="800000"/>
            <a:headEnd/>
            <a:tailEnd/>
          </a:ln>
        </p:spPr>
      </p:pic>
      <p:sp>
        <p:nvSpPr>
          <p:cNvPr id="13" name="Прямоугольник 12"/>
          <p:cNvSpPr/>
          <p:nvPr/>
        </p:nvSpPr>
        <p:spPr>
          <a:xfrm>
            <a:off x="5786414" y="2571744"/>
            <a:ext cx="3357586" cy="3323987"/>
          </a:xfrm>
          <a:prstGeom prst="rect">
            <a:avLst/>
          </a:prstGeom>
        </p:spPr>
        <p:txBody>
          <a:bodyPr wrap="square">
            <a:spAutoFit/>
          </a:bodyPr>
          <a:lstStyle/>
          <a:p>
            <a:r>
              <a:rPr lang="ru-RU" sz="1400" dirty="0" err="1" smtClean="0">
                <a:solidFill>
                  <a:schemeClr val="accent2">
                    <a:lumMod val="20000"/>
                    <a:lumOff val="80000"/>
                  </a:schemeClr>
                </a:solidFill>
              </a:rPr>
              <a:t>Туктамышев</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Салих</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Габтрахимович</a:t>
            </a:r>
            <a:r>
              <a:rPr lang="ru-RU" sz="1400" dirty="0" smtClean="0">
                <a:solidFill>
                  <a:schemeClr val="accent2">
                    <a:lumMod val="20000"/>
                    <a:lumOff val="80000"/>
                  </a:schemeClr>
                </a:solidFill>
              </a:rPr>
              <a:t> работал учителем географии в </a:t>
            </a:r>
            <a:r>
              <a:rPr lang="ru-RU" sz="1400" dirty="0" err="1" smtClean="0">
                <a:solidFill>
                  <a:schemeClr val="accent2">
                    <a:lumMod val="20000"/>
                    <a:lumOff val="80000"/>
                  </a:schemeClr>
                </a:solidFill>
              </a:rPr>
              <a:t>Сарашевской</a:t>
            </a:r>
            <a:r>
              <a:rPr lang="ru-RU" sz="1400" dirty="0" smtClean="0">
                <a:solidFill>
                  <a:schemeClr val="accent2">
                    <a:lumMod val="20000"/>
                    <a:lumOff val="80000"/>
                  </a:schemeClr>
                </a:solidFill>
              </a:rPr>
              <a:t> школе, в </a:t>
            </a:r>
            <a:r>
              <a:rPr lang="ru-RU" sz="1400" dirty="0" err="1" smtClean="0">
                <a:solidFill>
                  <a:schemeClr val="accent2">
                    <a:lumMod val="20000"/>
                    <a:lumOff val="80000"/>
                  </a:schemeClr>
                </a:solidFill>
              </a:rPr>
              <a:t>Султанаевской</a:t>
            </a:r>
            <a:r>
              <a:rPr lang="ru-RU" sz="1400" dirty="0" smtClean="0">
                <a:solidFill>
                  <a:schemeClr val="accent2">
                    <a:lumMod val="20000"/>
                    <a:lumOff val="80000"/>
                  </a:schemeClr>
                </a:solidFill>
              </a:rPr>
              <a:t> школе был директором. В областном конкурсе "Экология. Человек года -2002" он награжден дипломом победителя в номинации "Воспитательная эколого-педагогическая деятельность в общеобразовательных и </a:t>
            </a:r>
            <a:r>
              <a:rPr lang="ru-RU" sz="1400" dirty="0" err="1" smtClean="0">
                <a:solidFill>
                  <a:schemeClr val="accent2">
                    <a:lumMod val="20000"/>
                    <a:lumOff val="80000"/>
                  </a:schemeClr>
                </a:solidFill>
              </a:rPr>
              <a:t>средне-специальных</a:t>
            </a:r>
            <a:r>
              <a:rPr lang="ru-RU" sz="1400" dirty="0" smtClean="0">
                <a:solidFill>
                  <a:schemeClr val="accent2">
                    <a:lumMod val="20000"/>
                    <a:lumOff val="80000"/>
                  </a:schemeClr>
                </a:solidFill>
              </a:rPr>
              <a:t> учреждениях</a:t>
            </a:r>
            <a:r>
              <a:rPr lang="ru-RU" sz="1400" dirty="0" smtClean="0">
                <a:solidFill>
                  <a:schemeClr val="accent1">
                    <a:lumMod val="75000"/>
                  </a:schemeClr>
                </a:solidFill>
              </a:rPr>
              <a:t>". Его ученики были призерами Всероссийских олимпиад по географии. Педагогический стаж 45 лет.</a:t>
            </a:r>
            <a:endParaRPr lang="ru-RU" sz="1400" dirty="0">
              <a:solidFill>
                <a:schemeClr val="accent1">
                  <a:lumMod val="75000"/>
                </a:schemeClr>
              </a:solidFill>
            </a:endParaRPr>
          </a:p>
        </p:txBody>
      </p:sp>
      <p:pic>
        <p:nvPicPr>
          <p:cNvPr id="14" name="Рисунок 13" descr="DSC03117"/>
          <p:cNvPicPr/>
          <p:nvPr/>
        </p:nvPicPr>
        <p:blipFill>
          <a:blip r:embed="rId7" cstate="print"/>
          <a:srcRect/>
          <a:stretch>
            <a:fillRect/>
          </a:stretch>
        </p:blipFill>
        <p:spPr bwMode="auto">
          <a:xfrm>
            <a:off x="214282" y="5000636"/>
            <a:ext cx="928694" cy="1214446"/>
          </a:xfrm>
          <a:prstGeom prst="rect">
            <a:avLst/>
          </a:prstGeom>
          <a:noFill/>
          <a:ln w="9525">
            <a:noFill/>
            <a:miter lim="800000"/>
            <a:headEnd/>
            <a:tailEnd/>
          </a:ln>
        </p:spPr>
      </p:pic>
      <p:sp>
        <p:nvSpPr>
          <p:cNvPr id="16" name="Прямоугольник 15"/>
          <p:cNvSpPr/>
          <p:nvPr/>
        </p:nvSpPr>
        <p:spPr>
          <a:xfrm>
            <a:off x="1142976" y="4714884"/>
            <a:ext cx="4572000" cy="2031325"/>
          </a:xfrm>
          <a:prstGeom prst="rect">
            <a:avLst/>
          </a:prstGeom>
        </p:spPr>
        <p:txBody>
          <a:bodyPr wrap="square">
            <a:spAutoFit/>
          </a:bodyPr>
          <a:lstStyle/>
          <a:p>
            <a:r>
              <a:rPr lang="ru-RU" sz="1400" dirty="0" smtClean="0">
                <a:solidFill>
                  <a:schemeClr val="tx2">
                    <a:lumMod val="50000"/>
                  </a:schemeClr>
                </a:solidFill>
              </a:rPr>
              <a:t>Исмагилова </a:t>
            </a:r>
            <a:r>
              <a:rPr lang="ru-RU" sz="1400" dirty="0" err="1" smtClean="0">
                <a:solidFill>
                  <a:schemeClr val="tx2">
                    <a:lumMod val="50000"/>
                  </a:schemeClr>
                </a:solidFill>
              </a:rPr>
              <a:t>Гузаль</a:t>
            </a:r>
            <a:r>
              <a:rPr lang="ru-RU" sz="1400" dirty="0" smtClean="0">
                <a:solidFill>
                  <a:schemeClr val="tx2">
                    <a:lumMod val="50000"/>
                  </a:schemeClr>
                </a:solidFill>
              </a:rPr>
              <a:t> </a:t>
            </a:r>
            <a:r>
              <a:rPr lang="ru-RU" sz="1400" dirty="0" err="1" smtClean="0">
                <a:solidFill>
                  <a:schemeClr val="tx2">
                    <a:lumMod val="50000"/>
                  </a:schemeClr>
                </a:solidFill>
              </a:rPr>
              <a:t>Халиловна</a:t>
            </a:r>
            <a:r>
              <a:rPr lang="ru-RU" sz="1400" dirty="0" smtClean="0">
                <a:solidFill>
                  <a:schemeClr val="tx2">
                    <a:lumMod val="50000"/>
                  </a:schemeClr>
                </a:solidFill>
              </a:rPr>
              <a:t> училась в ПГПИ на филологическом факультете (1988-1993). С 1993 г. работала учителем русского языка и литературы, с 2002 г. – заместителем директора по методической и опытно-экспериментальной работе в </a:t>
            </a:r>
            <a:r>
              <a:rPr lang="ru-RU" sz="1400" dirty="0" err="1" smtClean="0">
                <a:solidFill>
                  <a:schemeClr val="tx2">
                    <a:lumMod val="50000"/>
                  </a:schemeClr>
                </a:solidFill>
              </a:rPr>
              <a:t>Бардымской</a:t>
            </a:r>
            <a:r>
              <a:rPr lang="ru-RU" sz="1400" dirty="0" smtClean="0">
                <a:solidFill>
                  <a:schemeClr val="tx2">
                    <a:lumMod val="50000"/>
                  </a:schemeClr>
                </a:solidFill>
              </a:rPr>
              <a:t> средней школе №2. С 2008 г. является заместителем начальника  управления образования администрации </a:t>
            </a:r>
            <a:r>
              <a:rPr lang="ru-RU" sz="1400" dirty="0" err="1" smtClean="0">
                <a:solidFill>
                  <a:schemeClr val="tx2">
                    <a:lumMod val="50000"/>
                  </a:schemeClr>
                </a:solidFill>
              </a:rPr>
              <a:t>Бардымского</a:t>
            </a:r>
            <a:r>
              <a:rPr lang="ru-RU" sz="1400" dirty="0" smtClean="0">
                <a:solidFill>
                  <a:schemeClr val="tx2">
                    <a:lumMod val="50000"/>
                  </a:schemeClr>
                </a:solidFill>
              </a:rPr>
              <a:t> муниципального района.</a:t>
            </a:r>
            <a:endParaRPr lang="ru-RU" sz="1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066800"/>
          </a:xfrm>
        </p:spPr>
        <p:txBody>
          <a:bodyPr>
            <a:normAutofit/>
          </a:bodyPr>
          <a:lstStyle/>
          <a:p>
            <a:r>
              <a:rPr lang="ru-RU" sz="2800" dirty="0" smtClean="0">
                <a:solidFill>
                  <a:schemeClr val="accent2"/>
                </a:solidFill>
              </a:rPr>
              <a:t>Правнуки </a:t>
            </a:r>
            <a:r>
              <a:rPr lang="ru-RU" sz="2800" dirty="0" err="1" smtClean="0">
                <a:solidFill>
                  <a:schemeClr val="accent2"/>
                </a:solidFill>
              </a:rPr>
              <a:t>Зайнап</a:t>
            </a:r>
            <a:r>
              <a:rPr lang="ru-RU" sz="2800" dirty="0" smtClean="0">
                <a:solidFill>
                  <a:schemeClr val="accent2"/>
                </a:solidFill>
              </a:rPr>
              <a:t> </a:t>
            </a:r>
            <a:r>
              <a:rPr lang="ru-RU" sz="2800" dirty="0" err="1" smtClean="0">
                <a:solidFill>
                  <a:schemeClr val="accent2"/>
                </a:solidFill>
              </a:rPr>
              <a:t>Ахматгадыевны</a:t>
            </a:r>
            <a:endParaRPr lang="ru-RU" sz="2800" dirty="0">
              <a:solidFill>
                <a:schemeClr val="accent2"/>
              </a:solidFill>
            </a:endParaRPr>
          </a:p>
        </p:txBody>
      </p:sp>
      <p:pic>
        <p:nvPicPr>
          <p:cNvPr id="4" name="Рисунок 3" descr="Мама"/>
          <p:cNvPicPr/>
          <p:nvPr/>
        </p:nvPicPr>
        <p:blipFill>
          <a:blip r:embed="rId2">
            <a:lum bright="24000"/>
          </a:blip>
          <a:srcRect l="15771"/>
          <a:stretch>
            <a:fillRect/>
          </a:stretch>
        </p:blipFill>
        <p:spPr bwMode="auto">
          <a:xfrm>
            <a:off x="928662" y="1285860"/>
            <a:ext cx="1083310" cy="1315085"/>
          </a:xfrm>
          <a:prstGeom prst="rect">
            <a:avLst/>
          </a:prstGeom>
          <a:noFill/>
          <a:ln w="57150" cmpd="thickThin">
            <a:solidFill>
              <a:srgbClr val="FFFFFF"/>
            </a:solidFill>
            <a:miter lim="800000"/>
            <a:headEnd/>
            <a:tailEnd/>
          </a:ln>
          <a:effectLst/>
        </p:spPr>
      </p:pic>
      <p:sp>
        <p:nvSpPr>
          <p:cNvPr id="6" name="Прямоугольник 5"/>
          <p:cNvSpPr/>
          <p:nvPr/>
        </p:nvSpPr>
        <p:spPr>
          <a:xfrm>
            <a:off x="0" y="2857496"/>
            <a:ext cx="3786182" cy="1077218"/>
          </a:xfrm>
          <a:prstGeom prst="rect">
            <a:avLst/>
          </a:prstGeom>
        </p:spPr>
        <p:txBody>
          <a:bodyPr wrap="square">
            <a:spAutoFit/>
          </a:bodyPr>
          <a:lstStyle/>
          <a:p>
            <a:r>
              <a:rPr lang="ru-RU" sz="1600" dirty="0" err="1" smtClean="0">
                <a:solidFill>
                  <a:schemeClr val="accent2">
                    <a:lumMod val="20000"/>
                    <a:lumOff val="80000"/>
                  </a:schemeClr>
                </a:solidFill>
              </a:rPr>
              <a:t>Мадхия</a:t>
            </a:r>
            <a:r>
              <a:rPr lang="ru-RU" sz="1600" dirty="0" smtClean="0">
                <a:solidFill>
                  <a:schemeClr val="accent2">
                    <a:lumMod val="20000"/>
                    <a:lumOff val="80000"/>
                  </a:schemeClr>
                </a:solidFill>
              </a:rPr>
              <a:t> </a:t>
            </a:r>
            <a:r>
              <a:rPr lang="ru-RU" sz="1600" dirty="0" err="1" smtClean="0">
                <a:solidFill>
                  <a:schemeClr val="accent2">
                    <a:lumMod val="20000"/>
                    <a:lumOff val="80000"/>
                  </a:schemeClr>
                </a:solidFill>
              </a:rPr>
              <a:t>Гакифовна</a:t>
            </a:r>
            <a:r>
              <a:rPr lang="ru-RU" sz="1600" dirty="0" smtClean="0">
                <a:solidFill>
                  <a:schemeClr val="accent2">
                    <a:lumMod val="20000"/>
                    <a:lumOff val="80000"/>
                  </a:schemeClr>
                </a:solidFill>
              </a:rPr>
              <a:t> </a:t>
            </a:r>
            <a:r>
              <a:rPr lang="ru-RU" sz="1600" dirty="0" err="1" smtClean="0">
                <a:solidFill>
                  <a:schemeClr val="accent2">
                    <a:lumMod val="20000"/>
                    <a:lumOff val="80000"/>
                  </a:schemeClr>
                </a:solidFill>
              </a:rPr>
              <a:t>Мукминова</a:t>
            </a:r>
            <a:r>
              <a:rPr lang="ru-RU" sz="1600" dirty="0" smtClean="0">
                <a:solidFill>
                  <a:schemeClr val="accent2">
                    <a:lumMod val="20000"/>
                    <a:lumOff val="80000"/>
                  </a:schemeClr>
                </a:solidFill>
              </a:rPr>
              <a:t> работала в коррекционной школе учителем начальных классов. Педагогический стаж 30 лет</a:t>
            </a:r>
            <a:endParaRPr lang="ru-RU" sz="1600" dirty="0">
              <a:solidFill>
                <a:schemeClr val="accent2">
                  <a:lumMod val="20000"/>
                  <a:lumOff val="80000"/>
                </a:schemeClr>
              </a:solidFill>
            </a:endParaRPr>
          </a:p>
        </p:txBody>
      </p:sp>
      <p:sp>
        <p:nvSpPr>
          <p:cNvPr id="7" name="Прямоугольник 6"/>
          <p:cNvSpPr/>
          <p:nvPr/>
        </p:nvSpPr>
        <p:spPr>
          <a:xfrm>
            <a:off x="3500430" y="1071546"/>
            <a:ext cx="5286412" cy="2831544"/>
          </a:xfrm>
          <a:prstGeom prst="rect">
            <a:avLst/>
          </a:prstGeom>
        </p:spPr>
        <p:txBody>
          <a:bodyPr wrap="square">
            <a:spAutoFit/>
          </a:bodyPr>
          <a:lstStyle/>
          <a:p>
            <a:r>
              <a:rPr lang="ru-RU" sz="1600" dirty="0" err="1" smtClean="0">
                <a:solidFill>
                  <a:schemeClr val="accent2">
                    <a:lumMod val="20000"/>
                    <a:lumOff val="80000"/>
                  </a:schemeClr>
                </a:solidFill>
              </a:rPr>
              <a:t>Курбангалиев</a:t>
            </a:r>
            <a:r>
              <a:rPr lang="ru-RU" sz="1600" dirty="0" smtClean="0">
                <a:solidFill>
                  <a:schemeClr val="accent2">
                    <a:lumMod val="20000"/>
                    <a:lumOff val="80000"/>
                  </a:schemeClr>
                </a:solidFill>
              </a:rPr>
              <a:t> Феликс </a:t>
            </a:r>
            <a:r>
              <a:rPr lang="ru-RU" sz="1600" dirty="0" err="1" smtClean="0">
                <a:solidFill>
                  <a:schemeClr val="accent2">
                    <a:lumMod val="20000"/>
                    <a:lumOff val="80000"/>
                  </a:schemeClr>
                </a:solidFill>
              </a:rPr>
              <a:t>Назиевич</a:t>
            </a:r>
            <a:r>
              <a:rPr lang="ru-RU" sz="1600" dirty="0" smtClean="0">
                <a:solidFill>
                  <a:schemeClr val="accent2">
                    <a:lumMod val="20000"/>
                    <a:lumOff val="80000"/>
                  </a:schemeClr>
                </a:solidFill>
              </a:rPr>
              <a:t> работал учителем в школах </a:t>
            </a:r>
            <a:r>
              <a:rPr lang="ru-RU" sz="1600" dirty="0" err="1" smtClean="0">
                <a:solidFill>
                  <a:schemeClr val="accent2">
                    <a:lumMod val="20000"/>
                    <a:lumOff val="80000"/>
                  </a:schemeClr>
                </a:solidFill>
              </a:rPr>
              <a:t>Бардымского</a:t>
            </a:r>
            <a:r>
              <a:rPr lang="ru-RU" sz="1600" dirty="0" smtClean="0">
                <a:solidFill>
                  <a:schemeClr val="accent2">
                    <a:lumMod val="20000"/>
                    <a:lumOff val="80000"/>
                  </a:schemeClr>
                </a:solidFill>
              </a:rPr>
              <a:t> района. В 1951 году преподавал математику в </a:t>
            </a:r>
            <a:r>
              <a:rPr lang="ru-RU" sz="1600" dirty="0" err="1" smtClean="0">
                <a:solidFill>
                  <a:schemeClr val="accent2">
                    <a:lumMod val="20000"/>
                    <a:lumOff val="80000"/>
                  </a:schemeClr>
                </a:solidFill>
              </a:rPr>
              <a:t>Султанаевской</a:t>
            </a:r>
            <a:r>
              <a:rPr lang="ru-RU" sz="1600" dirty="0" smtClean="0">
                <a:solidFill>
                  <a:schemeClr val="accent2">
                    <a:lumMod val="20000"/>
                    <a:lumOff val="80000"/>
                  </a:schemeClr>
                </a:solidFill>
              </a:rPr>
              <a:t> школе, затем после службы в рядах Советской Армии поступил в </a:t>
            </a:r>
            <a:r>
              <a:rPr lang="ru-RU" sz="1600" dirty="0" err="1" smtClean="0">
                <a:solidFill>
                  <a:schemeClr val="accent2">
                    <a:lumMod val="20000"/>
                    <a:lumOff val="80000"/>
                  </a:schemeClr>
                </a:solidFill>
              </a:rPr>
              <a:t>Кояновское</a:t>
            </a:r>
            <a:r>
              <a:rPr lang="ru-RU" sz="1600" dirty="0" smtClean="0">
                <a:solidFill>
                  <a:schemeClr val="accent2">
                    <a:lumMod val="20000"/>
                    <a:lumOff val="80000"/>
                  </a:schemeClr>
                </a:solidFill>
              </a:rPr>
              <a:t> педагогическое училище. Работал учителем начальных классов в </a:t>
            </a:r>
            <a:r>
              <a:rPr lang="ru-RU" sz="1600" dirty="0" err="1" smtClean="0">
                <a:solidFill>
                  <a:schemeClr val="accent2">
                    <a:lumMod val="20000"/>
                    <a:lumOff val="80000"/>
                  </a:schemeClr>
                </a:solidFill>
              </a:rPr>
              <a:t>Усть-Тунторе</a:t>
            </a:r>
            <a:r>
              <a:rPr lang="ru-RU" sz="1600" dirty="0" smtClean="0">
                <a:solidFill>
                  <a:schemeClr val="accent2">
                    <a:lumMod val="20000"/>
                    <a:lumOff val="80000"/>
                  </a:schemeClr>
                </a:solidFill>
              </a:rPr>
              <a:t> и </a:t>
            </a:r>
            <a:r>
              <a:rPr lang="ru-RU" sz="1600" dirty="0" err="1" smtClean="0">
                <a:solidFill>
                  <a:schemeClr val="accent2">
                    <a:lumMod val="20000"/>
                    <a:lumOff val="80000"/>
                  </a:schemeClr>
                </a:solidFill>
              </a:rPr>
              <a:t>Усть-Шлыке</a:t>
            </a:r>
            <a:r>
              <a:rPr lang="ru-RU" sz="1600" dirty="0" smtClean="0">
                <a:solidFill>
                  <a:schemeClr val="accent2">
                    <a:lumMod val="20000"/>
                    <a:lumOff val="80000"/>
                  </a:schemeClr>
                </a:solidFill>
              </a:rPr>
              <a:t>, в Новом-Ашапе и </a:t>
            </a:r>
            <a:r>
              <a:rPr lang="ru-RU" sz="1600" dirty="0" err="1" smtClean="0">
                <a:solidFill>
                  <a:schemeClr val="accent2">
                    <a:lumMod val="20000"/>
                    <a:lumOff val="80000"/>
                  </a:schemeClr>
                </a:solidFill>
              </a:rPr>
              <a:t>Батырбае</a:t>
            </a:r>
            <a:r>
              <a:rPr lang="ru-RU" sz="1600" dirty="0" smtClean="0">
                <a:solidFill>
                  <a:schemeClr val="accent2">
                    <a:lumMod val="20000"/>
                    <a:lumOff val="80000"/>
                  </a:schemeClr>
                </a:solidFill>
              </a:rPr>
              <a:t>, вел физкультуру, рисование и музыку. Потом был председателем ДСО «Урожай». Он играл на баяне и скрипке. Педагогический стаж 25 лет</a:t>
            </a:r>
          </a:p>
          <a:p>
            <a:endParaRPr lang="ru-RU" dirty="0">
              <a:solidFill>
                <a:schemeClr val="accent2">
                  <a:lumMod val="20000"/>
                  <a:lumOff val="80000"/>
                </a:schemeClr>
              </a:solidFill>
            </a:endParaRPr>
          </a:p>
        </p:txBody>
      </p:sp>
      <p:pic>
        <p:nvPicPr>
          <p:cNvPr id="9" name="Рисунок 8" descr="ananjeva_resized"/>
          <p:cNvPicPr/>
          <p:nvPr/>
        </p:nvPicPr>
        <p:blipFill>
          <a:blip r:embed="rId3"/>
          <a:srcRect l="21715" t="26192" r="51631" b="22018"/>
          <a:stretch>
            <a:fillRect/>
          </a:stretch>
        </p:blipFill>
        <p:spPr bwMode="auto">
          <a:xfrm>
            <a:off x="714348" y="4429132"/>
            <a:ext cx="933450" cy="1362075"/>
          </a:xfrm>
          <a:prstGeom prst="rect">
            <a:avLst/>
          </a:prstGeom>
          <a:noFill/>
          <a:ln w="9525">
            <a:noFill/>
            <a:miter lim="800000"/>
            <a:headEnd/>
            <a:tailEnd/>
          </a:ln>
        </p:spPr>
      </p:pic>
      <p:sp>
        <p:nvSpPr>
          <p:cNvPr id="10" name="Прямоугольник 9"/>
          <p:cNvSpPr/>
          <p:nvPr/>
        </p:nvSpPr>
        <p:spPr>
          <a:xfrm>
            <a:off x="2071670" y="4214818"/>
            <a:ext cx="5929354" cy="1846659"/>
          </a:xfrm>
          <a:prstGeom prst="rect">
            <a:avLst/>
          </a:prstGeom>
        </p:spPr>
        <p:txBody>
          <a:bodyPr wrap="square">
            <a:spAutoFit/>
          </a:bodyPr>
          <a:lstStyle/>
          <a:p>
            <a:r>
              <a:rPr lang="ru-RU" b="1" dirty="0" smtClean="0">
                <a:solidFill>
                  <a:schemeClr val="accent1">
                    <a:lumMod val="40000"/>
                    <a:lumOff val="60000"/>
                  </a:schemeClr>
                </a:solidFill>
              </a:rPr>
              <a:t>Ананьева </a:t>
            </a:r>
            <a:r>
              <a:rPr lang="ru-RU" b="1" dirty="0" err="1" smtClean="0">
                <a:solidFill>
                  <a:schemeClr val="accent1">
                    <a:lumMod val="40000"/>
                    <a:lumOff val="60000"/>
                  </a:schemeClr>
                </a:solidFill>
              </a:rPr>
              <a:t>Миляуша</a:t>
            </a:r>
            <a:r>
              <a:rPr lang="ru-RU" b="1" dirty="0" smtClean="0">
                <a:solidFill>
                  <a:schemeClr val="accent1">
                    <a:lumMod val="40000"/>
                    <a:lumOff val="60000"/>
                  </a:schemeClr>
                </a:solidFill>
              </a:rPr>
              <a:t> </a:t>
            </a:r>
            <a:r>
              <a:rPr lang="ru-RU" b="1" dirty="0" err="1" smtClean="0">
                <a:solidFill>
                  <a:schemeClr val="accent1">
                    <a:lumMod val="40000"/>
                    <a:lumOff val="60000"/>
                  </a:schemeClr>
                </a:solidFill>
              </a:rPr>
              <a:t>Сабитовна</a:t>
            </a:r>
            <a:r>
              <a:rPr lang="ru-RU" dirty="0" smtClean="0">
                <a:solidFill>
                  <a:schemeClr val="accent1">
                    <a:lumMod val="40000"/>
                    <a:lumOff val="60000"/>
                  </a:schemeClr>
                </a:solidFill>
              </a:rPr>
              <a:t> </a:t>
            </a:r>
            <a:r>
              <a:rPr lang="ru-RU" dirty="0" smtClean="0"/>
              <a:t>– </a:t>
            </a:r>
            <a:r>
              <a:rPr lang="ru-RU" sz="1600" dirty="0" smtClean="0">
                <a:solidFill>
                  <a:schemeClr val="accent2">
                    <a:lumMod val="50000"/>
                  </a:schemeClr>
                </a:solidFill>
              </a:rPr>
              <a:t>правнучка </a:t>
            </a:r>
            <a:r>
              <a:rPr lang="ru-RU" sz="1600" dirty="0" err="1" smtClean="0">
                <a:solidFill>
                  <a:schemeClr val="accent2">
                    <a:lumMod val="50000"/>
                  </a:schemeClr>
                </a:solidFill>
              </a:rPr>
              <a:t>Зайнап</a:t>
            </a:r>
            <a:r>
              <a:rPr lang="ru-RU" sz="1600" dirty="0" smtClean="0">
                <a:solidFill>
                  <a:schemeClr val="accent2">
                    <a:lumMod val="50000"/>
                  </a:schemeClr>
                </a:solidFill>
              </a:rPr>
              <a:t> </a:t>
            </a:r>
            <a:r>
              <a:rPr lang="ru-RU" sz="1600" dirty="0" err="1" smtClean="0">
                <a:solidFill>
                  <a:schemeClr val="accent2">
                    <a:lumMod val="50000"/>
                  </a:schemeClr>
                </a:solidFill>
              </a:rPr>
              <a:t>Ахматгадыевны</a:t>
            </a:r>
            <a:r>
              <a:rPr lang="ru-RU" sz="1600" dirty="0" smtClean="0">
                <a:solidFill>
                  <a:schemeClr val="accent2">
                    <a:lumMod val="50000"/>
                  </a:schemeClr>
                </a:solidFill>
              </a:rPr>
              <a:t> Тагировой, кандидат физико-математических наук, доцент кафедры высшей математики, заместитель декана математического факультета по учебной работе Пермского государственного  гуманитарно-педагогического университета. Педагогический стаж 35 лет.</a:t>
            </a:r>
            <a:endParaRPr lang="ru-RU" sz="1600" dirty="0">
              <a:solidFill>
                <a:schemeClr val="accent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75000"/>
                  </a:schemeClr>
                </a:solidFill>
              </a:rPr>
              <a:t>Генеалогическое древо</a:t>
            </a:r>
          </a:p>
        </p:txBody>
      </p:sp>
      <p:sp>
        <p:nvSpPr>
          <p:cNvPr id="1028" name="AutoShape 4" descr="https://phonoteka.org/uploads/posts/2023-03/1679821057_phonoteka-org-p-drevo-genealogicheskoe-oboi-vkontakte-48.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phonoteka.org/uploads/posts/2023-03/1679821057_phonoteka-org-p-drevo-genealogicheskoe-oboi-vkontakte-48.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https://phonoteka.org/uploads/posts/2023-03/1679821057_phonoteka-org-p-drevo-genealogicheskoe-oboi-vkontakte-48.jpg"/>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3" name="Picture 9"/>
          <p:cNvPicPr>
            <a:picLocks noChangeAspect="1" noChangeArrowheads="1"/>
          </p:cNvPicPr>
          <p:nvPr/>
        </p:nvPicPr>
        <p:blipFill>
          <a:blip r:embed="rId2"/>
          <a:srcRect/>
          <a:stretch>
            <a:fillRect/>
          </a:stretch>
        </p:blipFill>
        <p:spPr bwMode="auto">
          <a:xfrm>
            <a:off x="0" y="1122396"/>
            <a:ext cx="9144000" cy="5735604"/>
          </a:xfrm>
          <a:prstGeom prst="rect">
            <a:avLst/>
          </a:prstGeom>
          <a:noFill/>
          <a:ln w="9525">
            <a:noFill/>
            <a:miter lim="800000"/>
            <a:headEnd/>
            <a:tailEnd/>
          </a:ln>
          <a:effectLst/>
        </p:spPr>
      </p:pic>
      <p:sp>
        <p:nvSpPr>
          <p:cNvPr id="9" name="TextBox 8"/>
          <p:cNvSpPr txBox="1"/>
          <p:nvPr/>
        </p:nvSpPr>
        <p:spPr>
          <a:xfrm>
            <a:off x="3509159" y="5878287"/>
            <a:ext cx="1852550" cy="646331"/>
          </a:xfrm>
          <a:prstGeom prst="rect">
            <a:avLst/>
          </a:prstGeom>
          <a:noFill/>
        </p:spPr>
        <p:txBody>
          <a:bodyPr wrap="square" rtlCol="0">
            <a:spAutoFit/>
          </a:bodyPr>
          <a:lstStyle/>
          <a:p>
            <a:pPr algn="ctr"/>
            <a:r>
              <a:rPr lang="ru-RU" dirty="0" err="1"/>
              <a:t>Тагирзян</a:t>
            </a:r>
            <a:r>
              <a:rPr lang="ru-RU" dirty="0"/>
              <a:t> </a:t>
            </a:r>
            <a:r>
              <a:rPr lang="ru-RU" dirty="0" err="1"/>
              <a:t>Ибрагимович</a:t>
            </a:r>
            <a:endParaRPr lang="ru-RU" dirty="0"/>
          </a:p>
        </p:txBody>
      </p:sp>
      <p:sp>
        <p:nvSpPr>
          <p:cNvPr id="10" name="TextBox 9"/>
          <p:cNvSpPr txBox="1"/>
          <p:nvPr/>
        </p:nvSpPr>
        <p:spPr>
          <a:xfrm>
            <a:off x="1389413" y="4750130"/>
            <a:ext cx="1442852" cy="369332"/>
          </a:xfrm>
          <a:prstGeom prst="rect">
            <a:avLst/>
          </a:prstGeom>
          <a:noFill/>
        </p:spPr>
        <p:txBody>
          <a:bodyPr wrap="square" rtlCol="0">
            <a:spAutoFit/>
          </a:bodyPr>
          <a:lstStyle/>
          <a:p>
            <a:pPr algn="ctr"/>
            <a:r>
              <a:rPr lang="ru-RU" dirty="0" err="1"/>
              <a:t>Ярмухамет</a:t>
            </a:r>
            <a:r>
              <a:rPr lang="ru-RU" dirty="0"/>
              <a:t> </a:t>
            </a:r>
          </a:p>
        </p:txBody>
      </p:sp>
      <p:sp>
        <p:nvSpPr>
          <p:cNvPr id="12" name="TextBox 11"/>
          <p:cNvSpPr txBox="1"/>
          <p:nvPr/>
        </p:nvSpPr>
        <p:spPr>
          <a:xfrm>
            <a:off x="5940632" y="4797631"/>
            <a:ext cx="1560326" cy="369332"/>
          </a:xfrm>
          <a:prstGeom prst="rect">
            <a:avLst/>
          </a:prstGeom>
          <a:noFill/>
        </p:spPr>
        <p:txBody>
          <a:bodyPr wrap="square" rtlCol="0">
            <a:spAutoFit/>
          </a:bodyPr>
          <a:lstStyle/>
          <a:p>
            <a:pPr algn="ctr"/>
            <a:r>
              <a:rPr lang="ru-RU" dirty="0" err="1"/>
              <a:t>Альмухамет</a:t>
            </a:r>
            <a:endParaRPr lang="ru-RU" dirty="0"/>
          </a:p>
        </p:txBody>
      </p:sp>
      <p:sp>
        <p:nvSpPr>
          <p:cNvPr id="13" name="Прямоугольник 12"/>
          <p:cNvSpPr/>
          <p:nvPr/>
        </p:nvSpPr>
        <p:spPr>
          <a:xfrm>
            <a:off x="3696195" y="4714504"/>
            <a:ext cx="1656608" cy="736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3767447" y="4868884"/>
            <a:ext cx="1590371" cy="369332"/>
          </a:xfrm>
          <a:prstGeom prst="rect">
            <a:avLst/>
          </a:prstGeom>
          <a:noFill/>
        </p:spPr>
        <p:txBody>
          <a:bodyPr wrap="square" rtlCol="0">
            <a:spAutoFit/>
          </a:bodyPr>
          <a:lstStyle/>
          <a:p>
            <a:pPr algn="ctr"/>
            <a:r>
              <a:rPr lang="ru-RU" dirty="0" err="1"/>
              <a:t>Нурмухамет</a:t>
            </a:r>
            <a:endParaRPr lang="ru-RU" dirty="0"/>
          </a:p>
        </p:txBody>
      </p:sp>
      <p:sp>
        <p:nvSpPr>
          <p:cNvPr id="15" name="TextBox 14"/>
          <p:cNvSpPr txBox="1"/>
          <p:nvPr/>
        </p:nvSpPr>
        <p:spPr>
          <a:xfrm>
            <a:off x="2500298" y="3214686"/>
            <a:ext cx="1649925" cy="646331"/>
          </a:xfrm>
          <a:prstGeom prst="rect">
            <a:avLst/>
          </a:prstGeom>
          <a:noFill/>
        </p:spPr>
        <p:txBody>
          <a:bodyPr wrap="square" rtlCol="0">
            <a:spAutoFit/>
          </a:bodyPr>
          <a:lstStyle/>
          <a:p>
            <a:pPr algn="ctr"/>
            <a:r>
              <a:rPr lang="ru-RU" dirty="0" err="1"/>
              <a:t>Шамсетдин</a:t>
            </a:r>
            <a:endParaRPr lang="ru-RU" dirty="0"/>
          </a:p>
          <a:p>
            <a:pPr algn="ctr"/>
            <a:r>
              <a:rPr lang="ru-RU" dirty="0"/>
              <a:t>1779-1852 г.г.</a:t>
            </a:r>
          </a:p>
        </p:txBody>
      </p:sp>
      <p:sp>
        <p:nvSpPr>
          <p:cNvPr id="16" name="TextBox 15"/>
          <p:cNvSpPr txBox="1"/>
          <p:nvPr/>
        </p:nvSpPr>
        <p:spPr>
          <a:xfrm>
            <a:off x="4929190" y="3214686"/>
            <a:ext cx="1611719" cy="646331"/>
          </a:xfrm>
          <a:prstGeom prst="rect">
            <a:avLst/>
          </a:prstGeom>
          <a:noFill/>
        </p:spPr>
        <p:txBody>
          <a:bodyPr wrap="square" rtlCol="0">
            <a:spAutoFit/>
          </a:bodyPr>
          <a:lstStyle/>
          <a:p>
            <a:r>
              <a:rPr lang="ru-RU" dirty="0" err="1"/>
              <a:t>Гульзагира</a:t>
            </a:r>
            <a:endParaRPr lang="ru-RU" dirty="0"/>
          </a:p>
          <a:p>
            <a:r>
              <a:rPr lang="ru-RU" dirty="0"/>
              <a:t>1770 г.р.</a:t>
            </a:r>
          </a:p>
        </p:txBody>
      </p:sp>
      <p:sp>
        <p:nvSpPr>
          <p:cNvPr id="17" name="TextBox 16"/>
          <p:cNvSpPr txBox="1"/>
          <p:nvPr/>
        </p:nvSpPr>
        <p:spPr>
          <a:xfrm>
            <a:off x="6475021" y="2648198"/>
            <a:ext cx="1407227" cy="923330"/>
          </a:xfrm>
          <a:prstGeom prst="rect">
            <a:avLst/>
          </a:prstGeom>
          <a:solidFill>
            <a:schemeClr val="bg1"/>
          </a:solidFill>
          <a:ln>
            <a:solidFill>
              <a:schemeClr val="tx1"/>
            </a:solidFill>
          </a:ln>
        </p:spPr>
        <p:txBody>
          <a:bodyPr wrap="square" rtlCol="0">
            <a:spAutoFit/>
          </a:bodyPr>
          <a:lstStyle/>
          <a:p>
            <a:r>
              <a:rPr lang="ru-RU" dirty="0" err="1"/>
              <a:t>Хабибулла</a:t>
            </a:r>
            <a:endParaRPr lang="ru-RU" dirty="0"/>
          </a:p>
          <a:p>
            <a:pPr algn="ctr"/>
            <a:r>
              <a:rPr lang="ru-RU" dirty="0"/>
              <a:t>1774-1847 г.г.</a:t>
            </a:r>
          </a:p>
        </p:txBody>
      </p:sp>
      <p:sp>
        <p:nvSpPr>
          <p:cNvPr id="18" name="TextBox 17"/>
          <p:cNvSpPr txBox="1"/>
          <p:nvPr/>
        </p:nvSpPr>
        <p:spPr>
          <a:xfrm>
            <a:off x="7632865" y="3230089"/>
            <a:ext cx="1368291" cy="646331"/>
          </a:xfrm>
          <a:prstGeom prst="rect">
            <a:avLst/>
          </a:prstGeom>
          <a:noFill/>
        </p:spPr>
        <p:txBody>
          <a:bodyPr wrap="square" rtlCol="0">
            <a:spAutoFit/>
          </a:bodyPr>
          <a:lstStyle/>
          <a:p>
            <a:r>
              <a:rPr lang="ru-RU" dirty="0" err="1"/>
              <a:t>Галиулла</a:t>
            </a:r>
            <a:endParaRPr lang="ru-RU" dirty="0"/>
          </a:p>
          <a:p>
            <a:r>
              <a:rPr lang="ru-RU" dirty="0"/>
              <a:t>1781 г.р.</a:t>
            </a:r>
          </a:p>
        </p:txBody>
      </p:sp>
      <p:sp>
        <p:nvSpPr>
          <p:cNvPr id="19" name="Прямоугольник 18"/>
          <p:cNvSpPr/>
          <p:nvPr/>
        </p:nvSpPr>
        <p:spPr>
          <a:xfrm>
            <a:off x="7986156" y="2671948"/>
            <a:ext cx="1157844" cy="570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7980219" y="2624447"/>
            <a:ext cx="1163782" cy="646331"/>
          </a:xfrm>
          <a:prstGeom prst="rect">
            <a:avLst/>
          </a:prstGeom>
          <a:noFill/>
        </p:spPr>
        <p:txBody>
          <a:bodyPr wrap="square" rtlCol="0">
            <a:spAutoFit/>
          </a:bodyPr>
          <a:lstStyle/>
          <a:p>
            <a:pPr algn="ctr"/>
            <a:r>
              <a:rPr lang="ru-RU" dirty="0" err="1"/>
              <a:t>Гафиза</a:t>
            </a:r>
            <a:r>
              <a:rPr lang="ru-RU" dirty="0"/>
              <a:t> </a:t>
            </a:r>
          </a:p>
          <a:p>
            <a:pPr algn="ctr"/>
            <a:r>
              <a:rPr lang="ru-RU" dirty="0"/>
              <a:t>1792 г.р.</a:t>
            </a:r>
          </a:p>
        </p:txBody>
      </p:sp>
      <p:sp>
        <p:nvSpPr>
          <p:cNvPr id="21" name="TextBox 20"/>
          <p:cNvSpPr txBox="1"/>
          <p:nvPr/>
        </p:nvSpPr>
        <p:spPr>
          <a:xfrm>
            <a:off x="463138" y="3396343"/>
            <a:ext cx="1380507" cy="646331"/>
          </a:xfrm>
          <a:prstGeom prst="rect">
            <a:avLst/>
          </a:prstGeom>
          <a:noFill/>
        </p:spPr>
        <p:txBody>
          <a:bodyPr wrap="square" rtlCol="0">
            <a:spAutoFit/>
          </a:bodyPr>
          <a:lstStyle/>
          <a:p>
            <a:r>
              <a:rPr lang="ru-RU" dirty="0" err="1"/>
              <a:t>Габдульманнан</a:t>
            </a:r>
            <a:r>
              <a:rPr lang="ru-RU" dirty="0"/>
              <a:t> </a:t>
            </a:r>
          </a:p>
        </p:txBody>
      </p:sp>
      <p:sp>
        <p:nvSpPr>
          <p:cNvPr id="22" name="TextBox 21"/>
          <p:cNvSpPr txBox="1"/>
          <p:nvPr/>
        </p:nvSpPr>
        <p:spPr>
          <a:xfrm>
            <a:off x="8072462" y="1900055"/>
            <a:ext cx="1214446" cy="646331"/>
          </a:xfrm>
          <a:prstGeom prst="rect">
            <a:avLst/>
          </a:prstGeom>
          <a:noFill/>
        </p:spPr>
        <p:txBody>
          <a:bodyPr wrap="square" rtlCol="0">
            <a:spAutoFit/>
          </a:bodyPr>
          <a:lstStyle/>
          <a:p>
            <a:r>
              <a:rPr lang="ru-RU" dirty="0" err="1"/>
              <a:t>Мухамет</a:t>
            </a:r>
            <a:endParaRPr lang="ru-RU" dirty="0"/>
          </a:p>
          <a:p>
            <a:r>
              <a:rPr lang="ru-RU" dirty="0" err="1"/>
              <a:t>валей</a:t>
            </a:r>
            <a:endParaRPr lang="ru-RU" dirty="0"/>
          </a:p>
        </p:txBody>
      </p:sp>
      <p:sp>
        <p:nvSpPr>
          <p:cNvPr id="23" name="TextBox 22"/>
          <p:cNvSpPr txBox="1"/>
          <p:nvPr/>
        </p:nvSpPr>
        <p:spPr>
          <a:xfrm>
            <a:off x="7072330" y="1928802"/>
            <a:ext cx="1051137" cy="646331"/>
          </a:xfrm>
          <a:prstGeom prst="rect">
            <a:avLst/>
          </a:prstGeom>
          <a:noFill/>
        </p:spPr>
        <p:txBody>
          <a:bodyPr wrap="square" rtlCol="0">
            <a:spAutoFit/>
          </a:bodyPr>
          <a:lstStyle/>
          <a:p>
            <a:r>
              <a:rPr lang="ru-RU" dirty="0" err="1"/>
              <a:t>Ахматгадый</a:t>
            </a:r>
            <a:endParaRPr lang="ru-RU" dirty="0"/>
          </a:p>
        </p:txBody>
      </p:sp>
      <p:sp>
        <p:nvSpPr>
          <p:cNvPr id="24" name="TextBox 23"/>
          <p:cNvSpPr txBox="1"/>
          <p:nvPr/>
        </p:nvSpPr>
        <p:spPr>
          <a:xfrm>
            <a:off x="4572000" y="1928802"/>
            <a:ext cx="1226500" cy="646331"/>
          </a:xfrm>
          <a:prstGeom prst="rect">
            <a:avLst/>
          </a:prstGeom>
          <a:noFill/>
        </p:spPr>
        <p:txBody>
          <a:bodyPr wrap="square" rtlCol="0">
            <a:spAutoFit/>
          </a:bodyPr>
          <a:lstStyle/>
          <a:p>
            <a:r>
              <a:rPr lang="ru-RU" dirty="0" err="1"/>
              <a:t>Мухаметситдык</a:t>
            </a:r>
            <a:endParaRPr lang="ru-RU" dirty="0"/>
          </a:p>
        </p:txBody>
      </p:sp>
      <p:sp>
        <p:nvSpPr>
          <p:cNvPr id="25" name="TextBox 24"/>
          <p:cNvSpPr txBox="1"/>
          <p:nvPr/>
        </p:nvSpPr>
        <p:spPr>
          <a:xfrm>
            <a:off x="5878286" y="1935679"/>
            <a:ext cx="1051168" cy="646331"/>
          </a:xfrm>
          <a:prstGeom prst="rect">
            <a:avLst/>
          </a:prstGeom>
          <a:noFill/>
        </p:spPr>
        <p:txBody>
          <a:bodyPr wrap="square" rtlCol="0">
            <a:spAutoFit/>
          </a:bodyPr>
          <a:lstStyle/>
          <a:p>
            <a:r>
              <a:rPr lang="ru-RU" dirty="0" err="1"/>
              <a:t>Хабиб</a:t>
            </a:r>
            <a:endParaRPr lang="ru-RU" dirty="0"/>
          </a:p>
          <a:p>
            <a:r>
              <a:rPr lang="ru-RU" dirty="0" err="1"/>
              <a:t>зямал</a:t>
            </a:r>
            <a:endParaRPr lang="ru-RU" dirty="0"/>
          </a:p>
        </p:txBody>
      </p:sp>
      <p:sp>
        <p:nvSpPr>
          <p:cNvPr id="26" name="TextBox 25"/>
          <p:cNvSpPr txBox="1"/>
          <p:nvPr/>
        </p:nvSpPr>
        <p:spPr>
          <a:xfrm>
            <a:off x="1285852" y="1785926"/>
            <a:ext cx="783772" cy="923330"/>
          </a:xfrm>
          <a:prstGeom prst="rect">
            <a:avLst/>
          </a:prstGeom>
          <a:noFill/>
        </p:spPr>
        <p:txBody>
          <a:bodyPr wrap="square" rtlCol="0">
            <a:spAutoFit/>
          </a:bodyPr>
          <a:lstStyle/>
          <a:p>
            <a:r>
              <a:rPr lang="ru-RU" dirty="0" err="1"/>
              <a:t>Шайхилислам</a:t>
            </a:r>
            <a:endParaRPr lang="ru-RU" dirty="0"/>
          </a:p>
        </p:txBody>
      </p:sp>
      <p:sp>
        <p:nvSpPr>
          <p:cNvPr id="27" name="TextBox 26"/>
          <p:cNvSpPr txBox="1"/>
          <p:nvPr/>
        </p:nvSpPr>
        <p:spPr>
          <a:xfrm>
            <a:off x="3428992" y="1857364"/>
            <a:ext cx="1009030" cy="646331"/>
          </a:xfrm>
          <a:prstGeom prst="rect">
            <a:avLst/>
          </a:prstGeom>
          <a:noFill/>
        </p:spPr>
        <p:txBody>
          <a:bodyPr wrap="square" rtlCol="0">
            <a:spAutoFit/>
          </a:bodyPr>
          <a:lstStyle/>
          <a:p>
            <a:r>
              <a:rPr lang="ru-RU" dirty="0" err="1"/>
              <a:t>Фазлет</a:t>
            </a:r>
            <a:endParaRPr lang="ru-RU" dirty="0"/>
          </a:p>
          <a:p>
            <a:r>
              <a:rPr lang="ru-RU" dirty="0"/>
              <a:t>дин </a:t>
            </a:r>
          </a:p>
        </p:txBody>
      </p:sp>
      <p:sp>
        <p:nvSpPr>
          <p:cNvPr id="28" name="TextBox 27"/>
          <p:cNvSpPr txBox="1"/>
          <p:nvPr/>
        </p:nvSpPr>
        <p:spPr>
          <a:xfrm>
            <a:off x="0" y="1857364"/>
            <a:ext cx="1140032" cy="646331"/>
          </a:xfrm>
          <a:prstGeom prst="rect">
            <a:avLst/>
          </a:prstGeom>
          <a:noFill/>
        </p:spPr>
        <p:txBody>
          <a:bodyPr wrap="square" rtlCol="0">
            <a:spAutoFit/>
          </a:bodyPr>
          <a:lstStyle/>
          <a:p>
            <a:r>
              <a:rPr lang="ru-RU" dirty="0" err="1"/>
              <a:t>Габдул</a:t>
            </a:r>
            <a:endParaRPr lang="ru-RU" dirty="0"/>
          </a:p>
          <a:p>
            <a:r>
              <a:rPr lang="ru-RU" dirty="0" err="1"/>
              <a:t>ханнан</a:t>
            </a:r>
            <a:r>
              <a:rPr lang="ru-RU" dirty="0"/>
              <a:t> </a:t>
            </a:r>
          </a:p>
        </p:txBody>
      </p:sp>
      <p:sp>
        <p:nvSpPr>
          <p:cNvPr id="29" name="TextBox 28"/>
          <p:cNvSpPr txBox="1"/>
          <p:nvPr/>
        </p:nvSpPr>
        <p:spPr>
          <a:xfrm>
            <a:off x="2428860" y="1785926"/>
            <a:ext cx="801584" cy="923330"/>
          </a:xfrm>
          <a:prstGeom prst="rect">
            <a:avLst/>
          </a:prstGeom>
          <a:noFill/>
        </p:spPr>
        <p:txBody>
          <a:bodyPr wrap="square" rtlCol="0">
            <a:spAutoFit/>
          </a:bodyPr>
          <a:lstStyle/>
          <a:p>
            <a:r>
              <a:rPr lang="ru-RU" dirty="0" err="1"/>
              <a:t>Карамутдин</a:t>
            </a:r>
            <a:r>
              <a:rPr lang="ru-RU" dirty="0"/>
              <a:t> </a:t>
            </a:r>
          </a:p>
        </p:txBody>
      </p:sp>
      <p:sp>
        <p:nvSpPr>
          <p:cNvPr id="30" name="Прямоугольник 29"/>
          <p:cNvSpPr/>
          <p:nvPr/>
        </p:nvSpPr>
        <p:spPr>
          <a:xfrm>
            <a:off x="357158" y="428604"/>
            <a:ext cx="7286676" cy="584775"/>
          </a:xfrm>
          <a:prstGeom prst="rect">
            <a:avLst/>
          </a:prstGeom>
        </p:spPr>
        <p:txBody>
          <a:bodyPr wrap="square">
            <a:spAutoFit/>
          </a:bodyPr>
          <a:lstStyle/>
          <a:p>
            <a:r>
              <a:rPr lang="ru-RU" sz="3200" dirty="0" smtClean="0">
                <a:solidFill>
                  <a:schemeClr val="accent2"/>
                </a:solidFill>
              </a:rPr>
              <a:t>Генеалогическое древо Тагировых</a:t>
            </a:r>
            <a:endParaRPr lang="ru-RU" sz="3200" dirty="0"/>
          </a:p>
        </p:txBody>
      </p:sp>
    </p:spTree>
  </p:cSld>
  <p:clrMapOvr>
    <a:masterClrMapping/>
  </p:clrMapOvr>
  <p:transition advClick="0" advTm="1556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928670"/>
            <a:ext cx="8229600" cy="1066800"/>
          </a:xfrm>
        </p:spPr>
        <p:txBody>
          <a:bodyPr>
            <a:normAutofit fontScale="90000"/>
          </a:bodyPr>
          <a:lstStyle/>
          <a:p>
            <a:r>
              <a:rPr lang="ru-RU" dirty="0" err="1" smtClean="0">
                <a:solidFill>
                  <a:schemeClr val="accent2"/>
                </a:solidFill>
              </a:rPr>
              <a:t>Ахматгадый</a:t>
            </a:r>
            <a:r>
              <a:rPr lang="ru-RU" dirty="0" smtClean="0">
                <a:solidFill>
                  <a:schemeClr val="accent2"/>
                </a:solidFill>
              </a:rPr>
              <a:t> </a:t>
            </a:r>
            <a:r>
              <a:rPr lang="ru-RU" dirty="0" err="1" smtClean="0">
                <a:solidFill>
                  <a:schemeClr val="accent2"/>
                </a:solidFill>
              </a:rPr>
              <a:t>Хабибуллович</a:t>
            </a:r>
            <a:r>
              <a:rPr lang="ru-RU" dirty="0" smtClean="0">
                <a:solidFill>
                  <a:schemeClr val="accent2"/>
                </a:solidFill>
              </a:rPr>
              <a:t> Тагиров</a:t>
            </a:r>
            <a:endParaRPr lang="ru-RU" dirty="0">
              <a:solidFill>
                <a:schemeClr val="accent2"/>
              </a:solidFill>
            </a:endParaRPr>
          </a:p>
        </p:txBody>
      </p:sp>
      <p:sp>
        <p:nvSpPr>
          <p:cNvPr id="5" name="TextBox 4"/>
          <p:cNvSpPr txBox="1"/>
          <p:nvPr/>
        </p:nvSpPr>
        <p:spPr>
          <a:xfrm>
            <a:off x="142844" y="2357430"/>
            <a:ext cx="3714776" cy="461665"/>
          </a:xfrm>
          <a:prstGeom prst="rect">
            <a:avLst/>
          </a:prstGeom>
          <a:noFill/>
        </p:spPr>
        <p:txBody>
          <a:bodyPr wrap="square" rtlCol="0">
            <a:spAutoFit/>
          </a:bodyPr>
          <a:lstStyle/>
          <a:p>
            <a:r>
              <a:rPr lang="ru-RU" sz="2400" dirty="0" err="1" smtClean="0">
                <a:solidFill>
                  <a:schemeClr val="accent2">
                    <a:lumMod val="20000"/>
                    <a:lumOff val="80000"/>
                  </a:schemeClr>
                </a:solidFill>
              </a:rPr>
              <a:t>Хабибзямал</a:t>
            </a:r>
            <a:r>
              <a:rPr lang="ru-RU" sz="2400" dirty="0" smtClean="0">
                <a:solidFill>
                  <a:schemeClr val="accent2">
                    <a:lumMod val="20000"/>
                    <a:lumOff val="80000"/>
                  </a:schemeClr>
                </a:solidFill>
              </a:rPr>
              <a:t> (1840 г.р.)</a:t>
            </a:r>
            <a:endParaRPr lang="ru-RU" sz="2400" dirty="0">
              <a:solidFill>
                <a:schemeClr val="accent2">
                  <a:lumMod val="20000"/>
                  <a:lumOff val="80000"/>
                </a:schemeClr>
              </a:solidFill>
            </a:endParaRPr>
          </a:p>
        </p:txBody>
      </p:sp>
      <p:sp>
        <p:nvSpPr>
          <p:cNvPr id="4" name="TextBox 3"/>
          <p:cNvSpPr txBox="1"/>
          <p:nvPr/>
        </p:nvSpPr>
        <p:spPr>
          <a:xfrm>
            <a:off x="0" y="3143248"/>
            <a:ext cx="3214710" cy="461665"/>
          </a:xfrm>
          <a:prstGeom prst="rect">
            <a:avLst/>
          </a:prstGeom>
          <a:noFill/>
        </p:spPr>
        <p:txBody>
          <a:bodyPr wrap="square" rtlCol="0">
            <a:spAutoFit/>
          </a:bodyPr>
          <a:lstStyle/>
          <a:p>
            <a:r>
              <a:rPr lang="ru-RU" sz="2400" dirty="0" err="1" smtClean="0">
                <a:solidFill>
                  <a:schemeClr val="accent2">
                    <a:lumMod val="20000"/>
                    <a:lumOff val="80000"/>
                  </a:schemeClr>
                </a:solidFill>
              </a:rPr>
              <a:t>Гайнизямал</a:t>
            </a:r>
            <a:r>
              <a:rPr lang="ru-RU" sz="2400" dirty="0" smtClean="0">
                <a:solidFill>
                  <a:schemeClr val="accent2">
                    <a:lumMod val="20000"/>
                    <a:lumOff val="80000"/>
                  </a:schemeClr>
                </a:solidFill>
              </a:rPr>
              <a:t> 1843 г.р</a:t>
            </a:r>
            <a:r>
              <a:rPr lang="ru-RU" dirty="0" smtClean="0"/>
              <a:t>.</a:t>
            </a:r>
            <a:endParaRPr lang="ru-RU" dirty="0"/>
          </a:p>
        </p:txBody>
      </p:sp>
      <p:sp>
        <p:nvSpPr>
          <p:cNvPr id="6" name="TextBox 5"/>
          <p:cNvSpPr txBox="1"/>
          <p:nvPr/>
        </p:nvSpPr>
        <p:spPr>
          <a:xfrm>
            <a:off x="714348" y="3929066"/>
            <a:ext cx="3286148" cy="461665"/>
          </a:xfrm>
          <a:prstGeom prst="rect">
            <a:avLst/>
          </a:prstGeom>
          <a:noFill/>
        </p:spPr>
        <p:txBody>
          <a:bodyPr wrap="square" rtlCol="0">
            <a:spAutoFit/>
          </a:bodyPr>
          <a:lstStyle/>
          <a:p>
            <a:r>
              <a:rPr lang="ru-RU" sz="2400" dirty="0" err="1" smtClean="0">
                <a:solidFill>
                  <a:schemeClr val="accent2">
                    <a:lumMod val="20000"/>
                    <a:lumOff val="80000"/>
                  </a:schemeClr>
                </a:solidFill>
              </a:rPr>
              <a:t>Фахрикамал</a:t>
            </a:r>
            <a:r>
              <a:rPr lang="ru-RU" sz="2400" dirty="0" smtClean="0">
                <a:solidFill>
                  <a:schemeClr val="accent2">
                    <a:lumMod val="20000"/>
                    <a:lumOff val="80000"/>
                  </a:schemeClr>
                </a:solidFill>
              </a:rPr>
              <a:t> 1846 г.р</a:t>
            </a:r>
            <a:r>
              <a:rPr lang="ru-RU" dirty="0" smtClean="0">
                <a:solidFill>
                  <a:schemeClr val="accent2">
                    <a:lumMod val="20000"/>
                    <a:lumOff val="80000"/>
                  </a:schemeClr>
                </a:solidFill>
              </a:rPr>
              <a:t>.</a:t>
            </a:r>
            <a:endParaRPr lang="ru-RU" dirty="0">
              <a:solidFill>
                <a:schemeClr val="accent2">
                  <a:lumMod val="20000"/>
                  <a:lumOff val="80000"/>
                </a:schemeClr>
              </a:solidFill>
            </a:endParaRPr>
          </a:p>
        </p:txBody>
      </p:sp>
      <p:sp>
        <p:nvSpPr>
          <p:cNvPr id="7" name="TextBox 6"/>
          <p:cNvSpPr txBox="1"/>
          <p:nvPr/>
        </p:nvSpPr>
        <p:spPr>
          <a:xfrm>
            <a:off x="4357686" y="3929066"/>
            <a:ext cx="2571768" cy="461665"/>
          </a:xfrm>
          <a:prstGeom prst="rect">
            <a:avLst/>
          </a:prstGeom>
          <a:noFill/>
        </p:spPr>
        <p:txBody>
          <a:bodyPr wrap="square" rtlCol="0">
            <a:spAutoFit/>
          </a:bodyPr>
          <a:lstStyle/>
          <a:p>
            <a:r>
              <a:rPr lang="ru-RU" sz="2400" dirty="0" smtClean="0">
                <a:solidFill>
                  <a:schemeClr val="accent2">
                    <a:lumMod val="20000"/>
                    <a:lumOff val="80000"/>
                  </a:schemeClr>
                </a:solidFill>
              </a:rPr>
              <a:t>Фатима 1849 г.р.</a:t>
            </a:r>
            <a:endParaRPr lang="ru-RU" sz="2400" dirty="0">
              <a:solidFill>
                <a:schemeClr val="accent2">
                  <a:lumMod val="20000"/>
                  <a:lumOff val="80000"/>
                </a:schemeClr>
              </a:solidFill>
            </a:endParaRPr>
          </a:p>
        </p:txBody>
      </p:sp>
      <p:sp>
        <p:nvSpPr>
          <p:cNvPr id="8" name="TextBox 7"/>
          <p:cNvSpPr txBox="1"/>
          <p:nvPr/>
        </p:nvSpPr>
        <p:spPr>
          <a:xfrm>
            <a:off x="5500694" y="3143248"/>
            <a:ext cx="2500330" cy="461665"/>
          </a:xfrm>
          <a:prstGeom prst="rect">
            <a:avLst/>
          </a:prstGeom>
          <a:noFill/>
        </p:spPr>
        <p:txBody>
          <a:bodyPr wrap="square" rtlCol="0">
            <a:spAutoFit/>
          </a:bodyPr>
          <a:lstStyle/>
          <a:p>
            <a:r>
              <a:rPr lang="ru-RU" sz="2400" dirty="0" err="1" smtClean="0">
                <a:solidFill>
                  <a:schemeClr val="accent2">
                    <a:lumMod val="20000"/>
                    <a:lumOff val="80000"/>
                  </a:schemeClr>
                </a:solidFill>
              </a:rPr>
              <a:t>Зайнап</a:t>
            </a:r>
            <a:r>
              <a:rPr lang="ru-RU" sz="2400" dirty="0" smtClean="0">
                <a:solidFill>
                  <a:schemeClr val="accent2">
                    <a:lumMod val="20000"/>
                    <a:lumOff val="80000"/>
                  </a:schemeClr>
                </a:solidFill>
              </a:rPr>
              <a:t> 1853 г.р</a:t>
            </a:r>
            <a:r>
              <a:rPr lang="ru-RU" dirty="0" smtClean="0"/>
              <a:t>.</a:t>
            </a:r>
            <a:endParaRPr lang="ru-RU" dirty="0"/>
          </a:p>
        </p:txBody>
      </p:sp>
      <p:sp>
        <p:nvSpPr>
          <p:cNvPr id="9" name="TextBox 8"/>
          <p:cNvSpPr txBox="1"/>
          <p:nvPr/>
        </p:nvSpPr>
        <p:spPr>
          <a:xfrm>
            <a:off x="6072198" y="2428868"/>
            <a:ext cx="2786082" cy="461665"/>
          </a:xfrm>
          <a:prstGeom prst="rect">
            <a:avLst/>
          </a:prstGeom>
          <a:noFill/>
        </p:spPr>
        <p:txBody>
          <a:bodyPr wrap="square" rtlCol="0">
            <a:spAutoFit/>
          </a:bodyPr>
          <a:lstStyle/>
          <a:p>
            <a:r>
              <a:rPr lang="ru-RU" sz="2400" dirty="0" err="1" smtClean="0">
                <a:solidFill>
                  <a:schemeClr val="accent2">
                    <a:lumMod val="20000"/>
                    <a:lumOff val="80000"/>
                  </a:schemeClr>
                </a:solidFill>
              </a:rPr>
              <a:t>Халима</a:t>
            </a:r>
            <a:r>
              <a:rPr lang="ru-RU" sz="2400" dirty="0" smtClean="0">
                <a:solidFill>
                  <a:schemeClr val="accent2">
                    <a:lumMod val="20000"/>
                    <a:lumOff val="80000"/>
                  </a:schemeClr>
                </a:solidFill>
              </a:rPr>
              <a:t> 1857 г.р.</a:t>
            </a:r>
            <a:endParaRPr lang="ru-RU" sz="2400" dirty="0">
              <a:solidFill>
                <a:schemeClr val="accent2">
                  <a:lumMod val="20000"/>
                  <a:lumOff val="80000"/>
                </a:schemeClr>
              </a:solidFill>
            </a:endParaRPr>
          </a:p>
        </p:txBody>
      </p:sp>
      <p:cxnSp>
        <p:nvCxnSpPr>
          <p:cNvPr id="11" name="Прямая со стрелкой 10"/>
          <p:cNvCxnSpPr/>
          <p:nvPr/>
        </p:nvCxnSpPr>
        <p:spPr>
          <a:xfrm rot="10800000" flipV="1">
            <a:off x="1928794" y="1714488"/>
            <a:ext cx="1643074" cy="642942"/>
          </a:xfrm>
          <a:prstGeom prst="straightConnector1">
            <a:avLst/>
          </a:prstGeom>
          <a:ln>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2750331" y="1821645"/>
            <a:ext cx="1357322" cy="1143008"/>
          </a:xfrm>
          <a:prstGeom prst="straightConnector1">
            <a:avLst/>
          </a:prstGeom>
          <a:ln>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2750331" y="2393149"/>
            <a:ext cx="2143140" cy="642942"/>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3428992" y="2571744"/>
            <a:ext cx="2214578" cy="50006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4607719" y="1893083"/>
            <a:ext cx="1357322" cy="1143008"/>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143504" y="1714488"/>
            <a:ext cx="1357322" cy="714380"/>
          </a:xfrm>
          <a:prstGeom prst="straightConnector1">
            <a:avLst/>
          </a:prstGeom>
          <a:ln>
            <a:solidFill>
              <a:schemeClr val="accent3">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5" name="Picture 3"/>
          <p:cNvPicPr>
            <a:picLocks noChangeAspect="1" noChangeArrowheads="1"/>
          </p:cNvPicPr>
          <p:nvPr/>
        </p:nvPicPr>
        <p:blipFill>
          <a:blip r:embed="rId2">
            <a:duotone>
              <a:prstClr val="black"/>
              <a:schemeClr val="accent2">
                <a:tint val="45000"/>
                <a:satMod val="400000"/>
              </a:schemeClr>
            </a:duotone>
          </a:blip>
          <a:srcRect l="10547" t="21240" r="50195" b="36279"/>
          <a:stretch>
            <a:fillRect/>
          </a:stretch>
        </p:blipFill>
        <p:spPr bwMode="auto">
          <a:xfrm>
            <a:off x="785786" y="0"/>
            <a:ext cx="7922172" cy="6858000"/>
          </a:xfrm>
          <a:prstGeom prst="rect">
            <a:avLst/>
          </a:prstGeom>
          <a:noFill/>
          <a:ln w="9525">
            <a:noFill/>
            <a:miter lim="800000"/>
            <a:headEnd/>
            <a:tailEnd/>
          </a:ln>
          <a:effectLst/>
        </p:spPr>
      </p:pic>
      <p:pic>
        <p:nvPicPr>
          <p:cNvPr id="4" name="Рисунок 3" descr="13,03,06"/>
          <p:cNvPicPr/>
          <p:nvPr/>
        </p:nvPicPr>
        <p:blipFill>
          <a:blip r:embed="rId3"/>
          <a:srcRect l="19513" t="52127" r="71211" b="36041"/>
          <a:stretch>
            <a:fillRect/>
          </a:stretch>
        </p:blipFill>
        <p:spPr bwMode="auto">
          <a:xfrm>
            <a:off x="6858016" y="3214686"/>
            <a:ext cx="857256" cy="1000132"/>
          </a:xfrm>
          <a:prstGeom prst="rect">
            <a:avLst/>
          </a:prstGeom>
          <a:noFill/>
          <a:ln w="3175">
            <a:solidFill>
              <a:srgbClr val="FFFFFF"/>
            </a:solidFill>
            <a:miter lim="800000"/>
            <a:headEnd/>
            <a:tailEnd/>
          </a:ln>
          <a:effectLst/>
        </p:spPr>
      </p:pic>
      <p:pic>
        <p:nvPicPr>
          <p:cNvPr id="5" name="Picture 17" descr="ГЫ 010"/>
          <p:cNvPicPr>
            <a:picLocks noGrp="1" noChangeAspect="1" noChangeArrowheads="1"/>
          </p:cNvPicPr>
          <p:nvPr>
            <p:ph idx="1"/>
          </p:nvPr>
        </p:nvPicPr>
        <p:blipFill>
          <a:blip r:embed="rId4" cstate="print"/>
          <a:srcRect/>
          <a:stretch>
            <a:fillRect/>
          </a:stretch>
        </p:blipFill>
        <p:spPr bwMode="auto">
          <a:xfrm>
            <a:off x="6238833" y="5214950"/>
            <a:ext cx="762867" cy="1143008"/>
          </a:xfrm>
          <a:prstGeom prst="rect">
            <a:avLst/>
          </a:prstGeom>
          <a:noFill/>
          <a:ln w="57150" cmpd="thickThin">
            <a:solidFill>
              <a:srgbClr val="000000"/>
            </a:solidFill>
            <a:miter lim="800000"/>
            <a:headEnd/>
            <a:tailEnd/>
          </a:ln>
        </p:spPr>
      </p:pic>
      <p:pic>
        <p:nvPicPr>
          <p:cNvPr id="6" name="Picture 4" descr="DSC00566"/>
          <p:cNvPicPr>
            <a:picLocks noChangeAspect="1" noChangeArrowheads="1"/>
          </p:cNvPicPr>
          <p:nvPr/>
        </p:nvPicPr>
        <p:blipFill>
          <a:blip r:embed="rId5" cstate="print"/>
          <a:srcRect l="28111" r="19180"/>
          <a:stretch>
            <a:fillRect/>
          </a:stretch>
        </p:blipFill>
        <p:spPr bwMode="auto">
          <a:xfrm>
            <a:off x="7358082" y="5214950"/>
            <a:ext cx="785818" cy="1118146"/>
          </a:xfrm>
          <a:prstGeom prst="rect">
            <a:avLst/>
          </a:prstGeom>
          <a:noFill/>
          <a:ln w="57150" cmpd="thickThin">
            <a:solidFill>
              <a:srgbClr val="000000"/>
            </a:solidFill>
            <a:miter lim="800000"/>
            <a:headEnd/>
            <a:tailEnd/>
          </a:ln>
        </p:spPr>
      </p:pic>
      <p:pic>
        <p:nvPicPr>
          <p:cNvPr id="7" name="Picture 16" descr="DSC00400"/>
          <p:cNvPicPr>
            <a:picLocks noChangeAspect="1" noChangeArrowheads="1"/>
          </p:cNvPicPr>
          <p:nvPr/>
        </p:nvPicPr>
        <p:blipFill>
          <a:blip r:embed="rId6" cstate="print"/>
          <a:srcRect l="44438" t="40746" r="33986" b="18976"/>
          <a:stretch>
            <a:fillRect/>
          </a:stretch>
        </p:blipFill>
        <p:spPr bwMode="auto">
          <a:xfrm>
            <a:off x="3571868" y="5643578"/>
            <a:ext cx="755080" cy="1057186"/>
          </a:xfrm>
          <a:prstGeom prst="rect">
            <a:avLst/>
          </a:prstGeom>
          <a:noFill/>
          <a:ln w="57150" cmpd="thickThin">
            <a:solidFill>
              <a:srgbClr val="000000"/>
            </a:solidFill>
            <a:miter lim="800000"/>
            <a:headEnd/>
            <a:tailEnd/>
          </a:ln>
        </p:spPr>
      </p:pic>
      <p:sp>
        <p:nvSpPr>
          <p:cNvPr id="9" name="Прямоугольник 8"/>
          <p:cNvSpPr/>
          <p:nvPr/>
        </p:nvSpPr>
        <p:spPr>
          <a:xfrm>
            <a:off x="4714876" y="5786454"/>
            <a:ext cx="121444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G:\фото кучумова\динара.jpg"/>
          <p:cNvPicPr/>
          <p:nvPr/>
        </p:nvPicPr>
        <p:blipFill>
          <a:blip r:embed="rId7" cstate="print"/>
          <a:srcRect l="59945" t="13553" b="40482"/>
          <a:stretch>
            <a:fillRect/>
          </a:stretch>
        </p:blipFill>
        <p:spPr bwMode="auto">
          <a:xfrm>
            <a:off x="4929190" y="5643578"/>
            <a:ext cx="857256" cy="1071570"/>
          </a:xfrm>
          <a:prstGeom prst="rect">
            <a:avLst/>
          </a:prstGeom>
          <a:solidFill>
            <a:srgbClr val="FFFFFF">
              <a:shade val="85000"/>
            </a:srgbClr>
          </a:solidFill>
          <a:ln w="127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8"/>
          <a:stretch>
            <a:fillRect/>
          </a:stretch>
        </p:blipFill>
        <p:spPr>
          <a:xfrm>
            <a:off x="1285852" y="5610886"/>
            <a:ext cx="857256" cy="1104261"/>
          </a:xfrm>
          <a:prstGeom prst="rect">
            <a:avLst/>
          </a:prstGeom>
          <a:solidFill>
            <a:srgbClr val="FFFFFF">
              <a:shade val="85000"/>
            </a:srgbClr>
          </a:solidFill>
          <a:ln w="285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929718" cy="1066800"/>
          </a:xfrm>
        </p:spPr>
        <p:txBody>
          <a:bodyPr>
            <a:normAutofit/>
          </a:bodyPr>
          <a:lstStyle/>
          <a:p>
            <a:r>
              <a:rPr lang="ru-RU" sz="2400" dirty="0" smtClean="0">
                <a:solidFill>
                  <a:schemeClr val="accent2"/>
                </a:solidFill>
              </a:rPr>
              <a:t>Правнуки </a:t>
            </a:r>
            <a:r>
              <a:rPr lang="ru-RU" sz="2400" dirty="0" err="1" smtClean="0">
                <a:solidFill>
                  <a:schemeClr val="accent2"/>
                </a:solidFill>
              </a:rPr>
              <a:t>Фахрикамал</a:t>
            </a:r>
            <a:r>
              <a:rPr lang="ru-RU" sz="2400" dirty="0" smtClean="0">
                <a:solidFill>
                  <a:schemeClr val="accent2"/>
                </a:solidFill>
              </a:rPr>
              <a:t> </a:t>
            </a:r>
            <a:r>
              <a:rPr lang="ru-RU" sz="2400" dirty="0" err="1" smtClean="0">
                <a:solidFill>
                  <a:schemeClr val="accent2"/>
                </a:solidFill>
              </a:rPr>
              <a:t>Ахматгадыевны</a:t>
            </a:r>
            <a:r>
              <a:rPr lang="ru-RU" sz="2400" dirty="0" smtClean="0">
                <a:solidFill>
                  <a:schemeClr val="accent2"/>
                </a:solidFill>
              </a:rPr>
              <a:t> Тагировой</a:t>
            </a:r>
            <a:endParaRPr lang="ru-RU" sz="2400" dirty="0">
              <a:solidFill>
                <a:schemeClr val="accent2"/>
              </a:solidFill>
            </a:endParaRPr>
          </a:p>
        </p:txBody>
      </p:sp>
      <p:pic>
        <p:nvPicPr>
          <p:cNvPr id="4" name="Рисунок 3" descr="13,03,06"/>
          <p:cNvPicPr/>
          <p:nvPr/>
        </p:nvPicPr>
        <p:blipFill>
          <a:blip r:embed="rId2"/>
          <a:srcRect l="19513" t="52127" r="71211" b="36041"/>
          <a:stretch>
            <a:fillRect/>
          </a:stretch>
        </p:blipFill>
        <p:spPr bwMode="auto">
          <a:xfrm>
            <a:off x="642910" y="2214554"/>
            <a:ext cx="1214446" cy="1500198"/>
          </a:xfrm>
          <a:prstGeom prst="rect">
            <a:avLst/>
          </a:prstGeom>
          <a:noFill/>
          <a:ln w="3175">
            <a:solidFill>
              <a:srgbClr val="FFFFFF"/>
            </a:solidFill>
            <a:miter lim="800000"/>
            <a:headEnd/>
            <a:tailEnd/>
          </a:ln>
          <a:effectLst/>
        </p:spPr>
      </p:pic>
      <p:pic>
        <p:nvPicPr>
          <p:cNvPr id="5" name="Содержимое 4" descr="18,03,06 001"/>
          <p:cNvPicPr>
            <a:picLocks/>
          </p:cNvPicPr>
          <p:nvPr/>
        </p:nvPicPr>
        <p:blipFill>
          <a:blip r:embed="rId3" cstate="print"/>
          <a:srcRect l="769" t="2112" r="2849" b="2170"/>
          <a:stretch>
            <a:fillRect/>
          </a:stretch>
        </p:blipFill>
        <p:spPr bwMode="auto">
          <a:xfrm>
            <a:off x="5286380" y="3857628"/>
            <a:ext cx="2714644" cy="1794772"/>
          </a:xfrm>
          <a:prstGeom prst="rect">
            <a:avLst/>
          </a:prstGeom>
          <a:noFill/>
          <a:ln w="76200" cmpd="tri">
            <a:solidFill>
              <a:srgbClr val="000000"/>
            </a:solidFill>
            <a:miter lim="800000"/>
            <a:headEnd/>
            <a:tailEnd/>
          </a:ln>
        </p:spPr>
      </p:pic>
      <p:sp>
        <p:nvSpPr>
          <p:cNvPr id="6" name="Rectangle 5"/>
          <p:cNvSpPr>
            <a:spLocks noChangeArrowheads="1"/>
          </p:cNvSpPr>
          <p:nvPr/>
        </p:nvSpPr>
        <p:spPr bwMode="auto">
          <a:xfrm>
            <a:off x="642910" y="5714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TextBox 6"/>
          <p:cNvSpPr txBox="1"/>
          <p:nvPr/>
        </p:nvSpPr>
        <p:spPr>
          <a:xfrm>
            <a:off x="285720" y="1428736"/>
            <a:ext cx="8572560" cy="584775"/>
          </a:xfrm>
          <a:prstGeom prst="rect">
            <a:avLst/>
          </a:prstGeom>
          <a:noFill/>
        </p:spPr>
        <p:txBody>
          <a:bodyPr wrap="square" rtlCol="0">
            <a:spAutoFit/>
          </a:bodyPr>
          <a:lstStyle/>
          <a:p>
            <a:r>
              <a:rPr lang="ru-RU" sz="3200" dirty="0" err="1" smtClean="0">
                <a:solidFill>
                  <a:schemeClr val="accent1">
                    <a:lumMod val="60000"/>
                    <a:lumOff val="40000"/>
                  </a:schemeClr>
                </a:solidFill>
              </a:rPr>
              <a:t>Аптуков</a:t>
            </a:r>
            <a:r>
              <a:rPr lang="ru-RU" sz="3200" dirty="0" smtClean="0">
                <a:solidFill>
                  <a:schemeClr val="accent1">
                    <a:lumMod val="60000"/>
                    <a:lumOff val="40000"/>
                  </a:schemeClr>
                </a:solidFill>
              </a:rPr>
              <a:t> </a:t>
            </a:r>
            <a:r>
              <a:rPr lang="ru-RU" sz="3200" dirty="0" err="1" smtClean="0">
                <a:solidFill>
                  <a:schemeClr val="accent1">
                    <a:lumMod val="60000"/>
                    <a:lumOff val="40000"/>
                  </a:schemeClr>
                </a:solidFill>
              </a:rPr>
              <a:t>Ганий</a:t>
            </a:r>
            <a:r>
              <a:rPr lang="ru-RU" sz="3200" dirty="0" smtClean="0">
                <a:solidFill>
                  <a:schemeClr val="accent1">
                    <a:lumMod val="60000"/>
                    <a:lumOff val="40000"/>
                  </a:schemeClr>
                </a:solidFill>
              </a:rPr>
              <a:t> </a:t>
            </a:r>
            <a:r>
              <a:rPr lang="ru-RU" sz="3200" dirty="0" err="1" smtClean="0">
                <a:solidFill>
                  <a:schemeClr val="accent1">
                    <a:lumMod val="60000"/>
                    <a:lumOff val="40000"/>
                  </a:schemeClr>
                </a:solidFill>
              </a:rPr>
              <a:t>Габбасович</a:t>
            </a:r>
            <a:r>
              <a:rPr lang="ru-RU" sz="3200" dirty="0" smtClean="0">
                <a:solidFill>
                  <a:schemeClr val="accent1">
                    <a:lumMod val="60000"/>
                    <a:lumOff val="40000"/>
                  </a:schemeClr>
                </a:solidFill>
              </a:rPr>
              <a:t> (1920-1998 г.г.)</a:t>
            </a:r>
            <a:endParaRPr lang="ru-RU" sz="3200" dirty="0">
              <a:solidFill>
                <a:schemeClr val="accent1">
                  <a:lumMod val="60000"/>
                  <a:lumOff val="40000"/>
                </a:schemeClr>
              </a:solidFill>
            </a:endParaRPr>
          </a:p>
        </p:txBody>
      </p:sp>
      <p:sp>
        <p:nvSpPr>
          <p:cNvPr id="8" name="Прямоугольник 7"/>
          <p:cNvSpPr/>
          <p:nvPr/>
        </p:nvSpPr>
        <p:spPr>
          <a:xfrm>
            <a:off x="4000496" y="5715016"/>
            <a:ext cx="4786314" cy="923330"/>
          </a:xfrm>
          <a:prstGeom prst="rect">
            <a:avLst/>
          </a:prstGeom>
        </p:spPr>
        <p:txBody>
          <a:bodyPr wrap="square">
            <a:spAutoFit/>
          </a:bodyPr>
          <a:lstStyle/>
          <a:p>
            <a:r>
              <a:rPr lang="ru-RU" dirty="0" smtClean="0">
                <a:solidFill>
                  <a:schemeClr val="accent1">
                    <a:lumMod val="75000"/>
                  </a:schemeClr>
                </a:solidFill>
              </a:rPr>
              <a:t>В школьном музее </a:t>
            </a:r>
            <a:r>
              <a:rPr lang="ru-RU" dirty="0" err="1" smtClean="0">
                <a:solidFill>
                  <a:schemeClr val="accent1">
                    <a:lumMod val="75000"/>
                  </a:schemeClr>
                </a:solidFill>
              </a:rPr>
              <a:t>Бардымской</a:t>
            </a:r>
            <a:r>
              <a:rPr lang="ru-RU" dirty="0" smtClean="0">
                <a:solidFill>
                  <a:schemeClr val="accent1">
                    <a:lumMod val="75000"/>
                  </a:schemeClr>
                </a:solidFill>
              </a:rPr>
              <a:t> СОШ № 2 сохранились его фотографии среди учителей военных лет</a:t>
            </a:r>
            <a:endParaRPr lang="ru-RU" dirty="0">
              <a:solidFill>
                <a:schemeClr val="accent1">
                  <a:lumMod val="75000"/>
                </a:schemeClr>
              </a:solidFill>
            </a:endParaRPr>
          </a:p>
        </p:txBody>
      </p:sp>
      <p:sp>
        <p:nvSpPr>
          <p:cNvPr id="9" name="TextBox 8"/>
          <p:cNvSpPr txBox="1"/>
          <p:nvPr/>
        </p:nvSpPr>
        <p:spPr>
          <a:xfrm>
            <a:off x="2143108" y="2285992"/>
            <a:ext cx="5572164" cy="1477328"/>
          </a:xfrm>
          <a:prstGeom prst="rect">
            <a:avLst/>
          </a:prstGeom>
          <a:noFill/>
        </p:spPr>
        <p:txBody>
          <a:bodyPr wrap="square" rtlCol="0">
            <a:spAutoFit/>
          </a:bodyPr>
          <a:lstStyle/>
          <a:p>
            <a:r>
              <a:rPr lang="ru-RU" dirty="0" smtClean="0">
                <a:solidFill>
                  <a:schemeClr val="accent2">
                    <a:lumMod val="20000"/>
                    <a:lumOff val="80000"/>
                  </a:schemeClr>
                </a:solidFill>
              </a:rPr>
              <a:t>Учился в Пермском педагогическом институте, преподавал математику в </a:t>
            </a:r>
            <a:r>
              <a:rPr lang="ru-RU" dirty="0" err="1" smtClean="0">
                <a:solidFill>
                  <a:schemeClr val="accent2">
                    <a:lumMod val="20000"/>
                    <a:lumOff val="80000"/>
                  </a:schemeClr>
                </a:solidFill>
              </a:rPr>
              <a:t>Шермейской</a:t>
            </a:r>
            <a:r>
              <a:rPr lang="ru-RU" dirty="0" smtClean="0">
                <a:solidFill>
                  <a:schemeClr val="accent2">
                    <a:lumMod val="20000"/>
                    <a:lumOff val="80000"/>
                  </a:schemeClr>
                </a:solidFill>
              </a:rPr>
              <a:t> и </a:t>
            </a:r>
            <a:r>
              <a:rPr lang="ru-RU" dirty="0" err="1" smtClean="0">
                <a:solidFill>
                  <a:schemeClr val="accent2">
                    <a:lumMod val="20000"/>
                    <a:lumOff val="80000"/>
                  </a:schemeClr>
                </a:solidFill>
              </a:rPr>
              <a:t>Бардымской</a:t>
            </a:r>
            <a:r>
              <a:rPr lang="ru-RU" dirty="0" smtClean="0">
                <a:solidFill>
                  <a:schemeClr val="accent2">
                    <a:lumMod val="20000"/>
                    <a:lumOff val="80000"/>
                  </a:schemeClr>
                </a:solidFill>
              </a:rPr>
              <a:t> средних школах, был главным бухгалтером </a:t>
            </a:r>
            <a:r>
              <a:rPr lang="ru-RU" dirty="0" err="1" smtClean="0">
                <a:solidFill>
                  <a:schemeClr val="accent2">
                    <a:lumMod val="20000"/>
                    <a:lumOff val="80000"/>
                  </a:schemeClr>
                </a:solidFill>
              </a:rPr>
              <a:t>райфо</a:t>
            </a:r>
            <a:r>
              <a:rPr lang="ru-RU" dirty="0" smtClean="0">
                <a:solidFill>
                  <a:schemeClr val="accent2">
                    <a:lumMod val="20000"/>
                    <a:lumOff val="80000"/>
                  </a:schemeClr>
                </a:solidFill>
              </a:rPr>
              <a:t>. Общий педагогический стаж 7 лет, общий трудовой стаж 40 лет</a:t>
            </a:r>
            <a:endParaRPr lang="ru-RU" dirty="0">
              <a:solidFill>
                <a:schemeClr val="accent2">
                  <a:lumMod val="20000"/>
                  <a:lumOff val="80000"/>
                </a:schemeClr>
              </a:solidFill>
            </a:endParaRPr>
          </a:p>
        </p:txBody>
      </p:sp>
      <p:sp>
        <p:nvSpPr>
          <p:cNvPr id="10" name="Прямоугольник 9"/>
          <p:cNvSpPr/>
          <p:nvPr/>
        </p:nvSpPr>
        <p:spPr>
          <a:xfrm>
            <a:off x="857224" y="3857628"/>
            <a:ext cx="4572000" cy="1200329"/>
          </a:xfrm>
          <a:prstGeom prst="rect">
            <a:avLst/>
          </a:prstGeom>
        </p:spPr>
        <p:txBody>
          <a:bodyPr>
            <a:spAutoFit/>
          </a:bodyPr>
          <a:lstStyle/>
          <a:p>
            <a:r>
              <a:rPr lang="ru-RU" dirty="0" smtClean="0"/>
              <a:t>. </a:t>
            </a:r>
            <a:r>
              <a:rPr lang="ru-RU" dirty="0" smtClean="0">
                <a:solidFill>
                  <a:schemeClr val="accent2">
                    <a:lumMod val="20000"/>
                    <a:lumOff val="80000"/>
                  </a:schemeClr>
                </a:solidFill>
              </a:rPr>
              <a:t>Известно, что </a:t>
            </a:r>
            <a:r>
              <a:rPr lang="ru-RU" dirty="0" err="1" smtClean="0">
                <a:solidFill>
                  <a:schemeClr val="accent2">
                    <a:lumMod val="20000"/>
                    <a:lumOff val="80000"/>
                  </a:schemeClr>
                </a:solidFill>
              </a:rPr>
              <a:t>Ганий</a:t>
            </a:r>
            <a:r>
              <a:rPr lang="ru-RU" dirty="0" smtClean="0">
                <a:solidFill>
                  <a:schemeClr val="accent2">
                    <a:lumMod val="20000"/>
                    <a:lumOff val="80000"/>
                  </a:schemeClr>
                </a:solidFill>
              </a:rPr>
              <a:t> </a:t>
            </a:r>
            <a:r>
              <a:rPr lang="ru-RU" dirty="0" err="1" smtClean="0">
                <a:solidFill>
                  <a:schemeClr val="accent2">
                    <a:lumMod val="20000"/>
                    <a:lumOff val="80000"/>
                  </a:schemeClr>
                </a:solidFill>
              </a:rPr>
              <a:t>Габбасович</a:t>
            </a:r>
            <a:r>
              <a:rPr lang="ru-RU" dirty="0" smtClean="0">
                <a:solidFill>
                  <a:schemeClr val="accent2">
                    <a:lumMod val="20000"/>
                    <a:lumOff val="80000"/>
                  </a:schemeClr>
                </a:solidFill>
              </a:rPr>
              <a:t> в молодости проводил сеансы одновременной игры в шахматы с 11 шахматистами</a:t>
            </a:r>
            <a:endParaRPr lang="ru-RU"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25" decel="100000"/>
                                        <p:tgtEl>
                                          <p:spTgt spid="5"/>
                                        </p:tgtEl>
                                      </p:cBhvr>
                                    </p:animEffect>
                                    <p:animScale>
                                      <p:cBhvr>
                                        <p:cTn id="8" dur="1925" decel="100000"/>
                                        <p:tgtEl>
                                          <p:spTgt spid="5"/>
                                        </p:tgtEl>
                                      </p:cBhvr>
                                      <p:from x="10000" y="10000"/>
                                      <p:to x="200000" y="450000"/>
                                    </p:animScale>
                                    <p:animScale>
                                      <p:cBhvr>
                                        <p:cTn id="9" dur="3075" accel="100000" fill="hold">
                                          <p:stCondLst>
                                            <p:cond delay="1925"/>
                                          </p:stCondLst>
                                        </p:cTn>
                                        <p:tgtEl>
                                          <p:spTgt spid="5"/>
                                        </p:tgtEl>
                                      </p:cBhvr>
                                      <p:from x="200000" y="450000"/>
                                      <p:to x="100000" y="100000"/>
                                    </p:animScale>
                                    <p:set>
                                      <p:cBhvr>
                                        <p:cTn id="10" dur="1925" fill="hold"/>
                                        <p:tgtEl>
                                          <p:spTgt spid="5"/>
                                        </p:tgtEl>
                                        <p:attrNameLst>
                                          <p:attrName>ppt_x</p:attrName>
                                        </p:attrNameLst>
                                      </p:cBhvr>
                                      <p:to>
                                        <p:strVal val="(0.5)"/>
                                      </p:to>
                                    </p:set>
                                    <p:anim from="(0.5)" to="(#ppt_x)" calcmode="lin" valueType="num">
                                      <p:cBhvr>
                                        <p:cTn id="11" dur="3075" accel="100000" fill="hold">
                                          <p:stCondLst>
                                            <p:cond delay="1925"/>
                                          </p:stCondLst>
                                        </p:cTn>
                                        <p:tgtEl>
                                          <p:spTgt spid="5"/>
                                        </p:tgtEl>
                                        <p:attrNameLst>
                                          <p:attrName>ppt_x</p:attrName>
                                        </p:attrNameLst>
                                      </p:cBhvr>
                                    </p:anim>
                                    <p:set>
                                      <p:cBhvr>
                                        <p:cTn id="12" dur="1925" fill="hold"/>
                                        <p:tgtEl>
                                          <p:spTgt spid="5"/>
                                        </p:tgtEl>
                                        <p:attrNameLst>
                                          <p:attrName>ppt_y</p:attrName>
                                        </p:attrNameLst>
                                      </p:cBhvr>
                                      <p:to>
                                        <p:strVal val="(#ppt_y+0.4)"/>
                                      </p:to>
                                    </p:set>
                                    <p:anim from="(#ppt_y+0.4)" to="(#ppt_y)" calcmode="lin" valueType="num">
                                      <p:cBhvr>
                                        <p:cTn id="13" dur="3075" accel="100000" fill="hold">
                                          <p:stCondLst>
                                            <p:cond delay="192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36"/>
            <a:ext cx="8229600" cy="1066800"/>
          </a:xfrm>
        </p:spPr>
        <p:txBody>
          <a:bodyPr/>
          <a:lstStyle/>
          <a:p>
            <a:r>
              <a:rPr lang="ru-RU" dirty="0" err="1" smtClean="0">
                <a:solidFill>
                  <a:schemeClr val="accent2"/>
                </a:solidFill>
              </a:rPr>
              <a:t>Аптуков</a:t>
            </a:r>
            <a:r>
              <a:rPr lang="ru-RU" dirty="0" smtClean="0">
                <a:solidFill>
                  <a:schemeClr val="accent2"/>
                </a:solidFill>
              </a:rPr>
              <a:t> Валерий </a:t>
            </a:r>
            <a:r>
              <a:rPr lang="ru-RU" dirty="0" err="1" smtClean="0">
                <a:solidFill>
                  <a:schemeClr val="accent2"/>
                </a:solidFill>
              </a:rPr>
              <a:t>Нагимович</a:t>
            </a:r>
            <a:endParaRPr lang="ru-RU" dirty="0">
              <a:solidFill>
                <a:schemeClr val="accent2"/>
              </a:solidFill>
            </a:endParaRPr>
          </a:p>
        </p:txBody>
      </p:sp>
      <p:sp>
        <p:nvSpPr>
          <p:cNvPr id="3" name="Содержимое 2"/>
          <p:cNvSpPr>
            <a:spLocks noGrp="1"/>
          </p:cNvSpPr>
          <p:nvPr>
            <p:ph idx="1"/>
          </p:nvPr>
        </p:nvSpPr>
        <p:spPr>
          <a:xfrm>
            <a:off x="2285984" y="2500306"/>
            <a:ext cx="6400816" cy="2036832"/>
          </a:xfrm>
        </p:spPr>
        <p:txBody>
          <a:bodyPr>
            <a:normAutofit fontScale="77500" lnSpcReduction="20000"/>
          </a:bodyPr>
          <a:lstStyle/>
          <a:p>
            <a:r>
              <a:rPr lang="ru-RU" dirty="0" err="1" smtClean="0">
                <a:solidFill>
                  <a:schemeClr val="accent2">
                    <a:lumMod val="20000"/>
                    <a:lumOff val="80000"/>
                  </a:schemeClr>
                </a:solidFill>
              </a:rPr>
              <a:t>Аптуков</a:t>
            </a:r>
            <a:r>
              <a:rPr lang="ru-RU" dirty="0" smtClean="0">
                <a:solidFill>
                  <a:schemeClr val="accent2">
                    <a:lumMod val="20000"/>
                    <a:lumOff val="80000"/>
                  </a:schemeClr>
                </a:solidFill>
              </a:rPr>
              <a:t> Валерий </a:t>
            </a:r>
            <a:r>
              <a:rPr lang="ru-RU" dirty="0" err="1" smtClean="0">
                <a:solidFill>
                  <a:schemeClr val="accent2">
                    <a:lumMod val="20000"/>
                    <a:lumOff val="80000"/>
                  </a:schemeClr>
                </a:solidFill>
              </a:rPr>
              <a:t>Нагимович</a:t>
            </a:r>
            <a:r>
              <a:rPr lang="ru-RU" dirty="0" smtClean="0">
                <a:solidFill>
                  <a:schemeClr val="accent2">
                    <a:lumMod val="20000"/>
                    <a:lumOff val="80000"/>
                  </a:schemeClr>
                </a:solidFill>
              </a:rPr>
              <a:t> - российский ученый, механик, доктор технических наук, профессор,  заведующий кафедрой фундаментальной математики (ПГНИУ) «Пермского государственного национального исследовательского университета». </a:t>
            </a:r>
          </a:p>
          <a:p>
            <a:endParaRPr lang="ru-RU" dirty="0"/>
          </a:p>
        </p:txBody>
      </p:sp>
      <p:pic>
        <p:nvPicPr>
          <p:cNvPr id="4" name="Рисунок 5" descr="http://www.psu.ru/files/images/personalnye-stranitsy-prepodavatelej/aptukov/aptukov.jpg"/>
          <p:cNvPicPr>
            <a:picLocks noChangeAspect="1" noChangeArrowheads="1"/>
          </p:cNvPicPr>
          <p:nvPr/>
        </p:nvPicPr>
        <p:blipFill>
          <a:blip r:embed="rId2"/>
          <a:srcRect/>
          <a:stretch>
            <a:fillRect/>
          </a:stretch>
        </p:blipFill>
        <p:spPr bwMode="auto">
          <a:xfrm>
            <a:off x="500034" y="2857496"/>
            <a:ext cx="1392238" cy="1495425"/>
          </a:xfrm>
          <a:prstGeom prst="rect">
            <a:avLst/>
          </a:prstGeom>
          <a:noFill/>
          <a:ln w="12700">
            <a:solidFill>
              <a:srgbClr val="000000"/>
            </a:solidFill>
            <a:miter lim="800000"/>
            <a:headEnd/>
            <a:tailEnd/>
          </a:ln>
        </p:spPr>
      </p:pic>
      <p:sp>
        <p:nvSpPr>
          <p:cNvPr id="5" name="Заголовок 1"/>
          <p:cNvSpPr txBox="1">
            <a:spLocks/>
          </p:cNvSpPr>
          <p:nvPr/>
        </p:nvSpPr>
        <p:spPr>
          <a:xfrm>
            <a:off x="285720" y="500042"/>
            <a:ext cx="885828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smtClean="0">
                <a:ln>
                  <a:noFill/>
                </a:ln>
                <a:solidFill>
                  <a:schemeClr val="accent2"/>
                </a:solidFill>
                <a:effectLst/>
                <a:uLnTx/>
                <a:uFillTx/>
                <a:latin typeface="+mj-lt"/>
                <a:ea typeface="+mj-ea"/>
                <a:cs typeface="+mj-cs"/>
              </a:rPr>
              <a:t>Правнуки Фахрикамал Ахматгадыевны Тагировой</a:t>
            </a:r>
            <a:endParaRPr kumimoji="0" lang="ru-RU" sz="2800" b="0" i="0" u="none" strike="noStrike" kern="120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29600" cy="1066800"/>
          </a:xfrm>
        </p:spPr>
        <p:txBody>
          <a:bodyPr/>
          <a:lstStyle/>
          <a:p>
            <a:r>
              <a:rPr lang="ru-RU" dirty="0" err="1" smtClean="0">
                <a:solidFill>
                  <a:schemeClr val="accent2"/>
                </a:solidFill>
              </a:rPr>
              <a:t>Суримова</a:t>
            </a:r>
            <a:r>
              <a:rPr lang="ru-RU" dirty="0" smtClean="0">
                <a:solidFill>
                  <a:schemeClr val="accent2"/>
                </a:solidFill>
              </a:rPr>
              <a:t> </a:t>
            </a:r>
            <a:r>
              <a:rPr lang="ru-RU" dirty="0" err="1" smtClean="0">
                <a:solidFill>
                  <a:schemeClr val="accent2"/>
                </a:solidFill>
              </a:rPr>
              <a:t>Альфия</a:t>
            </a:r>
            <a:r>
              <a:rPr lang="ru-RU" dirty="0" smtClean="0">
                <a:solidFill>
                  <a:schemeClr val="accent2"/>
                </a:solidFill>
              </a:rPr>
              <a:t> </a:t>
            </a:r>
            <a:r>
              <a:rPr lang="ru-RU" dirty="0" err="1" smtClean="0">
                <a:solidFill>
                  <a:schemeClr val="accent2"/>
                </a:solidFill>
              </a:rPr>
              <a:t>Ганиевна</a:t>
            </a:r>
            <a:endParaRPr lang="ru-RU" dirty="0">
              <a:solidFill>
                <a:schemeClr val="accent2"/>
              </a:solidFill>
            </a:endParaRPr>
          </a:p>
        </p:txBody>
      </p:sp>
      <p:pic>
        <p:nvPicPr>
          <p:cNvPr id="10" name="Picture 17" descr="ГЫ 010"/>
          <p:cNvPicPr>
            <a:picLocks noGrp="1" noChangeAspect="1" noChangeArrowheads="1"/>
          </p:cNvPicPr>
          <p:nvPr>
            <p:ph idx="1"/>
          </p:nvPr>
        </p:nvPicPr>
        <p:blipFill>
          <a:blip r:embed="rId2" cstate="print"/>
          <a:srcRect/>
          <a:stretch>
            <a:fillRect/>
          </a:stretch>
        </p:blipFill>
        <p:spPr bwMode="auto">
          <a:xfrm>
            <a:off x="500034" y="1857364"/>
            <a:ext cx="1052537" cy="1577022"/>
          </a:xfrm>
          <a:prstGeom prst="rect">
            <a:avLst/>
          </a:prstGeom>
          <a:noFill/>
          <a:ln w="57150" cmpd="thickThin">
            <a:solidFill>
              <a:srgbClr val="000000"/>
            </a:solidFill>
            <a:miter lim="800000"/>
            <a:headEnd/>
            <a:tailEnd/>
          </a:ln>
        </p:spPr>
      </p:pic>
      <p:pic>
        <p:nvPicPr>
          <p:cNvPr id="4" name="Рисунок 3" descr="C:\Users\Куштанова\Documents\Scanned Documents\альф5.jpeg"/>
          <p:cNvPicPr/>
          <p:nvPr/>
        </p:nvPicPr>
        <p:blipFill>
          <a:blip r:embed="rId3" cstate="print"/>
          <a:srcRect t="5246"/>
          <a:stretch>
            <a:fillRect/>
          </a:stretch>
        </p:blipFill>
        <p:spPr bwMode="auto">
          <a:xfrm>
            <a:off x="4714876" y="4071942"/>
            <a:ext cx="1714512" cy="2357454"/>
          </a:xfrm>
          <a:prstGeom prst="rect">
            <a:avLst/>
          </a:prstGeom>
          <a:noFill/>
          <a:ln w="9525">
            <a:noFill/>
            <a:miter lim="800000"/>
            <a:headEnd/>
            <a:tailEnd/>
          </a:ln>
        </p:spPr>
      </p:pic>
      <p:pic>
        <p:nvPicPr>
          <p:cNvPr id="7" name="Рисунок 6" descr="C:\Users\Куштанова\Documents\Scanned Documents\фото лыж.jpeg"/>
          <p:cNvPicPr/>
          <p:nvPr/>
        </p:nvPicPr>
        <p:blipFill>
          <a:blip r:embed="rId4" cstate="print"/>
          <a:srcRect t="1218" r="2285"/>
          <a:stretch>
            <a:fillRect/>
          </a:stretch>
        </p:blipFill>
        <p:spPr bwMode="auto">
          <a:xfrm rot="5400000">
            <a:off x="857225" y="3000371"/>
            <a:ext cx="2786080" cy="4214842"/>
          </a:xfrm>
          <a:prstGeom prst="rect">
            <a:avLst/>
          </a:prstGeom>
          <a:noFill/>
          <a:ln w="9525">
            <a:noFill/>
            <a:miter lim="800000"/>
            <a:headEnd/>
            <a:tailEnd/>
          </a:ln>
        </p:spPr>
      </p:pic>
      <p:pic>
        <p:nvPicPr>
          <p:cNvPr id="8" name="Рисунок 7" descr="C:\Users\Куштанова\Documents\Scanned Documents\альф1.jpeg"/>
          <p:cNvPicPr/>
          <p:nvPr/>
        </p:nvPicPr>
        <p:blipFill>
          <a:blip r:embed="rId5" cstate="print"/>
          <a:srcRect l="2462" b="3560"/>
          <a:stretch>
            <a:fillRect/>
          </a:stretch>
        </p:blipFill>
        <p:spPr bwMode="auto">
          <a:xfrm>
            <a:off x="6786578" y="4071942"/>
            <a:ext cx="1500198" cy="2286016"/>
          </a:xfrm>
          <a:prstGeom prst="rect">
            <a:avLst/>
          </a:prstGeom>
          <a:noFill/>
          <a:ln w="9525">
            <a:noFill/>
            <a:miter lim="800000"/>
            <a:headEnd/>
            <a:tailEnd/>
          </a:ln>
        </p:spPr>
      </p:pic>
      <p:sp>
        <p:nvSpPr>
          <p:cNvPr id="9" name="Прямоугольник 8"/>
          <p:cNvSpPr/>
          <p:nvPr/>
        </p:nvSpPr>
        <p:spPr>
          <a:xfrm>
            <a:off x="928662" y="642918"/>
            <a:ext cx="7429552" cy="369332"/>
          </a:xfrm>
          <a:prstGeom prst="rect">
            <a:avLst/>
          </a:prstGeom>
        </p:spPr>
        <p:txBody>
          <a:bodyPr wrap="square">
            <a:spAutoFit/>
          </a:bodyPr>
          <a:lstStyle/>
          <a:p>
            <a:r>
              <a:rPr lang="ru-RU" dirty="0" smtClean="0">
                <a:solidFill>
                  <a:schemeClr val="accent2"/>
                </a:solidFill>
              </a:rPr>
              <a:t>Правнуки </a:t>
            </a:r>
            <a:r>
              <a:rPr lang="ru-RU" dirty="0" err="1" smtClean="0">
                <a:solidFill>
                  <a:schemeClr val="accent2"/>
                </a:solidFill>
              </a:rPr>
              <a:t>Фахрикамал</a:t>
            </a:r>
            <a:r>
              <a:rPr lang="ru-RU" dirty="0" smtClean="0">
                <a:solidFill>
                  <a:schemeClr val="accent2"/>
                </a:solidFill>
              </a:rPr>
              <a:t> </a:t>
            </a:r>
            <a:r>
              <a:rPr lang="ru-RU" dirty="0" err="1" smtClean="0">
                <a:solidFill>
                  <a:schemeClr val="accent2"/>
                </a:solidFill>
              </a:rPr>
              <a:t>Ахматгадыевны</a:t>
            </a:r>
            <a:r>
              <a:rPr lang="ru-RU" dirty="0" smtClean="0">
                <a:solidFill>
                  <a:schemeClr val="accent2"/>
                </a:solidFill>
              </a:rPr>
              <a:t> Тагировой</a:t>
            </a:r>
            <a:endParaRPr lang="ru-RU" dirty="0"/>
          </a:p>
        </p:txBody>
      </p:sp>
      <p:sp>
        <p:nvSpPr>
          <p:cNvPr id="11" name="Прямоугольник 10"/>
          <p:cNvSpPr/>
          <p:nvPr/>
        </p:nvSpPr>
        <p:spPr>
          <a:xfrm>
            <a:off x="1857356" y="1714488"/>
            <a:ext cx="6572296" cy="646331"/>
          </a:xfrm>
          <a:prstGeom prst="rect">
            <a:avLst/>
          </a:prstGeom>
        </p:spPr>
        <p:txBody>
          <a:bodyPr wrap="square">
            <a:spAutoFit/>
          </a:bodyPr>
          <a:lstStyle/>
          <a:p>
            <a:r>
              <a:rPr lang="ru-RU" dirty="0" err="1" smtClean="0">
                <a:solidFill>
                  <a:schemeClr val="accent2">
                    <a:lumMod val="20000"/>
                    <a:lumOff val="80000"/>
                  </a:schemeClr>
                </a:solidFill>
              </a:rPr>
              <a:t>Альфия</a:t>
            </a:r>
            <a:r>
              <a:rPr lang="ru-RU" dirty="0" smtClean="0">
                <a:solidFill>
                  <a:schemeClr val="accent2">
                    <a:lumMod val="20000"/>
                    <a:lumOff val="80000"/>
                  </a:schemeClr>
                </a:solidFill>
              </a:rPr>
              <a:t> </a:t>
            </a:r>
            <a:r>
              <a:rPr lang="ru-RU" dirty="0" err="1" smtClean="0">
                <a:solidFill>
                  <a:schemeClr val="accent2">
                    <a:lumMod val="20000"/>
                    <a:lumOff val="80000"/>
                  </a:schemeClr>
                </a:solidFill>
              </a:rPr>
              <a:t>Ганиевна</a:t>
            </a:r>
            <a:r>
              <a:rPr lang="ru-RU" dirty="0" smtClean="0">
                <a:solidFill>
                  <a:schemeClr val="accent2">
                    <a:lumMod val="20000"/>
                    <a:lumOff val="80000"/>
                  </a:schemeClr>
                </a:solidFill>
              </a:rPr>
              <a:t> окончила механико-математический факультет Пермского государственного университета</a:t>
            </a:r>
            <a:endParaRPr lang="ru-RU" dirty="0">
              <a:solidFill>
                <a:schemeClr val="accent2">
                  <a:lumMod val="20000"/>
                  <a:lumOff val="80000"/>
                </a:schemeClr>
              </a:solidFill>
            </a:endParaRPr>
          </a:p>
        </p:txBody>
      </p:sp>
      <p:sp>
        <p:nvSpPr>
          <p:cNvPr id="12" name="Прямоугольник 11"/>
          <p:cNvSpPr/>
          <p:nvPr/>
        </p:nvSpPr>
        <p:spPr>
          <a:xfrm>
            <a:off x="1928794" y="2357430"/>
            <a:ext cx="6786610" cy="1200329"/>
          </a:xfrm>
          <a:prstGeom prst="rect">
            <a:avLst/>
          </a:prstGeom>
        </p:spPr>
        <p:txBody>
          <a:bodyPr wrap="square">
            <a:spAutoFit/>
          </a:bodyPr>
          <a:lstStyle/>
          <a:p>
            <a:r>
              <a:rPr lang="ru-RU" dirty="0" err="1" smtClean="0">
                <a:solidFill>
                  <a:schemeClr val="accent2">
                    <a:lumMod val="20000"/>
                    <a:lumOff val="80000"/>
                  </a:schemeClr>
                </a:solidFill>
              </a:rPr>
              <a:t>Альфия</a:t>
            </a:r>
            <a:r>
              <a:rPr lang="ru-RU" dirty="0" smtClean="0">
                <a:solidFill>
                  <a:schemeClr val="accent2">
                    <a:lumMod val="20000"/>
                    <a:lumOff val="80000"/>
                  </a:schemeClr>
                </a:solidFill>
              </a:rPr>
              <a:t> </a:t>
            </a:r>
            <a:r>
              <a:rPr lang="ru-RU" dirty="0" err="1" smtClean="0">
                <a:solidFill>
                  <a:schemeClr val="accent2">
                    <a:lumMod val="20000"/>
                    <a:lumOff val="80000"/>
                  </a:schemeClr>
                </a:solidFill>
              </a:rPr>
              <a:t>Ганиевна</a:t>
            </a:r>
            <a:r>
              <a:rPr lang="ru-RU" dirty="0" smtClean="0">
                <a:solidFill>
                  <a:schemeClr val="accent2">
                    <a:lumMod val="20000"/>
                    <a:lumOff val="80000"/>
                  </a:schemeClr>
                </a:solidFill>
              </a:rPr>
              <a:t> работала учителем математики </a:t>
            </a:r>
            <a:r>
              <a:rPr lang="ru-RU" dirty="0" err="1" smtClean="0">
                <a:solidFill>
                  <a:schemeClr val="accent2">
                    <a:lumMod val="20000"/>
                    <a:lumOff val="80000"/>
                  </a:schemeClr>
                </a:solidFill>
              </a:rPr>
              <a:t>Бардымской</a:t>
            </a:r>
            <a:r>
              <a:rPr lang="ru-RU" dirty="0" smtClean="0">
                <a:solidFill>
                  <a:schemeClr val="accent2">
                    <a:lumMod val="20000"/>
                    <a:lumOff val="80000"/>
                  </a:schemeClr>
                </a:solidFill>
              </a:rPr>
              <a:t> СОШ № 2, впервые в районе начала заниматься с учащимися </a:t>
            </a:r>
            <a:r>
              <a:rPr lang="ru-RU" dirty="0" err="1" smtClean="0">
                <a:solidFill>
                  <a:schemeClr val="accent2">
                    <a:lumMod val="20000"/>
                    <a:lumOff val="80000"/>
                  </a:schemeClr>
                </a:solidFill>
              </a:rPr>
              <a:t>ТРИЗом</a:t>
            </a:r>
            <a:r>
              <a:rPr lang="ru-RU" dirty="0" smtClean="0">
                <a:solidFill>
                  <a:schemeClr val="accent2">
                    <a:lumMod val="20000"/>
                    <a:lumOff val="80000"/>
                  </a:schemeClr>
                </a:solidFill>
              </a:rPr>
              <a:t>, ездила с ребятами в Пермь на конференции. Общий педагогический стаж 37 лет</a:t>
            </a:r>
            <a:endParaRPr lang="ru-RU" dirty="0">
              <a:solidFill>
                <a:schemeClr val="accent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25" decel="100000"/>
                                        <p:tgtEl>
                                          <p:spTgt spid="4"/>
                                        </p:tgtEl>
                                      </p:cBhvr>
                                    </p:animEffect>
                                    <p:animScale>
                                      <p:cBhvr>
                                        <p:cTn id="8" dur="1925" decel="100000"/>
                                        <p:tgtEl>
                                          <p:spTgt spid="4"/>
                                        </p:tgtEl>
                                      </p:cBhvr>
                                      <p:from x="10000" y="10000"/>
                                      <p:to x="200000" y="450000"/>
                                    </p:animScale>
                                    <p:animScale>
                                      <p:cBhvr>
                                        <p:cTn id="9" dur="3075" accel="100000" fill="hold">
                                          <p:stCondLst>
                                            <p:cond delay="1925"/>
                                          </p:stCondLst>
                                        </p:cTn>
                                        <p:tgtEl>
                                          <p:spTgt spid="4"/>
                                        </p:tgtEl>
                                      </p:cBhvr>
                                      <p:from x="200000" y="450000"/>
                                      <p:to x="100000" y="100000"/>
                                    </p:animScale>
                                    <p:set>
                                      <p:cBhvr>
                                        <p:cTn id="10" dur="1925" fill="hold"/>
                                        <p:tgtEl>
                                          <p:spTgt spid="4"/>
                                        </p:tgtEl>
                                        <p:attrNameLst>
                                          <p:attrName>ppt_x</p:attrName>
                                        </p:attrNameLst>
                                      </p:cBhvr>
                                      <p:to>
                                        <p:strVal val="(0.5)"/>
                                      </p:to>
                                    </p:set>
                                    <p:anim from="(0.5)" to="(#ppt_x)" calcmode="lin" valueType="num">
                                      <p:cBhvr>
                                        <p:cTn id="11" dur="3075" accel="100000" fill="hold">
                                          <p:stCondLst>
                                            <p:cond delay="1925"/>
                                          </p:stCondLst>
                                        </p:cTn>
                                        <p:tgtEl>
                                          <p:spTgt spid="4"/>
                                        </p:tgtEl>
                                        <p:attrNameLst>
                                          <p:attrName>ppt_x</p:attrName>
                                        </p:attrNameLst>
                                      </p:cBhvr>
                                    </p:anim>
                                    <p:set>
                                      <p:cBhvr>
                                        <p:cTn id="12" dur="1925" fill="hold"/>
                                        <p:tgtEl>
                                          <p:spTgt spid="4"/>
                                        </p:tgtEl>
                                        <p:attrNameLst>
                                          <p:attrName>ppt_y</p:attrName>
                                        </p:attrNameLst>
                                      </p:cBhvr>
                                      <p:to>
                                        <p:strVal val="(#ppt_y+0.4)"/>
                                      </p:to>
                                    </p:set>
                                    <p:anim from="(#ppt_y+0.4)" to="(#ppt_y)" calcmode="lin" valueType="num">
                                      <p:cBhvr>
                                        <p:cTn id="13" dur="3075" accel="100000" fill="hold">
                                          <p:stCondLst>
                                            <p:cond delay="1925"/>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925" decel="100000"/>
                                        <p:tgtEl>
                                          <p:spTgt spid="8"/>
                                        </p:tgtEl>
                                      </p:cBhvr>
                                    </p:animEffect>
                                    <p:animScale>
                                      <p:cBhvr>
                                        <p:cTn id="19" dur="1925" decel="100000"/>
                                        <p:tgtEl>
                                          <p:spTgt spid="8"/>
                                        </p:tgtEl>
                                      </p:cBhvr>
                                      <p:from x="10000" y="10000"/>
                                      <p:to x="200000" y="450000"/>
                                    </p:animScale>
                                    <p:animScale>
                                      <p:cBhvr>
                                        <p:cTn id="20" dur="3075" accel="100000" fill="hold">
                                          <p:stCondLst>
                                            <p:cond delay="1925"/>
                                          </p:stCondLst>
                                        </p:cTn>
                                        <p:tgtEl>
                                          <p:spTgt spid="8"/>
                                        </p:tgtEl>
                                      </p:cBhvr>
                                      <p:from x="200000" y="450000"/>
                                      <p:to x="100000" y="100000"/>
                                    </p:animScale>
                                    <p:set>
                                      <p:cBhvr>
                                        <p:cTn id="21" dur="1925" fill="hold"/>
                                        <p:tgtEl>
                                          <p:spTgt spid="8"/>
                                        </p:tgtEl>
                                        <p:attrNameLst>
                                          <p:attrName>ppt_x</p:attrName>
                                        </p:attrNameLst>
                                      </p:cBhvr>
                                      <p:to>
                                        <p:strVal val="(0.5)"/>
                                      </p:to>
                                    </p:set>
                                    <p:anim from="(0.5)" to="(#ppt_x)" calcmode="lin" valueType="num">
                                      <p:cBhvr>
                                        <p:cTn id="22" dur="3075" accel="100000" fill="hold">
                                          <p:stCondLst>
                                            <p:cond delay="1925"/>
                                          </p:stCondLst>
                                        </p:cTn>
                                        <p:tgtEl>
                                          <p:spTgt spid="8"/>
                                        </p:tgtEl>
                                        <p:attrNameLst>
                                          <p:attrName>ppt_x</p:attrName>
                                        </p:attrNameLst>
                                      </p:cBhvr>
                                    </p:anim>
                                    <p:set>
                                      <p:cBhvr>
                                        <p:cTn id="23" dur="1925" fill="hold"/>
                                        <p:tgtEl>
                                          <p:spTgt spid="8"/>
                                        </p:tgtEl>
                                        <p:attrNameLst>
                                          <p:attrName>ppt_y</p:attrName>
                                        </p:attrNameLst>
                                      </p:cBhvr>
                                      <p:to>
                                        <p:strVal val="(#ppt_y+0.4)"/>
                                      </p:to>
                                    </p:set>
                                    <p:anim from="(#ppt_y+0.4)" to="(#ppt_y)" calcmode="lin" valueType="num">
                                      <p:cBhvr>
                                        <p:cTn id="24" dur="3075" accel="100000" fill="hold">
                                          <p:stCondLst>
                                            <p:cond delay="1925"/>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229600" cy="1066800"/>
          </a:xfrm>
        </p:spPr>
        <p:txBody>
          <a:bodyPr>
            <a:normAutofit/>
          </a:bodyPr>
          <a:lstStyle/>
          <a:p>
            <a:r>
              <a:rPr lang="ru-RU" dirty="0" err="1" smtClean="0">
                <a:solidFill>
                  <a:schemeClr val="accent1">
                    <a:lumMod val="40000"/>
                    <a:lumOff val="60000"/>
                  </a:schemeClr>
                </a:solidFill>
              </a:rPr>
              <a:t>Кантуганова</a:t>
            </a:r>
            <a:r>
              <a:rPr lang="ru-RU" dirty="0" smtClean="0">
                <a:solidFill>
                  <a:schemeClr val="accent1">
                    <a:lumMod val="40000"/>
                    <a:lumOff val="60000"/>
                  </a:schemeClr>
                </a:solidFill>
              </a:rPr>
              <a:t> </a:t>
            </a:r>
            <a:r>
              <a:rPr lang="ru-RU" dirty="0" err="1" smtClean="0">
                <a:solidFill>
                  <a:schemeClr val="accent1">
                    <a:lumMod val="40000"/>
                    <a:lumOff val="60000"/>
                  </a:schemeClr>
                </a:solidFill>
              </a:rPr>
              <a:t>Миляуша</a:t>
            </a:r>
            <a:r>
              <a:rPr lang="ru-RU" dirty="0" smtClean="0">
                <a:solidFill>
                  <a:schemeClr val="accent1">
                    <a:lumMod val="40000"/>
                    <a:lumOff val="60000"/>
                  </a:schemeClr>
                </a:solidFill>
              </a:rPr>
              <a:t> </a:t>
            </a:r>
            <a:r>
              <a:rPr lang="ru-RU" dirty="0" err="1" smtClean="0">
                <a:solidFill>
                  <a:schemeClr val="accent1">
                    <a:lumMod val="40000"/>
                    <a:lumOff val="60000"/>
                  </a:schemeClr>
                </a:solidFill>
              </a:rPr>
              <a:t>Ганеевна</a:t>
            </a:r>
            <a:endParaRPr lang="ru-RU" dirty="0">
              <a:solidFill>
                <a:schemeClr val="accent1">
                  <a:lumMod val="40000"/>
                  <a:lumOff val="60000"/>
                </a:schemeClr>
              </a:solidFill>
            </a:endParaRPr>
          </a:p>
        </p:txBody>
      </p:sp>
      <p:pic>
        <p:nvPicPr>
          <p:cNvPr id="5" name="Picture 4" descr="DSC00566"/>
          <p:cNvPicPr>
            <a:picLocks noGrp="1" noChangeAspect="1" noChangeArrowheads="1"/>
          </p:cNvPicPr>
          <p:nvPr>
            <p:ph idx="1"/>
          </p:nvPr>
        </p:nvPicPr>
        <p:blipFill>
          <a:blip r:embed="rId2" cstate="print"/>
          <a:srcRect l="28111" r="19180"/>
          <a:stretch>
            <a:fillRect/>
          </a:stretch>
        </p:blipFill>
        <p:spPr bwMode="auto">
          <a:xfrm>
            <a:off x="428596" y="1571612"/>
            <a:ext cx="1071792" cy="1525060"/>
          </a:xfrm>
          <a:prstGeom prst="rect">
            <a:avLst/>
          </a:prstGeom>
          <a:noFill/>
          <a:ln w="57150" cmpd="thickThin">
            <a:solidFill>
              <a:srgbClr val="000000"/>
            </a:solidFill>
            <a:miter lim="800000"/>
            <a:headEnd/>
            <a:tailEnd/>
          </a:ln>
        </p:spPr>
      </p:pic>
      <p:pic>
        <p:nvPicPr>
          <p:cNvPr id="4" name="Рисунок 3" descr="косманавт1"/>
          <p:cNvPicPr/>
          <p:nvPr/>
        </p:nvPicPr>
        <p:blipFill>
          <a:blip r:embed="rId3" cstate="print"/>
          <a:srcRect/>
          <a:stretch>
            <a:fillRect/>
          </a:stretch>
        </p:blipFill>
        <p:spPr bwMode="auto">
          <a:xfrm>
            <a:off x="6215074" y="1500174"/>
            <a:ext cx="2693228" cy="2071702"/>
          </a:xfrm>
          <a:prstGeom prst="rect">
            <a:avLst/>
          </a:prstGeom>
          <a:noFill/>
        </p:spPr>
      </p:pic>
      <p:sp>
        <p:nvSpPr>
          <p:cNvPr id="7169" name="Rectangle 1"/>
          <p:cNvSpPr>
            <a:spLocks noChangeArrowheads="1"/>
          </p:cNvSpPr>
          <p:nvPr/>
        </p:nvSpPr>
        <p:spPr bwMode="auto">
          <a:xfrm>
            <a:off x="5715008" y="3571876"/>
            <a:ext cx="3428992"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В здании Префектуры Северо-Восточного Административного Округа Москвы.</a:t>
            </a:r>
            <a:b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 Фото </a:t>
            </a:r>
            <a:r>
              <a:rPr kumimoji="0" lang="ru-RU" sz="1200" b="1" i="0" u="none" strike="noStrike" cap="none" normalizeH="0" baseline="0" dirty="0" err="1" smtClean="0">
                <a:ln>
                  <a:noFill/>
                </a:ln>
                <a:solidFill>
                  <a:srgbClr val="000000"/>
                </a:solidFill>
                <a:effectLst/>
                <a:ea typeface="Times New Roman" pitchFamily="18" charset="0"/>
                <a:cs typeface="Times New Roman" pitchFamily="18" charset="0"/>
              </a:rPr>
              <a:t>Кантугановой</a:t>
            </a: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 М.Г. и Скрябиной Я.Т. с космонавтом А.И.Лазуткиным</a:t>
            </a:r>
            <a:endParaRPr kumimoji="0" lang="ru-RU" sz="1200" b="0" i="0" u="none" strike="noStrike" cap="none" normalizeH="0" baseline="0" dirty="0" smtClean="0">
              <a:ln>
                <a:noFill/>
              </a:ln>
              <a:solidFill>
                <a:schemeClr val="tx1"/>
              </a:solidFill>
              <a:effectLst/>
              <a:cs typeface="Arial" pitchFamily="34" charset="0"/>
            </a:endParaRPr>
          </a:p>
        </p:txBody>
      </p:sp>
      <p:pic>
        <p:nvPicPr>
          <p:cNvPr id="7" name="Рисунок 6" descr="C:\Users\Куштанова\Documents\Scanned Documents\фото шах.jpeg"/>
          <p:cNvPicPr/>
          <p:nvPr/>
        </p:nvPicPr>
        <p:blipFill>
          <a:blip r:embed="rId4" cstate="print"/>
          <a:srcRect l="6552" t="4817" r="1539"/>
          <a:stretch>
            <a:fillRect/>
          </a:stretch>
        </p:blipFill>
        <p:spPr bwMode="auto">
          <a:xfrm rot="5400000">
            <a:off x="1071534" y="3714756"/>
            <a:ext cx="2071678" cy="3643306"/>
          </a:xfrm>
          <a:prstGeom prst="rect">
            <a:avLst/>
          </a:prstGeom>
          <a:noFill/>
          <a:ln w="9525">
            <a:noFill/>
            <a:miter lim="800000"/>
            <a:headEnd/>
            <a:tailEnd/>
          </a:ln>
        </p:spPr>
      </p:pic>
      <p:pic>
        <p:nvPicPr>
          <p:cNvPr id="2052" name="Picture 4" descr="C:\Users\Куштанова\Documents\Scanned Documents\Рисунок (539).jpg"/>
          <p:cNvPicPr>
            <a:picLocks noChangeAspect="1" noChangeArrowheads="1"/>
          </p:cNvPicPr>
          <p:nvPr/>
        </p:nvPicPr>
        <p:blipFill>
          <a:blip r:embed="rId5" cstate="print"/>
          <a:srcRect l="3125" t="826"/>
          <a:stretch>
            <a:fillRect/>
          </a:stretch>
        </p:blipFill>
        <p:spPr bwMode="auto">
          <a:xfrm>
            <a:off x="5715008" y="4500570"/>
            <a:ext cx="1692535" cy="2071702"/>
          </a:xfrm>
          <a:prstGeom prst="rect">
            <a:avLst/>
          </a:prstGeom>
          <a:noFill/>
        </p:spPr>
      </p:pic>
      <p:pic>
        <p:nvPicPr>
          <p:cNvPr id="2050" name="Picture 2" descr="C:\Users\Куштанова\Documents\Scanned Documents\Рисунок (154).jpg"/>
          <p:cNvPicPr>
            <a:picLocks noChangeAspect="1" noChangeArrowheads="1"/>
          </p:cNvPicPr>
          <p:nvPr/>
        </p:nvPicPr>
        <p:blipFill>
          <a:blip r:embed="rId6" cstate="print"/>
          <a:srcRect l="13787" t="15240" r="17831" b="14572"/>
          <a:stretch>
            <a:fillRect/>
          </a:stretch>
        </p:blipFill>
        <p:spPr bwMode="auto">
          <a:xfrm>
            <a:off x="7500958" y="4500570"/>
            <a:ext cx="1503861" cy="2122396"/>
          </a:xfrm>
          <a:prstGeom prst="rect">
            <a:avLst/>
          </a:prstGeom>
          <a:noFill/>
        </p:spPr>
      </p:pic>
      <p:sp>
        <p:nvSpPr>
          <p:cNvPr id="6" name="Rectangle 3"/>
          <p:cNvSpPr>
            <a:spLocks noChangeArrowheads="1"/>
          </p:cNvSpPr>
          <p:nvPr/>
        </p:nvSpPr>
        <p:spPr bwMode="auto">
          <a:xfrm>
            <a:off x="357158" y="3214686"/>
            <a:ext cx="464347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Миляуша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Ганеевна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участник </a:t>
            </a:r>
            <a:r>
              <a:rPr kumimoji="0" lang="en-US"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IV</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межрегиональной конференции «Школьный музей: новые ракурсы» в Санкт-Петербурге, </a:t>
            </a:r>
            <a:r>
              <a:rPr kumimoji="0" lang="en-US"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III</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Всероссийских королевских чтений в Москве (2009 г.), </a:t>
            </a:r>
            <a:r>
              <a:rPr kumimoji="0" lang="en-US"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XIX</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Всероссийских чтений имени Вернадского в Москве (2012 г.).</a:t>
            </a:r>
            <a:endParaRPr kumimoji="0" lang="ru-RU" sz="1800" b="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p:txBody>
      </p:sp>
      <p:sp>
        <p:nvSpPr>
          <p:cNvPr id="16" name="TextBox 15"/>
          <p:cNvSpPr txBox="1"/>
          <p:nvPr/>
        </p:nvSpPr>
        <p:spPr>
          <a:xfrm>
            <a:off x="1714480" y="1571612"/>
            <a:ext cx="4357718" cy="1477328"/>
          </a:xfrm>
          <a:prstGeom prst="rect">
            <a:avLst/>
          </a:prstGeom>
          <a:noFill/>
        </p:spPr>
        <p:txBody>
          <a:bodyPr wrap="square" rtlCol="0">
            <a:spAutoFit/>
          </a:bodyPr>
          <a:lstStyle/>
          <a:p>
            <a:r>
              <a:rPr lang="ru-RU" dirty="0" err="1" smtClean="0">
                <a:solidFill>
                  <a:schemeClr val="accent2">
                    <a:lumMod val="20000"/>
                    <a:lumOff val="80000"/>
                  </a:schemeClr>
                </a:solidFill>
              </a:rPr>
              <a:t>Кантуганова</a:t>
            </a:r>
            <a:r>
              <a:rPr lang="ru-RU" dirty="0" smtClean="0">
                <a:solidFill>
                  <a:schemeClr val="accent2">
                    <a:lumMod val="20000"/>
                    <a:lumOff val="80000"/>
                  </a:schemeClr>
                </a:solidFill>
              </a:rPr>
              <a:t> М.Г. учитель математики высшей категории  </a:t>
            </a:r>
            <a:r>
              <a:rPr lang="ru-RU" dirty="0" err="1" smtClean="0">
                <a:solidFill>
                  <a:schemeClr val="accent2">
                    <a:lumMod val="20000"/>
                    <a:lumOff val="80000"/>
                  </a:schemeClr>
                </a:solidFill>
              </a:rPr>
              <a:t>Бардымской</a:t>
            </a:r>
            <a:r>
              <a:rPr lang="ru-RU" dirty="0" smtClean="0">
                <a:solidFill>
                  <a:schemeClr val="accent2">
                    <a:lumMod val="20000"/>
                    <a:lumOff val="80000"/>
                  </a:schemeClr>
                </a:solidFill>
              </a:rPr>
              <a:t> СОШ №2. </a:t>
            </a:r>
            <a:r>
              <a:rPr lang="ru-RU" dirty="0">
                <a:solidFill>
                  <a:schemeClr val="accent2">
                    <a:lumMod val="20000"/>
                    <a:lumOff val="80000"/>
                  </a:schemeClr>
                </a:solidFill>
              </a:rPr>
              <a:t>П</a:t>
            </a:r>
            <a:r>
              <a:rPr lang="ru-RU" dirty="0" smtClean="0">
                <a:solidFill>
                  <a:schemeClr val="accent2">
                    <a:lumMod val="20000"/>
                    <a:lumOff val="80000"/>
                  </a:schemeClr>
                </a:solidFill>
              </a:rPr>
              <a:t>едагогический стаж 39 лет. Автор книги «Учительская династия Тагировых»</a:t>
            </a:r>
            <a:endParaRPr lang="ru-RU" dirty="0">
              <a:solidFill>
                <a:schemeClr val="accent2">
                  <a:lumMod val="20000"/>
                  <a:lumOff val="80000"/>
                </a:schemeClr>
              </a:solidFill>
            </a:endParaRPr>
          </a:p>
        </p:txBody>
      </p:sp>
      <p:pic>
        <p:nvPicPr>
          <p:cNvPr id="17" name="Рисунок 16" descr="C:\Users\Куштанова\Documents\Scanned Documents\книга.jpeg"/>
          <p:cNvPicPr/>
          <p:nvPr/>
        </p:nvPicPr>
        <p:blipFill>
          <a:blip r:embed="rId7" cstate="print"/>
          <a:srcRect l="17130" t="11873" r="17992" b="24247"/>
          <a:stretch>
            <a:fillRect/>
          </a:stretch>
        </p:blipFill>
        <p:spPr bwMode="auto">
          <a:xfrm>
            <a:off x="4071934" y="4500570"/>
            <a:ext cx="1500198" cy="2071702"/>
          </a:xfrm>
          <a:prstGeom prst="rect">
            <a:avLst/>
          </a:prstGeom>
          <a:noFill/>
          <a:ln w="9525">
            <a:noFill/>
            <a:miter lim="800000"/>
            <a:headEnd/>
            <a:tailEnd/>
          </a:ln>
        </p:spPr>
      </p:pic>
      <p:sp>
        <p:nvSpPr>
          <p:cNvPr id="12" name="Прямоугольник 11"/>
          <p:cNvSpPr/>
          <p:nvPr/>
        </p:nvSpPr>
        <p:spPr>
          <a:xfrm>
            <a:off x="785786" y="571480"/>
            <a:ext cx="7000924" cy="369332"/>
          </a:xfrm>
          <a:prstGeom prst="rect">
            <a:avLst/>
          </a:prstGeom>
        </p:spPr>
        <p:txBody>
          <a:bodyPr wrap="square">
            <a:spAutoFit/>
          </a:bodyPr>
          <a:lstStyle/>
          <a:p>
            <a:r>
              <a:rPr lang="ru-RU" dirty="0" smtClean="0">
                <a:solidFill>
                  <a:schemeClr val="accent2"/>
                </a:solidFill>
              </a:rPr>
              <a:t>Правнуки </a:t>
            </a:r>
            <a:r>
              <a:rPr lang="ru-RU" dirty="0" err="1" smtClean="0">
                <a:solidFill>
                  <a:schemeClr val="accent2"/>
                </a:solidFill>
              </a:rPr>
              <a:t>Фахрикамал</a:t>
            </a:r>
            <a:r>
              <a:rPr lang="ru-RU" dirty="0" smtClean="0">
                <a:solidFill>
                  <a:schemeClr val="accent2"/>
                </a:solidFill>
              </a:rPr>
              <a:t> </a:t>
            </a:r>
            <a:r>
              <a:rPr lang="ru-RU" dirty="0" err="1" smtClean="0">
                <a:solidFill>
                  <a:schemeClr val="accent2"/>
                </a:solidFill>
              </a:rPr>
              <a:t>Ахматгадыевны</a:t>
            </a:r>
            <a:r>
              <a:rPr lang="ru-RU" dirty="0" smtClean="0">
                <a:solidFill>
                  <a:schemeClr val="accent2"/>
                </a:solidFill>
              </a:rPr>
              <a:t> Тагировой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70" decel="100000"/>
                                        <p:tgtEl>
                                          <p:spTgt spid="4"/>
                                        </p:tgtEl>
                                      </p:cBhvr>
                                    </p:animEffect>
                                    <p:animScale>
                                      <p:cBhvr>
                                        <p:cTn id="19" dur="770" decel="100000"/>
                                        <p:tgtEl>
                                          <p:spTgt spid="4"/>
                                        </p:tgtEl>
                                      </p:cBhvr>
                                      <p:from x="10000" y="10000"/>
                                      <p:to x="200000" y="450000"/>
                                    </p:animScale>
                                    <p:animScale>
                                      <p:cBhvr>
                                        <p:cTn id="20" dur="1230" accel="100000" fill="hold">
                                          <p:stCondLst>
                                            <p:cond delay="770"/>
                                          </p:stCondLst>
                                        </p:cTn>
                                        <p:tgtEl>
                                          <p:spTgt spid="4"/>
                                        </p:tgtEl>
                                      </p:cBhvr>
                                      <p:from x="200000" y="450000"/>
                                      <p:to x="100000" y="100000"/>
                                    </p:animScale>
                                    <p:set>
                                      <p:cBhvr>
                                        <p:cTn id="21" dur="770" fill="hold"/>
                                        <p:tgtEl>
                                          <p:spTgt spid="4"/>
                                        </p:tgtEl>
                                        <p:attrNameLst>
                                          <p:attrName>ppt_x</p:attrName>
                                        </p:attrNameLst>
                                      </p:cBhvr>
                                      <p:to>
                                        <p:strVal val="(0.5)"/>
                                      </p:to>
                                    </p:set>
                                    <p:anim from="(0.5)" to="(#ppt_x)" calcmode="lin" valueType="num">
                                      <p:cBhvr>
                                        <p:cTn id="22" dur="1230" accel="100000" fill="hold">
                                          <p:stCondLst>
                                            <p:cond delay="770"/>
                                          </p:stCondLst>
                                        </p:cTn>
                                        <p:tgtEl>
                                          <p:spTgt spid="4"/>
                                        </p:tgtEl>
                                        <p:attrNameLst>
                                          <p:attrName>ppt_x</p:attrName>
                                        </p:attrNameLst>
                                      </p:cBhvr>
                                    </p:anim>
                                    <p:set>
                                      <p:cBhvr>
                                        <p:cTn id="23" dur="770" fill="hold"/>
                                        <p:tgtEl>
                                          <p:spTgt spid="4"/>
                                        </p:tgtEl>
                                        <p:attrNameLst>
                                          <p:attrName>ppt_y</p:attrName>
                                        </p:attrNameLst>
                                      </p:cBhvr>
                                      <p:to>
                                        <p:strVal val="(#ppt_y+0.4)"/>
                                      </p:to>
                                    </p:set>
                                    <p:anim from="(#ppt_y+0.4)" to="(#ppt_y)" calcmode="lin" valueType="num">
                                      <p:cBhvr>
                                        <p:cTn id="24" dur="1230" accel="100000" fill="hold">
                                          <p:stCondLst>
                                            <p:cond delay="770"/>
                                          </p:stCondLst>
                                        </p:cTn>
                                        <p:tgtEl>
                                          <p:spTgt spid="4"/>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169"/>
                                        </p:tgtEl>
                                        <p:attrNameLst>
                                          <p:attrName>style.visibility</p:attrName>
                                        </p:attrNameLst>
                                      </p:cBhvr>
                                      <p:to>
                                        <p:strVal val="visible"/>
                                      </p:to>
                                    </p:set>
                                    <p:animEffect transition="in" filter="blinds(horizontal)">
                                      <p:cBhvr>
                                        <p:cTn id="29" dur="500"/>
                                        <p:tgtEl>
                                          <p:spTgt spid="7169"/>
                                        </p:tgtEl>
                                      </p:cBhvr>
                                    </p:animEffec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770" decel="100000"/>
                                        <p:tgtEl>
                                          <p:spTgt spid="2050"/>
                                        </p:tgtEl>
                                      </p:cBhvr>
                                    </p:animEffect>
                                    <p:animScale>
                                      <p:cBhvr>
                                        <p:cTn id="35" dur="770" decel="100000"/>
                                        <p:tgtEl>
                                          <p:spTgt spid="2050"/>
                                        </p:tgtEl>
                                      </p:cBhvr>
                                      <p:from x="10000" y="10000"/>
                                      <p:to x="200000" y="450000"/>
                                    </p:animScale>
                                    <p:animScale>
                                      <p:cBhvr>
                                        <p:cTn id="36" dur="1230" accel="100000" fill="hold">
                                          <p:stCondLst>
                                            <p:cond delay="770"/>
                                          </p:stCondLst>
                                        </p:cTn>
                                        <p:tgtEl>
                                          <p:spTgt spid="2050"/>
                                        </p:tgtEl>
                                      </p:cBhvr>
                                      <p:from x="200000" y="450000"/>
                                      <p:to x="100000" y="100000"/>
                                    </p:animScale>
                                    <p:set>
                                      <p:cBhvr>
                                        <p:cTn id="37" dur="770" fill="hold"/>
                                        <p:tgtEl>
                                          <p:spTgt spid="2050"/>
                                        </p:tgtEl>
                                        <p:attrNameLst>
                                          <p:attrName>ppt_x</p:attrName>
                                        </p:attrNameLst>
                                      </p:cBhvr>
                                      <p:to>
                                        <p:strVal val="(0.5)"/>
                                      </p:to>
                                    </p:set>
                                    <p:anim from="(0.5)" to="(#ppt_x)" calcmode="lin" valueType="num">
                                      <p:cBhvr>
                                        <p:cTn id="38" dur="1230" accel="100000" fill="hold">
                                          <p:stCondLst>
                                            <p:cond delay="770"/>
                                          </p:stCondLst>
                                        </p:cTn>
                                        <p:tgtEl>
                                          <p:spTgt spid="2050"/>
                                        </p:tgtEl>
                                        <p:attrNameLst>
                                          <p:attrName>ppt_x</p:attrName>
                                        </p:attrNameLst>
                                      </p:cBhvr>
                                    </p:anim>
                                    <p:set>
                                      <p:cBhvr>
                                        <p:cTn id="39" dur="770" fill="hold"/>
                                        <p:tgtEl>
                                          <p:spTgt spid="2050"/>
                                        </p:tgtEl>
                                        <p:attrNameLst>
                                          <p:attrName>ppt_y</p:attrName>
                                        </p:attrNameLst>
                                      </p:cBhvr>
                                      <p:to>
                                        <p:strVal val="(#ppt_y+0.4)"/>
                                      </p:to>
                                    </p:set>
                                    <p:anim from="(#ppt_y+0.4)" to="(#ppt_y)" calcmode="lin" valueType="num">
                                      <p:cBhvr>
                                        <p:cTn id="40" dur="1230" accel="100000" fill="hold">
                                          <p:stCondLst>
                                            <p:cond delay="770"/>
                                          </p:stCondLst>
                                        </p:cTn>
                                        <p:tgtEl>
                                          <p:spTgt spid="2050"/>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770" decel="100000"/>
                                        <p:tgtEl>
                                          <p:spTgt spid="2052"/>
                                        </p:tgtEl>
                                      </p:cBhvr>
                                    </p:animEffect>
                                    <p:animScale>
                                      <p:cBhvr>
                                        <p:cTn id="46" dur="770" decel="100000"/>
                                        <p:tgtEl>
                                          <p:spTgt spid="2052"/>
                                        </p:tgtEl>
                                      </p:cBhvr>
                                      <p:from x="10000" y="10000"/>
                                      <p:to x="200000" y="450000"/>
                                    </p:animScale>
                                    <p:animScale>
                                      <p:cBhvr>
                                        <p:cTn id="47" dur="1230" accel="100000" fill="hold">
                                          <p:stCondLst>
                                            <p:cond delay="770"/>
                                          </p:stCondLst>
                                        </p:cTn>
                                        <p:tgtEl>
                                          <p:spTgt spid="2052"/>
                                        </p:tgtEl>
                                      </p:cBhvr>
                                      <p:from x="200000" y="450000"/>
                                      <p:to x="100000" y="100000"/>
                                    </p:animScale>
                                    <p:set>
                                      <p:cBhvr>
                                        <p:cTn id="48" dur="770" fill="hold"/>
                                        <p:tgtEl>
                                          <p:spTgt spid="2052"/>
                                        </p:tgtEl>
                                        <p:attrNameLst>
                                          <p:attrName>ppt_x</p:attrName>
                                        </p:attrNameLst>
                                      </p:cBhvr>
                                      <p:to>
                                        <p:strVal val="(0.5)"/>
                                      </p:to>
                                    </p:set>
                                    <p:anim from="(0.5)" to="(#ppt_x)" calcmode="lin" valueType="num">
                                      <p:cBhvr>
                                        <p:cTn id="49" dur="1230" accel="100000" fill="hold">
                                          <p:stCondLst>
                                            <p:cond delay="770"/>
                                          </p:stCondLst>
                                        </p:cTn>
                                        <p:tgtEl>
                                          <p:spTgt spid="2052"/>
                                        </p:tgtEl>
                                        <p:attrNameLst>
                                          <p:attrName>ppt_x</p:attrName>
                                        </p:attrNameLst>
                                      </p:cBhvr>
                                    </p:anim>
                                    <p:set>
                                      <p:cBhvr>
                                        <p:cTn id="50" dur="770" fill="hold"/>
                                        <p:tgtEl>
                                          <p:spTgt spid="2052"/>
                                        </p:tgtEl>
                                        <p:attrNameLst>
                                          <p:attrName>ppt_y</p:attrName>
                                        </p:attrNameLst>
                                      </p:cBhvr>
                                      <p:to>
                                        <p:strVal val="(#ppt_y+0.4)"/>
                                      </p:to>
                                    </p:set>
                                    <p:anim from="(#ppt_y+0.4)" to="(#ppt_y)" calcmode="lin" valueType="num">
                                      <p:cBhvr>
                                        <p:cTn id="51" dur="1230" accel="100000" fill="hold">
                                          <p:stCondLst>
                                            <p:cond delay="770"/>
                                          </p:stCondLst>
                                        </p:cTn>
                                        <p:tgtEl>
                                          <p:spTgt spid="2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00042"/>
            <a:ext cx="8858280" cy="1066800"/>
          </a:xfrm>
        </p:spPr>
        <p:txBody>
          <a:bodyPr>
            <a:normAutofit/>
          </a:bodyPr>
          <a:lstStyle/>
          <a:p>
            <a:r>
              <a:rPr lang="ru-RU" sz="2400" dirty="0" smtClean="0">
                <a:solidFill>
                  <a:schemeClr val="accent2"/>
                </a:solidFill>
              </a:rPr>
              <a:t>Правнуки </a:t>
            </a:r>
            <a:r>
              <a:rPr lang="ru-RU" sz="2400" dirty="0" err="1" smtClean="0">
                <a:solidFill>
                  <a:schemeClr val="accent2"/>
                </a:solidFill>
              </a:rPr>
              <a:t>Фахрикамал</a:t>
            </a:r>
            <a:r>
              <a:rPr lang="ru-RU" sz="2400" dirty="0" smtClean="0">
                <a:solidFill>
                  <a:schemeClr val="accent2"/>
                </a:solidFill>
              </a:rPr>
              <a:t> </a:t>
            </a:r>
            <a:r>
              <a:rPr lang="ru-RU" sz="2400" dirty="0" err="1" smtClean="0">
                <a:solidFill>
                  <a:schemeClr val="accent2"/>
                </a:solidFill>
              </a:rPr>
              <a:t>Ахматгадыевны</a:t>
            </a:r>
            <a:r>
              <a:rPr lang="ru-RU" sz="2400" dirty="0" smtClean="0">
                <a:solidFill>
                  <a:schemeClr val="accent2"/>
                </a:solidFill>
              </a:rPr>
              <a:t> Тагировой</a:t>
            </a:r>
            <a:endParaRPr lang="ru-RU" sz="2400" dirty="0">
              <a:solidFill>
                <a:schemeClr val="accent2"/>
              </a:solidFill>
            </a:endParaRPr>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81" name="Рисунок 20" descr="фото7"/>
          <p:cNvPicPr>
            <a:picLocks noChangeAspect="1" noChangeArrowheads="1"/>
          </p:cNvPicPr>
          <p:nvPr/>
        </p:nvPicPr>
        <p:blipFill>
          <a:blip r:embed="rId2" cstate="print"/>
          <a:srcRect l="5321" t="5920"/>
          <a:stretch>
            <a:fillRect/>
          </a:stretch>
        </p:blipFill>
        <p:spPr bwMode="auto">
          <a:xfrm>
            <a:off x="214282" y="3786190"/>
            <a:ext cx="3124196" cy="2305857"/>
          </a:xfrm>
          <a:prstGeom prst="rect">
            <a:avLst/>
          </a:prstGeom>
          <a:noFill/>
        </p:spPr>
      </p:pic>
      <p:sp>
        <p:nvSpPr>
          <p:cNvPr id="20483" name="Rectangle 3"/>
          <p:cNvSpPr>
            <a:spLocks noChangeArrowheads="1"/>
          </p:cNvSpPr>
          <p:nvPr/>
        </p:nvSpPr>
        <p:spPr bwMode="auto">
          <a:xfrm>
            <a:off x="3500430" y="3929066"/>
            <a:ext cx="514353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Внучка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Гания</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Габбасовича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Кучумова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Динара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Нагимовна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стала педагогом дополнительного образования, больше 20-ти лет работает в Доме детского творчества в Барде. </a:t>
            </a:r>
            <a:endParaRPr kumimoji="0" lang="ru-RU" sz="1800" b="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6" name="Rectangle 6"/>
          <p:cNvSpPr>
            <a:spLocks noChangeArrowheads="1"/>
          </p:cNvSpPr>
          <p:nvPr/>
        </p:nvSpPr>
        <p:spPr bwMode="auto">
          <a:xfrm>
            <a:off x="1500166" y="1928802"/>
            <a:ext cx="414337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Внучатая племянница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Гания</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Габбасовича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Кантуганова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Гульфира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Фаритовна</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работает в </a:t>
            </a:r>
            <a:r>
              <a:rPr kumimoji="0" lang="ru-RU" sz="1400" b="0" i="0" u="none" strike="noStrike" cap="none" normalizeH="0" baseline="0" dirty="0" err="1" smtClean="0">
                <a:ln>
                  <a:noFill/>
                </a:ln>
                <a:solidFill>
                  <a:schemeClr val="accent2">
                    <a:lumMod val="20000"/>
                    <a:lumOff val="80000"/>
                  </a:schemeClr>
                </a:solidFill>
                <a:effectLst/>
                <a:latin typeface="Arial" pitchFamily="34" charset="0"/>
                <a:ea typeface="Times New Roman" pitchFamily="18" charset="0"/>
                <a:cs typeface="Arial" pitchFamily="34" charset="0"/>
              </a:rPr>
              <a:t>Бардымской</a:t>
            </a:r>
            <a:r>
              <a:rPr kumimoji="0" lang="ru-RU" sz="1400" b="0" i="0" u="none" strike="noStrike" cap="none" normalizeH="0" baseline="0" dirty="0" smtClean="0">
                <a:ln>
                  <a:noFill/>
                </a:ln>
                <a:solidFill>
                  <a:schemeClr val="accent2">
                    <a:lumMod val="20000"/>
                    <a:lumOff val="80000"/>
                  </a:schemeClr>
                </a:solidFill>
                <a:effectLst/>
                <a:latin typeface="Arial" pitchFamily="34" charset="0"/>
                <a:ea typeface="Times New Roman" pitchFamily="18" charset="0"/>
                <a:cs typeface="Arial" pitchFamily="34" charset="0"/>
              </a:rPr>
              <a:t> средней школе заместителем директора по воспитательной работе  18 лет, ведет уроки ОРКС, до этого работала воспитателем в детском саду. </a:t>
            </a:r>
            <a:endParaRPr kumimoji="0" lang="ru-RU" sz="1800" b="0" i="0" u="none" strike="noStrike" cap="none" normalizeH="0" baseline="0" dirty="0" smtClean="0">
              <a:ln>
                <a:noFill/>
              </a:ln>
              <a:solidFill>
                <a:schemeClr val="accent2">
                  <a:lumMod val="20000"/>
                  <a:lumOff val="80000"/>
                </a:schemeClr>
              </a:solidFill>
              <a:effectLst/>
              <a:latin typeface="Arial" pitchFamily="34" charset="0"/>
              <a:cs typeface="Arial" pitchFamily="34" charset="0"/>
            </a:endParaRPr>
          </a:p>
        </p:txBody>
      </p:sp>
      <p:pic>
        <p:nvPicPr>
          <p:cNvPr id="10" name="Рисунок 9" descr="http://www.barda-school2.ru/images/pages/administration/kantuganova.jpg"/>
          <p:cNvPicPr/>
          <p:nvPr/>
        </p:nvPicPr>
        <p:blipFill>
          <a:blip r:embed="rId3" r:link="rId4"/>
          <a:srcRect r="22667" b="15764"/>
          <a:stretch>
            <a:fillRect/>
          </a:stretch>
        </p:blipFill>
        <p:spPr bwMode="auto">
          <a:xfrm>
            <a:off x="285720" y="1928802"/>
            <a:ext cx="988344" cy="1405720"/>
          </a:xfrm>
          <a:prstGeom prst="rect">
            <a:avLst/>
          </a:prstGeom>
          <a:noFill/>
          <a:ln w="9525">
            <a:noFill/>
            <a:miter lim="800000"/>
            <a:headEnd/>
            <a:tailEnd/>
          </a:ln>
        </p:spPr>
      </p:pic>
      <p:sp>
        <p:nvSpPr>
          <p:cNvPr id="11" name="Заголовок 1"/>
          <p:cNvSpPr txBox="1">
            <a:spLocks/>
          </p:cNvSpPr>
          <p:nvPr/>
        </p:nvSpPr>
        <p:spPr>
          <a:xfrm>
            <a:off x="357158" y="1071546"/>
            <a:ext cx="6000792" cy="928694"/>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err="1" smtClean="0">
                <a:ln>
                  <a:noFill/>
                </a:ln>
                <a:solidFill>
                  <a:schemeClr val="accent2"/>
                </a:solidFill>
                <a:effectLst/>
                <a:uLnTx/>
                <a:uFillTx/>
                <a:latin typeface="+mj-lt"/>
                <a:ea typeface="+mj-ea"/>
                <a:cs typeface="+mj-cs"/>
              </a:rPr>
              <a:t>Кантуганова</a:t>
            </a:r>
            <a:r>
              <a:rPr kumimoji="0" lang="ru-RU" sz="2800" b="0" i="0" u="none" strike="noStrike" kern="1200" cap="none" spc="0" normalizeH="0" baseline="0" noProof="0" dirty="0" smtClean="0">
                <a:ln>
                  <a:noFill/>
                </a:ln>
                <a:solidFill>
                  <a:schemeClr val="accent2"/>
                </a:solidFill>
                <a:effectLst/>
                <a:uLnTx/>
                <a:uFillTx/>
                <a:latin typeface="+mj-lt"/>
                <a:ea typeface="+mj-ea"/>
                <a:cs typeface="+mj-cs"/>
              </a:rPr>
              <a:t> </a:t>
            </a:r>
            <a:r>
              <a:rPr kumimoji="0" lang="ru-RU" sz="2800" b="0" i="0" u="none" strike="noStrike" kern="1200" cap="none" spc="0" normalizeH="0" baseline="0" noProof="0" dirty="0" err="1" smtClean="0">
                <a:ln>
                  <a:noFill/>
                </a:ln>
                <a:solidFill>
                  <a:schemeClr val="accent2"/>
                </a:solidFill>
                <a:effectLst/>
                <a:uLnTx/>
                <a:uFillTx/>
                <a:latin typeface="+mj-lt"/>
                <a:ea typeface="+mj-ea"/>
                <a:cs typeface="+mj-cs"/>
              </a:rPr>
              <a:t>Гульфира</a:t>
            </a:r>
            <a:r>
              <a:rPr kumimoji="0" lang="ru-RU" sz="2800" b="0" i="0" u="none" strike="noStrike" kern="1200" cap="none" spc="0" normalizeH="0" baseline="0" noProof="0" dirty="0" smtClean="0">
                <a:ln>
                  <a:noFill/>
                </a:ln>
                <a:solidFill>
                  <a:schemeClr val="accent2"/>
                </a:solidFill>
                <a:effectLst/>
                <a:uLnTx/>
                <a:uFillTx/>
                <a:latin typeface="+mj-lt"/>
                <a:ea typeface="+mj-ea"/>
                <a:cs typeface="+mj-cs"/>
              </a:rPr>
              <a:t> </a:t>
            </a:r>
            <a:r>
              <a:rPr kumimoji="0" lang="ru-RU" sz="2800" b="0" i="0" u="none" strike="noStrike" kern="1200" cap="none" spc="0" normalizeH="0" baseline="0" noProof="0" dirty="0" err="1" smtClean="0">
                <a:ln>
                  <a:noFill/>
                </a:ln>
                <a:solidFill>
                  <a:schemeClr val="accent2"/>
                </a:solidFill>
                <a:effectLst/>
                <a:uLnTx/>
                <a:uFillTx/>
                <a:latin typeface="+mj-lt"/>
                <a:ea typeface="+mj-ea"/>
                <a:cs typeface="+mj-cs"/>
              </a:rPr>
              <a:t>Фаритовна</a:t>
            </a:r>
            <a:endParaRPr kumimoji="0" lang="ru-RU" sz="2800" b="0" i="0" u="none" strike="noStrike" kern="1200" cap="none" spc="0" normalizeH="0" baseline="0" noProof="0" dirty="0">
              <a:ln>
                <a:noFill/>
              </a:ln>
              <a:solidFill>
                <a:schemeClr val="accent2"/>
              </a:solidFill>
              <a:effectLst/>
              <a:uLnTx/>
              <a:uFillTx/>
              <a:latin typeface="+mj-lt"/>
              <a:ea typeface="+mj-ea"/>
              <a:cs typeface="+mj-cs"/>
            </a:endParaRPr>
          </a:p>
        </p:txBody>
      </p:sp>
      <p:sp>
        <p:nvSpPr>
          <p:cNvPr id="12" name="TextBox 11"/>
          <p:cNvSpPr txBox="1"/>
          <p:nvPr/>
        </p:nvSpPr>
        <p:spPr>
          <a:xfrm>
            <a:off x="3428960" y="3357562"/>
            <a:ext cx="5357882" cy="523220"/>
          </a:xfrm>
          <a:prstGeom prst="rect">
            <a:avLst/>
          </a:prstGeom>
          <a:noFill/>
        </p:spPr>
        <p:txBody>
          <a:bodyPr wrap="square" rtlCol="0">
            <a:spAutoFit/>
          </a:bodyPr>
          <a:lstStyle/>
          <a:p>
            <a:r>
              <a:rPr lang="ru-RU" sz="2800" dirty="0" err="1" smtClean="0">
                <a:solidFill>
                  <a:schemeClr val="accent2"/>
                </a:solidFill>
              </a:rPr>
              <a:t>Кучумова</a:t>
            </a:r>
            <a:r>
              <a:rPr lang="ru-RU" sz="2800" dirty="0" smtClean="0">
                <a:solidFill>
                  <a:schemeClr val="accent2"/>
                </a:solidFill>
              </a:rPr>
              <a:t> Динара </a:t>
            </a:r>
            <a:r>
              <a:rPr lang="ru-RU" sz="2800" dirty="0" err="1" smtClean="0">
                <a:solidFill>
                  <a:schemeClr val="accent2"/>
                </a:solidFill>
              </a:rPr>
              <a:t>Нагимовна</a:t>
            </a:r>
            <a:endParaRPr lang="ru-RU" sz="2800" dirty="0">
              <a:solidFill>
                <a:schemeClr val="accent2"/>
              </a:solidFill>
            </a:endParaRPr>
          </a:p>
        </p:txBody>
      </p:sp>
      <p:pic>
        <p:nvPicPr>
          <p:cNvPr id="13" name="Picture 5" descr="G:\Диплом Магистр конкурс2002022.jpg"/>
          <p:cNvPicPr>
            <a:picLocks noChangeAspect="1" noChangeArrowheads="1"/>
          </p:cNvPicPr>
          <p:nvPr/>
        </p:nvPicPr>
        <p:blipFill>
          <a:blip r:embed="rId5" cstate="print"/>
          <a:srcRect/>
          <a:stretch>
            <a:fillRect/>
          </a:stretch>
        </p:blipFill>
        <p:spPr bwMode="auto">
          <a:xfrm>
            <a:off x="3643306" y="4714884"/>
            <a:ext cx="1336394" cy="1890092"/>
          </a:xfrm>
          <a:prstGeom prst="rect">
            <a:avLst/>
          </a:prstGeom>
          <a:noFill/>
        </p:spPr>
      </p:pic>
      <p:pic>
        <p:nvPicPr>
          <p:cNvPr id="14" name="Рисунок 13" descr="C:\Users\Куштанова\Documents\фото3.jpg"/>
          <p:cNvPicPr/>
          <p:nvPr/>
        </p:nvPicPr>
        <p:blipFill>
          <a:blip r:embed="rId6" cstate="print"/>
          <a:srcRect/>
          <a:stretch>
            <a:fillRect/>
          </a:stretch>
        </p:blipFill>
        <p:spPr bwMode="auto">
          <a:xfrm>
            <a:off x="5214942" y="4714884"/>
            <a:ext cx="2857520" cy="1857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70" decel="100000"/>
                                        <p:tgtEl>
                                          <p:spTgt spid="14"/>
                                        </p:tgtEl>
                                      </p:cBhvr>
                                    </p:animEffect>
                                    <p:animScale>
                                      <p:cBhvr>
                                        <p:cTn id="19" dur="770" decel="100000"/>
                                        <p:tgtEl>
                                          <p:spTgt spid="14"/>
                                        </p:tgtEl>
                                      </p:cBhvr>
                                      <p:from x="10000" y="10000"/>
                                      <p:to x="200000" y="450000"/>
                                    </p:animScale>
                                    <p:animScale>
                                      <p:cBhvr>
                                        <p:cTn id="20" dur="1230" accel="100000" fill="hold">
                                          <p:stCondLst>
                                            <p:cond delay="770"/>
                                          </p:stCondLst>
                                        </p:cTn>
                                        <p:tgtEl>
                                          <p:spTgt spid="14"/>
                                        </p:tgtEl>
                                      </p:cBhvr>
                                      <p:from x="200000" y="450000"/>
                                      <p:to x="100000" y="100000"/>
                                    </p:animScale>
                                    <p:set>
                                      <p:cBhvr>
                                        <p:cTn id="21" dur="770" fill="hold"/>
                                        <p:tgtEl>
                                          <p:spTgt spid="14"/>
                                        </p:tgtEl>
                                        <p:attrNameLst>
                                          <p:attrName>ppt_x</p:attrName>
                                        </p:attrNameLst>
                                      </p:cBhvr>
                                      <p:to>
                                        <p:strVal val="(0.5)"/>
                                      </p:to>
                                    </p:set>
                                    <p:anim from="(0.5)" to="(#ppt_x)" calcmode="lin" valueType="num">
                                      <p:cBhvr>
                                        <p:cTn id="22" dur="1230" accel="100000" fill="hold">
                                          <p:stCondLst>
                                            <p:cond delay="770"/>
                                          </p:stCondLst>
                                        </p:cTn>
                                        <p:tgtEl>
                                          <p:spTgt spid="14"/>
                                        </p:tgtEl>
                                        <p:attrNameLst>
                                          <p:attrName>ppt_x</p:attrName>
                                        </p:attrNameLst>
                                      </p:cBhvr>
                                    </p:anim>
                                    <p:set>
                                      <p:cBhvr>
                                        <p:cTn id="23" dur="770" fill="hold"/>
                                        <p:tgtEl>
                                          <p:spTgt spid="14"/>
                                        </p:tgtEl>
                                        <p:attrNameLst>
                                          <p:attrName>ppt_y</p:attrName>
                                        </p:attrNameLst>
                                      </p:cBhvr>
                                      <p:to>
                                        <p:strVal val="(#ppt_y+0.4)"/>
                                      </p:to>
                                    </p:set>
                                    <p:anim from="(#ppt_y+0.4)" to="(#ppt_y)" calcmode="lin" valueType="num">
                                      <p:cBhvr>
                                        <p:cTn id="24"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217</TotalTime>
  <Words>806</Words>
  <Application>Microsoft Office PowerPoint</Application>
  <PresentationFormat>Экран (4:3)</PresentationFormat>
  <Paragraphs>81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Педагогическая династия Тагировых</vt:lpstr>
      <vt:lpstr>Генеалогическое древо</vt:lpstr>
      <vt:lpstr>Ахматгадый Хабибуллович Тагиров</vt:lpstr>
      <vt:lpstr>Слайд 4</vt:lpstr>
      <vt:lpstr>Правнуки Фахрикамал Ахматгадыевны Тагировой</vt:lpstr>
      <vt:lpstr>Аптуков Валерий Нагимович</vt:lpstr>
      <vt:lpstr>Суримова Альфия Ганиевна</vt:lpstr>
      <vt:lpstr>Кантуганова Миляуша Ганеевна</vt:lpstr>
      <vt:lpstr>Правнуки Фахрикамал Ахматгадыевны Тагировой</vt:lpstr>
      <vt:lpstr>Правнуки Гульзямал Ахматгадыевны Тагировой</vt:lpstr>
      <vt:lpstr>Правнуки Халимы Ахматгадыевны Тагировой</vt:lpstr>
      <vt:lpstr>Правнуки Зайнап Ахматгадыевны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Педагогическая династия Тагировых</dc:title>
  <dc:creator>Куштанова</dc:creator>
  <cp:lastModifiedBy>Куштанова</cp:lastModifiedBy>
  <cp:revision>24</cp:revision>
  <dcterms:created xsi:type="dcterms:W3CDTF">2023-09-05T17:06:01Z</dcterms:created>
  <dcterms:modified xsi:type="dcterms:W3CDTF">2023-09-07T18:05:04Z</dcterms:modified>
</cp:coreProperties>
</file>