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83" r:id="rId3"/>
    <p:sldId id="256" r:id="rId4"/>
    <p:sldId id="258" r:id="rId5"/>
    <p:sldId id="272" r:id="rId6"/>
    <p:sldId id="273" r:id="rId7"/>
    <p:sldId id="267" r:id="rId8"/>
    <p:sldId id="274" r:id="rId9"/>
    <p:sldId id="278" r:id="rId10"/>
    <p:sldId id="264" r:id="rId11"/>
    <p:sldId id="292" r:id="rId12"/>
    <p:sldId id="263" r:id="rId13"/>
    <p:sldId id="284" r:id="rId14"/>
    <p:sldId id="286" r:id="rId15"/>
    <p:sldId id="287" r:id="rId16"/>
    <p:sldId id="275" r:id="rId17"/>
    <p:sldId id="290" r:id="rId18"/>
    <p:sldId id="288" r:id="rId19"/>
    <p:sldId id="289" r:id="rId20"/>
    <p:sldId id="293" r:id="rId21"/>
    <p:sldId id="281" r:id="rId22"/>
    <p:sldId id="291" r:id="rId2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3A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56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1;&#1042;&#1041;-&#1073;&#1080;&#1083;&#1077;&#1090;%20&#1074;%20&#1073;&#1091;&#1076;&#1091;&#1097;&#1077;&#1077;\2024\&#1084;&#1072;&#1090;&#1077;&#1088;&#1080;&#1072;&#1083;&#1099;_&#1089;&#1077;&#1084;&#1080;&#1085;&#1072;&#1088;_&#1050;&#1091;&#1085;&#1075;&#1091;&#1088;\&#1091;&#1095;&#1080;&#1090;&#1077;&#1083;&#1103;_&#1051;&#1099;&#1089;&#1100;&#107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1;&#1042;&#1041;-&#1073;&#1080;&#1083;&#1077;&#1090;%20&#1074;%20&#1073;&#1091;&#1076;&#1091;&#1097;&#1077;&#1077;\2024\&#1084;&#1072;&#1090;&#1077;&#1088;&#1080;&#1072;&#1083;&#1099;_&#1089;&#1077;&#1084;&#1080;&#1085;&#1072;&#1088;_&#1050;&#1091;&#1085;&#1075;&#1091;&#1088;\&#1091;&#1095;&#1080;&#1090;&#1077;&#1083;&#1103;_&#1051;&#1099;&#1089;&#1100;&#107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1;&#1042;&#1041;-&#1073;&#1080;&#1083;&#1077;&#1090;%20&#1074;%20&#1073;&#1091;&#1076;&#1091;&#1097;&#1077;&#1077;\2024\&#1084;&#1072;&#1090;&#1077;&#1088;&#1080;&#1072;&#1083;&#1099;_&#1089;&#1077;&#1084;&#1080;&#1085;&#1072;&#1088;_&#1050;&#1091;&#1085;&#1075;&#1091;&#1088;\&#1091;&#1095;&#1080;&#1090;&#1077;&#1083;&#1103;_&#1051;&#1099;&#1089;&#1100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'1'!$M$39</c:f>
              <c:strCache>
                <c:ptCount val="1"/>
                <c:pt idx="0">
                  <c:v>всего навигаторов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'1'!$N$38:$P$38</c:f>
              <c:strCache>
                <c:ptCount val="3"/>
                <c:pt idx="0">
                  <c:v>всего </c:v>
                </c:pt>
                <c:pt idx="1">
                  <c:v>прошли обучение </c:v>
                </c:pt>
                <c:pt idx="2">
                  <c:v>не приступили </c:v>
                </c:pt>
              </c:strCache>
            </c:strRef>
          </c:cat>
          <c:val>
            <c:numRef>
              <c:f>'1'!$N$39:$P$39</c:f>
              <c:numCache>
                <c:formatCode>General</c:formatCode>
                <c:ptCount val="3"/>
                <c:pt idx="0">
                  <c:v>34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'1'!$M$40</c:f>
              <c:strCache>
                <c:ptCount val="1"/>
                <c:pt idx="0">
                  <c:v>в архиве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'1'!$N$38:$P$38</c:f>
              <c:strCache>
                <c:ptCount val="3"/>
                <c:pt idx="0">
                  <c:v>всего </c:v>
                </c:pt>
                <c:pt idx="1">
                  <c:v>прошли обучение </c:v>
                </c:pt>
                <c:pt idx="2">
                  <c:v>не приступили </c:v>
                </c:pt>
              </c:strCache>
            </c:strRef>
          </c:cat>
          <c:val>
            <c:numRef>
              <c:f>'1'!$N$40:$P$40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axId val="122347520"/>
        <c:axId val="122349056"/>
      </c:barChart>
      <c:catAx>
        <c:axId val="122347520"/>
        <c:scaling>
          <c:orientation val="minMax"/>
        </c:scaling>
        <c:axPos val="b"/>
        <c:tickLblPos val="nextTo"/>
        <c:crossAx val="122349056"/>
        <c:crosses val="autoZero"/>
        <c:auto val="1"/>
        <c:lblAlgn val="ctr"/>
        <c:lblOffset val="100"/>
      </c:catAx>
      <c:valAx>
        <c:axId val="122349056"/>
        <c:scaling>
          <c:orientation val="minMax"/>
        </c:scaling>
        <c:axPos val="l"/>
        <c:majorGridlines/>
        <c:numFmt formatCode="General" sourceLinked="1"/>
        <c:tickLblPos val="nextTo"/>
        <c:crossAx val="122347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'1'!$M$46</c:f>
              <c:strCache>
                <c:ptCount val="1"/>
                <c:pt idx="0">
                  <c:v>учеников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'1'!$N$45:$P$45</c:f>
              <c:strCache>
                <c:ptCount val="3"/>
                <c:pt idx="0">
                  <c:v>2022 г 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'1'!$N$46:$P$46</c:f>
              <c:numCache>
                <c:formatCode>General</c:formatCode>
                <c:ptCount val="3"/>
                <c:pt idx="0">
                  <c:v>39</c:v>
                </c:pt>
                <c:pt idx="1">
                  <c:v>298</c:v>
                </c:pt>
                <c:pt idx="2">
                  <c:v>496</c:v>
                </c:pt>
              </c:numCache>
            </c:numRef>
          </c:val>
        </c:ser>
        <c:axId val="122210176"/>
        <c:axId val="122211712"/>
      </c:barChart>
      <c:catAx>
        <c:axId val="122210176"/>
        <c:scaling>
          <c:orientation val="minMax"/>
        </c:scaling>
        <c:axPos val="b"/>
        <c:tickLblPos val="nextTo"/>
        <c:crossAx val="122211712"/>
        <c:crosses val="autoZero"/>
        <c:auto val="1"/>
        <c:lblAlgn val="ctr"/>
        <c:lblOffset val="100"/>
      </c:catAx>
      <c:valAx>
        <c:axId val="122211712"/>
        <c:scaling>
          <c:orientation val="minMax"/>
        </c:scaling>
        <c:axPos val="l"/>
        <c:majorGridlines/>
        <c:numFmt formatCode="General" sourceLinked="1"/>
        <c:tickLblPos val="nextTo"/>
        <c:crossAx val="122210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'1'!$M$50</c:f>
              <c:strCache>
                <c:ptCount val="1"/>
                <c:pt idx="0">
                  <c:v>учеников 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'1'!$N$49:$R$49</c:f>
              <c:strCache>
                <c:ptCount val="5"/>
                <c:pt idx="0">
                  <c:v>всего </c:v>
                </c:pt>
                <c:pt idx="1">
                  <c:v>верифицированы</c:v>
                </c:pt>
                <c:pt idx="2">
                  <c:v>лаборатория будущего</c:v>
                </c:pt>
                <c:pt idx="3">
                  <c:v>отметки уроков</c:v>
                </c:pt>
                <c:pt idx="4">
                  <c:v>диагностика </c:v>
                </c:pt>
              </c:strCache>
            </c:strRef>
          </c:cat>
          <c:val>
            <c:numRef>
              <c:f>'1'!$N$50:$R$50</c:f>
              <c:numCache>
                <c:formatCode>General</c:formatCode>
                <c:ptCount val="5"/>
                <c:pt idx="0">
                  <c:v>298</c:v>
                </c:pt>
                <c:pt idx="1">
                  <c:v>227</c:v>
                </c:pt>
                <c:pt idx="2">
                  <c:v>41</c:v>
                </c:pt>
                <c:pt idx="3">
                  <c:v>109</c:v>
                </c:pt>
                <c:pt idx="4">
                  <c:v>88</c:v>
                </c:pt>
              </c:numCache>
            </c:numRef>
          </c:val>
        </c:ser>
        <c:axId val="123224832"/>
        <c:axId val="123226368"/>
      </c:barChart>
      <c:catAx>
        <c:axId val="123224832"/>
        <c:scaling>
          <c:orientation val="minMax"/>
        </c:scaling>
        <c:axPos val="b"/>
        <c:tickLblPos val="nextTo"/>
        <c:crossAx val="123226368"/>
        <c:crosses val="autoZero"/>
        <c:auto val="1"/>
        <c:lblAlgn val="ctr"/>
        <c:lblOffset val="100"/>
      </c:catAx>
      <c:valAx>
        <c:axId val="123226368"/>
        <c:scaling>
          <c:orientation val="minMax"/>
        </c:scaling>
        <c:axPos val="l"/>
        <c:majorGridlines/>
        <c:numFmt formatCode="General" sourceLinked="1"/>
        <c:tickLblPos val="nextTo"/>
        <c:crossAx val="123224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8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22702"/>
            <a:ext cx="2562860" cy="7736205"/>
          </a:xfrm>
          <a:custGeom>
            <a:avLst/>
            <a:gdLst/>
            <a:ahLst/>
            <a:cxnLst/>
            <a:rect l="l" t="t" r="r" b="b"/>
            <a:pathLst>
              <a:path w="2562860" h="7736205">
                <a:moveTo>
                  <a:pt x="0" y="0"/>
                </a:moveTo>
                <a:lnTo>
                  <a:pt x="2562742" y="0"/>
                </a:lnTo>
                <a:lnTo>
                  <a:pt x="2562742" y="7735596"/>
                </a:lnTo>
                <a:lnTo>
                  <a:pt x="0" y="7735596"/>
                </a:lnTo>
                <a:lnTo>
                  <a:pt x="0" y="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702"/>
            <a:ext cx="2276474" cy="7238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28700"/>
            <a:ext cx="2524125" cy="8229600"/>
          </a:xfrm>
          <a:custGeom>
            <a:avLst/>
            <a:gdLst/>
            <a:ahLst/>
            <a:cxnLst/>
            <a:rect l="l" t="t" r="r" b="b"/>
            <a:pathLst>
              <a:path w="2524125" h="8229600">
                <a:moveTo>
                  <a:pt x="2523529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2523529" y="0"/>
                </a:lnTo>
                <a:lnTo>
                  <a:pt x="2523529" y="822960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310" y="1028700"/>
            <a:ext cx="14015987" cy="724159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382136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976" y="1717079"/>
            <a:ext cx="12408535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opp59.ru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vbpermkray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educomm.iro.perm.ru/groups/bilet-v-budushchee/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/>
          <p:cNvGrpSpPr/>
          <p:nvPr/>
        </p:nvGrpSpPr>
        <p:grpSpPr>
          <a:xfrm>
            <a:off x="14401800" y="0"/>
            <a:ext cx="3886200" cy="10287000"/>
            <a:chOff x="1444436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4436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73104" y="571468"/>
              <a:ext cx="1808531" cy="1866932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3104" y="571468"/>
              <a:ext cx="1808530" cy="186693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571501"/>
            <a:ext cx="13868400" cy="2723179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/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  <a:cs typeface="Times New Roman"/>
              </a:rPr>
              <a:t>Семинар </a:t>
            </a:r>
            <a:endParaRPr lang="ru-RU" sz="4400" b="1" dirty="0">
              <a:solidFill>
                <a:schemeClr val="tx1"/>
              </a:solidFill>
              <a:latin typeface="Arial Black" pitchFamily="34" charset="0"/>
              <a:cs typeface="Times New Roman"/>
            </a:endParaRPr>
          </a:p>
          <a:p>
            <a:pPr marL="12699" algn="ctr"/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  <a:cs typeface="Times New Roman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</a:rPr>
              <a:t>Единая профориентационная модель: первые успехи, противоречия, планы на будущее</a:t>
            </a:r>
            <a:r>
              <a:rPr lang="ru-RU" sz="4400" b="1" dirty="0" smtClean="0">
                <a:solidFill>
                  <a:schemeClr val="tx1"/>
                </a:solidFill>
                <a:latin typeface="Arial Black" pitchFamily="34" charset="0"/>
                <a:cs typeface="Times New Roman"/>
              </a:rPr>
              <a:t>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0356" y="4023284"/>
            <a:ext cx="10036175" cy="1003935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7" y="6651711"/>
            <a:ext cx="6059805" cy="532130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6230" y="2285980"/>
            <a:ext cx="2214578" cy="23849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0544" y="4714872"/>
            <a:ext cx="1672743" cy="12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217183" y="9563101"/>
            <a:ext cx="3619888" cy="46165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г. Пермь - Лысьва, </a:t>
            </a:r>
            <a:r>
              <a:rPr lang="ru-RU" sz="2400" dirty="0">
                <a:latin typeface="Georgia" pitchFamily="18" charset="0"/>
              </a:rPr>
              <a:t>2024</a:t>
            </a:r>
          </a:p>
        </p:txBody>
      </p:sp>
      <p:pic>
        <p:nvPicPr>
          <p:cNvPr id="1028" name="Picture 4" descr="https://fs02.rchuv.ru/rchuv23/chrio/activities/2023/329459ab-5559-4451-9993-5b151a930a1d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274" y="3714740"/>
            <a:ext cx="7643866" cy="50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73354" y="6286508"/>
            <a:ext cx="2319350" cy="1598186"/>
          </a:xfrm>
          <a:prstGeom prst="rect">
            <a:avLst/>
          </a:prstGeom>
        </p:spPr>
      </p:pic>
      <p:pic>
        <p:nvPicPr>
          <p:cNvPr id="21" name="Рисунок 20" descr="Picture background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5317" t="17721" r="18988" b="20253"/>
          <a:stretch/>
        </p:blipFill>
        <p:spPr bwMode="auto">
          <a:xfrm>
            <a:off x="15573420" y="8572524"/>
            <a:ext cx="1428760" cy="1428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10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601200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  <a:cs typeface="Trebuchet MS"/>
              </a:rPr>
              <a:t>Выставка ОБРАЗОВАНИЕ И КАРЬЕРА, 18.11.2023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7" y="1717079"/>
            <a:ext cx="8603224" cy="1661993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Диалог-встреча «Федеральный проект «Билет в будущее»: ресурсы и возможности в построении системы профориентации»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30" name="AutoShape 6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un9-13.userapi.com/impg/gS_sZCcx8Nl7h_q2JYTBG4PJg8-AdVaRuFnhmg/3e-zdgAkks0.jpg?size=2560x1920&amp;quality=95&amp;sign=94aff0f717c8c593d4d31635732f231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11" b="19236"/>
          <a:stretch/>
        </p:blipFill>
        <p:spPr bwMode="auto">
          <a:xfrm>
            <a:off x="685800" y="4610100"/>
            <a:ext cx="754129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7400" y="3429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Форум</a:t>
            </a:r>
            <a:r>
              <a:rPr lang="ru-RU" sz="3600" b="1" dirty="0" smtClean="0">
                <a:solidFill>
                  <a:srgbClr val="007033"/>
                </a:solidFill>
              </a:rPr>
              <a:t> «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</a:rPr>
              <a:t>Е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сть</a:t>
            </a:r>
            <a:r>
              <a:rPr lang="ru-RU" sz="3600" b="1" dirty="0" smtClean="0">
                <a:solidFill>
                  <a:srgbClr val="007033"/>
                </a:solidFill>
              </a:rPr>
              <a:t> 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такая профессия – родину защищать» 8.12.2023   </a:t>
            </a:r>
            <a:endParaRPr lang="ru-RU" sz="3600" b="1" dirty="0">
              <a:solidFill>
                <a:srgbClr val="007033"/>
              </a:solidFill>
              <a:latin typeface="Georgia" pitchFamily="18" charset="0"/>
              <a:ea typeface="+mj-ea"/>
              <a:cs typeface="Trebuchet MS"/>
            </a:endParaRPr>
          </a:p>
        </p:txBody>
      </p:sp>
      <p:pic>
        <p:nvPicPr>
          <p:cNvPr id="5124" name="Picture 4" descr="https://sun9-16.userapi.com/impg/OTqTCXkTmJarpat0xF_dcJ7IaH8iyuZ1OhZGHA/LNM6ax4THIo.jpg?size=1080x1080&amp;quality=95&amp;sign=76bad3ee651a1ec27cd8e0dd38f97df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96" b="21052"/>
          <a:stretch/>
        </p:blipFill>
        <p:spPr bwMode="auto">
          <a:xfrm>
            <a:off x="10060047" y="4610100"/>
            <a:ext cx="7313551" cy="46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58400" y="20193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Lucida Sans Unicode"/>
                <a:cs typeface="Lucida Sans Unicode"/>
              </a:rPr>
              <a:t>- 30 </a:t>
            </a:r>
            <a:r>
              <a:rPr lang="ru-RU" sz="3600" dirty="0">
                <a:latin typeface="Lucida Sans Unicode"/>
                <a:cs typeface="Lucida Sans Unicode"/>
              </a:rPr>
              <a:t>буклетов «Активные практики </a:t>
            </a:r>
            <a:r>
              <a:rPr lang="ru-RU" sz="3600" dirty="0" smtClean="0">
                <a:latin typeface="Lucida Sans Unicode"/>
                <a:cs typeface="Lucida Sans Unicode"/>
              </a:rPr>
              <a:t>профориентации»</a:t>
            </a:r>
            <a:endParaRPr lang="ru-RU" sz="3600" dirty="0">
              <a:latin typeface="Lucida Sans Unicode"/>
              <a:cs typeface="Lucida Sans Unicode"/>
            </a:endParaRPr>
          </a:p>
          <a:p>
            <a:r>
              <a:rPr lang="ru-RU" sz="3600" dirty="0" smtClean="0">
                <a:latin typeface="Lucida Sans Unicode"/>
                <a:cs typeface="Lucida Sans Unicode"/>
              </a:rPr>
              <a:t>- Мастер-классы </a:t>
            </a:r>
            <a:r>
              <a:rPr lang="ru-RU" sz="3600" dirty="0">
                <a:latin typeface="Lucida Sans Unicode"/>
                <a:cs typeface="Lucida Sans Unicode"/>
              </a:rPr>
              <a:t>от кадет-старшеклассников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Андрей\AppData\Local\Packages\Microsoft.Windows.Photos_8wekyb3d8bbwe\TempState\ShareServiceTempFolder\2024-06-23_20-45-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50" y="285716"/>
            <a:ext cx="9684699" cy="9637743"/>
          </a:xfrm>
          <a:prstGeom prst="rect">
            <a:avLst/>
          </a:prstGeom>
          <a:noFill/>
        </p:spPr>
      </p:pic>
      <p:pic>
        <p:nvPicPr>
          <p:cNvPr id="28676" name="Picture 4" descr="C:\Users\Андрей\AppData\Local\Packages\Microsoft.Windows.Photos_8wekyb3d8bbwe\TempState\ShareServiceTempFolder\2024-06-23_20-48-04.jpeg"/>
          <p:cNvPicPr>
            <a:picLocks noChangeAspect="1" noChangeArrowheads="1"/>
          </p:cNvPicPr>
          <p:nvPr/>
        </p:nvPicPr>
        <p:blipFill>
          <a:blip r:embed="rId3"/>
          <a:srcRect r="5892" b="5434"/>
          <a:stretch>
            <a:fillRect/>
          </a:stretch>
        </p:blipFill>
        <p:spPr bwMode="auto">
          <a:xfrm>
            <a:off x="9888118" y="714344"/>
            <a:ext cx="8399882" cy="8715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Участие школ Лысьвы в Федеральном проекте «Билет в будущее»</a:t>
            </a:r>
            <a:endParaRPr lang="ru-RU" sz="44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sp>
        <p:nvSpPr>
          <p:cNvPr id="7" name="TextBox 6"/>
          <p:cNvSpPr txBox="1"/>
          <p:nvPr/>
        </p:nvSpPr>
        <p:spPr>
          <a:xfrm>
            <a:off x="3000332" y="2428856"/>
            <a:ext cx="1493054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МАОУ СРЕДНЯЯ ОБЩЕОБРАЗОВАТЕЛЬНАЯ ШКОЛА № 3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МАОУ СРЕДНЯЯ ОБЩЕОБРАЗОВАТЕЛЬНАЯ ШКОЛА № 6 (+ 2 филиала)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МБОУ СРЕДНЯЯ ОБЩЕОБРАЗОВАТЕЛЬНАЯ ШКОЛА № 7 (+3 филиала)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МБОУ «Средняя общеобразовательная школа № 16 с углублённым изучением отдельных предметов» (+3 филиала)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МБОУ «Школа для детей с ограниченными возможностями здоровья»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МБОУ «Средняя общеобразовательная школа № 2 с углублённым изучением отдельных предметов»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МАОУ  «Лицей «</a:t>
            </a:r>
            <a:r>
              <a:rPr lang="ru-RU" sz="3600" b="1" dirty="0" err="1" smtClean="0"/>
              <a:t>ВЕКТОРиЯ</a:t>
            </a:r>
            <a:r>
              <a:rPr lang="ru-RU" sz="3600" b="1" dirty="0" smtClean="0"/>
              <a:t>»</a:t>
            </a:r>
          </a:p>
          <a:p>
            <a:pPr marL="514350" indent="-514350"/>
            <a:endParaRPr lang="ru-RU" sz="3600" b="1" dirty="0" smtClean="0"/>
          </a:p>
          <a:p>
            <a:pPr marL="514350" indent="-514350"/>
            <a:r>
              <a:rPr lang="ru-RU" sz="3600" b="1" dirty="0" smtClean="0"/>
              <a:t>Вывод: 100% школ по итогам 2023 года реализуют мероприятия федерального проекта Билет в будущее. Отличный показатель!</a:t>
            </a:r>
            <a:endParaRPr lang="ru-RU" sz="36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</a:p>
          <a:p>
            <a:endParaRPr lang="ru-RU" sz="2800" b="1" u="sng" dirty="0" smtClean="0"/>
          </a:p>
          <a:p>
            <a:endParaRPr lang="ru-RU" sz="2800" b="1" u="sng" dirty="0" smtClean="0"/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Участие педагогов Лысьвы в Федеральном проекте «Билет в будущее»</a:t>
            </a:r>
            <a:endParaRPr lang="ru-RU" sz="44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sp>
        <p:nvSpPr>
          <p:cNvPr id="7" name="TextBox 6"/>
          <p:cNvSpPr txBox="1"/>
          <p:nvPr/>
        </p:nvSpPr>
        <p:spPr>
          <a:xfrm>
            <a:off x="3000332" y="2428856"/>
            <a:ext cx="14930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</a:p>
          <a:p>
            <a:endParaRPr lang="ru-RU" sz="2800" b="1" u="sng" dirty="0" smtClean="0"/>
          </a:p>
          <a:p>
            <a:endParaRPr lang="ru-RU" sz="2800" b="1" u="sng" dirty="0" smtClean="0"/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00398" y="2357418"/>
          <a:ext cx="13073154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Участие учеников Лысьвы в Федеральном проекте «Билет в будущее»</a:t>
            </a:r>
            <a:endParaRPr lang="ru-RU" sz="44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sp>
        <p:nvSpPr>
          <p:cNvPr id="7" name="TextBox 6"/>
          <p:cNvSpPr txBox="1"/>
          <p:nvPr/>
        </p:nvSpPr>
        <p:spPr>
          <a:xfrm>
            <a:off x="3000332" y="2428856"/>
            <a:ext cx="14930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</a:p>
          <a:p>
            <a:endParaRPr lang="ru-RU" sz="2800" b="1" u="sng" dirty="0" smtClean="0"/>
          </a:p>
          <a:p>
            <a:endParaRPr lang="ru-RU" sz="2800" b="1" u="sng" dirty="0" smtClean="0"/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786150" y="2071666"/>
          <a:ext cx="13287468" cy="771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123110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Контрольные точки (ученики) Федерального проекта «Билет в будущее» 2023 года, Лысьва</a:t>
            </a:r>
            <a:endParaRPr lang="ru-RU" sz="40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sp>
        <p:nvSpPr>
          <p:cNvPr id="7" name="TextBox 6"/>
          <p:cNvSpPr txBox="1"/>
          <p:nvPr/>
        </p:nvSpPr>
        <p:spPr>
          <a:xfrm>
            <a:off x="3000332" y="2428856"/>
            <a:ext cx="14930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</a:t>
            </a:r>
          </a:p>
          <a:p>
            <a:endParaRPr lang="ru-RU" sz="2800" b="1" u="sng" dirty="0" smtClean="0"/>
          </a:p>
          <a:p>
            <a:endParaRPr lang="ru-RU" sz="2800" b="1" u="sng" dirty="0" smtClean="0"/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428960" y="2000228"/>
          <a:ext cx="13430344" cy="728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7258" y="876300"/>
            <a:ext cx="163211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l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Задачи проекта -  2024</a:t>
            </a:r>
            <a:endParaRPr sz="44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643142" y="1857352"/>
            <a:ext cx="1550204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регистрации с апреля 2024 г. новых школ </a:t>
            </a:r>
            <a:r>
              <a:rPr lang="ru-RU" sz="2800" b="1" dirty="0">
                <a:latin typeface="Georgia" pitchFamily="18" charset="0"/>
              </a:rPr>
              <a:t>и </a:t>
            </a:r>
            <a:r>
              <a:rPr lang="ru-RU" sz="2800" b="1" dirty="0" smtClean="0">
                <a:latin typeface="Georgia" pitchFamily="18" charset="0"/>
              </a:rPr>
              <a:t>педагогов-навигаторов в проекте «Билет в будущее»</a:t>
            </a:r>
          </a:p>
          <a:p>
            <a:r>
              <a:rPr lang="ru-RU" sz="2800" b="1" dirty="0" smtClean="0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обучения педагогов-навигаторов на КПК 72 час/36 час. (требование основного уровня </a:t>
            </a:r>
            <a:r>
              <a:rPr lang="ru-RU" sz="2800" b="1" dirty="0" err="1" smtClean="0">
                <a:latin typeface="Georgia" pitchFamily="18" charset="0"/>
              </a:rPr>
              <a:t>профминимума</a:t>
            </a:r>
            <a:r>
              <a:rPr lang="ru-RU" sz="2800" b="1" dirty="0" smtClean="0">
                <a:latin typeface="Georgia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Обучение администраторов школ 6 час, нужна регистрация и оформление ЛК</a:t>
            </a:r>
          </a:p>
          <a:p>
            <a:r>
              <a:rPr lang="ru-RU" sz="2800" b="1" dirty="0" smtClean="0">
                <a:latin typeface="Georgia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дополнения/обновление списка учеников в закрытом контуре платформы БВБ с оформлений личного кабинета</a:t>
            </a:r>
          </a:p>
          <a:p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участие педагогов-навигаторов и учеников,  зарегистрированных на платформе БВБ, в мероприятиях проекта, </a:t>
            </a:r>
            <a:r>
              <a:rPr lang="ru-RU" sz="2800" b="1" dirty="0" err="1" smtClean="0">
                <a:latin typeface="Georgia" pitchFamily="18" charset="0"/>
              </a:rPr>
              <a:t>профпробах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</a:rPr>
              <a:t>мультимедийной</a:t>
            </a:r>
            <a:r>
              <a:rPr lang="ru-RU" sz="2800" b="1" dirty="0" smtClean="0">
                <a:latin typeface="Georgia" pitchFamily="18" charset="0"/>
              </a:rPr>
              <a:t> выставке исторического парка «Россия  - моя история» г. Перми</a:t>
            </a:r>
          </a:p>
          <a:p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Georgia" pitchFamily="18" charset="0"/>
              </a:rPr>
              <a:t>наполнение практико-ориентированного модуля </a:t>
            </a:r>
            <a:r>
              <a:rPr lang="ru-RU" sz="2800" b="1" dirty="0" err="1" smtClean="0">
                <a:latin typeface="Georgia" pitchFamily="18" charset="0"/>
              </a:rPr>
              <a:t>профминимума</a:t>
            </a:r>
            <a:r>
              <a:rPr lang="ru-RU" sz="2800" b="1" dirty="0" smtClean="0">
                <a:latin typeface="Georgia" pitchFamily="18" charset="0"/>
              </a:rPr>
              <a:t> активными формами профориентации вместе с партнерами проекта (актуально – экскурсии на промпредприятия и музеи промпредприятий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428591"/>
            <a:ext cx="15191604" cy="227754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ПРОЕКТНЫЙ МОДУЛЬ</a:t>
            </a:r>
            <a:b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Уровни </a:t>
            </a:r>
            <a:r>
              <a:rPr lang="ru-RU" sz="4400" b="1" dirty="0">
                <a:solidFill>
                  <a:srgbClr val="007033"/>
                </a:solidFill>
                <a:latin typeface="Arial Black" pitchFamily="34" charset="0"/>
              </a:rPr>
              <a:t>реализации и примерный план (час) </a:t>
            </a:r>
            <a:r>
              <a:rPr lang="ru-RU" dirty="0">
                <a:solidFill>
                  <a:srgbClr val="007033"/>
                </a:solidFill>
              </a:rPr>
              <a:t/>
            </a:r>
            <a:br>
              <a:rPr lang="ru-RU" dirty="0">
                <a:solidFill>
                  <a:srgbClr val="007033"/>
                </a:solidFill>
              </a:rPr>
            </a:br>
            <a:endParaRPr lang="ru-RU" dirty="0">
              <a:solidFill>
                <a:srgbClr val="00703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507671"/>
              </p:ext>
            </p:extLst>
          </p:nvPr>
        </p:nvGraphicFramePr>
        <p:xfrm>
          <a:off x="431032" y="1975148"/>
          <a:ext cx="17329123" cy="704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589"/>
                <a:gridCol w="2475589"/>
                <a:gridCol w="2475589"/>
                <a:gridCol w="2475589"/>
                <a:gridCol w="2475589"/>
                <a:gridCol w="2475589"/>
                <a:gridCol w="2475589"/>
              </a:tblGrid>
              <a:tr h="1247609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Уровень проф. минимума</a:t>
                      </a:r>
                      <a:endParaRPr lang="ru-RU" sz="2500" b="1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Внеурочная деятельность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Урочная деятельность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Практико-ориентированный</a:t>
                      </a:r>
                      <a:r>
                        <a:rPr lang="ru-RU" sz="2500" baseline="0" dirty="0" smtClean="0"/>
                        <a:t> модуль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Дополнительное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ru-RU" sz="2500" dirty="0" smtClean="0"/>
                        <a:t>образование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Проф. обучение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Взаимодействие с родителями</a:t>
                      </a:r>
                      <a:endParaRPr lang="ru-RU" sz="2500" dirty="0"/>
                    </a:p>
                  </a:txBody>
                  <a:tcPr marL="83180" marR="83180" marT="41587" marB="41587">
                    <a:solidFill>
                      <a:srgbClr val="009900"/>
                    </a:solidFill>
                  </a:tcPr>
                </a:tc>
              </a:tr>
              <a:tr h="1746653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Базовый уровень</a:t>
                      </a:r>
                    </a:p>
                    <a:p>
                      <a:r>
                        <a:rPr lang="ru-RU" sz="3600" b="1" dirty="0" smtClean="0"/>
                        <a:t>40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 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6653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Основной уровень</a:t>
                      </a:r>
                    </a:p>
                    <a:p>
                      <a:r>
                        <a:rPr lang="ru-RU" sz="3600" b="1" dirty="0" smtClean="0"/>
                        <a:t>60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9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2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2"/>
                    </a:solidFill>
                  </a:tcPr>
                </a:tc>
              </a:tr>
              <a:tr h="2301146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Продвинутый уровень</a:t>
                      </a:r>
                    </a:p>
                    <a:p>
                      <a:r>
                        <a:rPr lang="ru-RU" sz="3600" b="1" dirty="0" smtClean="0"/>
                        <a:t>80 час</a:t>
                      </a:r>
                      <a:endParaRPr lang="ru-RU" sz="36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11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18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3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10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 smtClean="0"/>
                    </a:p>
                    <a:p>
                      <a:pPr algn="ctr"/>
                      <a:r>
                        <a:rPr lang="ru-RU" sz="4400" b="1" dirty="0" smtClean="0"/>
                        <a:t>4</a:t>
                      </a:r>
                      <a:endParaRPr lang="ru-RU" sz="4400" b="1" dirty="0"/>
                    </a:p>
                  </a:txBody>
                  <a:tcPr marL="83180" marR="83180" marT="41587" marB="4158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64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0134" y="571500"/>
            <a:ext cx="1602586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Проектные замыслы муниципальных практик профориентации: </a:t>
            </a:r>
            <a:b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новые смыслы -  смелые решения </a:t>
            </a:r>
            <a:endParaRPr sz="40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928923"/>
            <a:ext cx="15621000" cy="842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Для кого? Кто примет участие? </a:t>
            </a:r>
            <a:r>
              <a:rPr lang="ru-RU" sz="3200" dirty="0" smtClean="0">
                <a:latin typeface="Georgia" pitchFamily="18" charset="0"/>
              </a:rPr>
              <a:t>Например, 6-7, 9,10-11 классы</a:t>
            </a:r>
          </a:p>
          <a:p>
            <a:r>
              <a:rPr lang="ru-RU" sz="3200" b="1" dirty="0" smtClean="0">
                <a:latin typeface="Georgia" pitchFamily="18" charset="0"/>
              </a:rPr>
              <a:t>-Кто будет организатором?</a:t>
            </a:r>
          </a:p>
          <a:p>
            <a:r>
              <a:rPr lang="ru-RU" sz="3200" b="1" dirty="0" smtClean="0">
                <a:latin typeface="Georgia" pitchFamily="18" charset="0"/>
              </a:rPr>
              <a:t>- Какие социальные партнеры вам помогут?</a:t>
            </a:r>
          </a:p>
          <a:p>
            <a:r>
              <a:rPr lang="ru-RU" sz="3200" b="1" dirty="0" smtClean="0">
                <a:latin typeface="Georgia" pitchFamily="18" charset="0"/>
              </a:rPr>
              <a:t>-Формат совместной работы. </a:t>
            </a:r>
            <a:r>
              <a:rPr lang="ru-RU" sz="3200" dirty="0" smtClean="0">
                <a:latin typeface="Georgia" pitchFamily="18" charset="0"/>
              </a:rPr>
              <a:t>Например: проект, форум, фестиваль, игра, профильный лагерь, творческая/ремесленная мастерская, </a:t>
            </a:r>
            <a:r>
              <a:rPr lang="ru-RU" sz="3200" dirty="0" err="1" smtClean="0">
                <a:latin typeface="Georgia" pitchFamily="18" charset="0"/>
              </a:rPr>
              <a:t>мастерград</a:t>
            </a:r>
            <a:r>
              <a:rPr lang="ru-RU" sz="3200" dirty="0" smtClean="0">
                <a:latin typeface="Georgia" pitchFamily="18" charset="0"/>
              </a:rPr>
              <a:t>, музейные/социальные /вожатские практики..</a:t>
            </a:r>
          </a:p>
          <a:p>
            <a:r>
              <a:rPr lang="ru-RU" sz="3200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Яркое название </a:t>
            </a:r>
            <a:r>
              <a:rPr lang="ru-RU" sz="3200" dirty="0" smtClean="0">
                <a:latin typeface="Georgia" pitchFamily="18" charset="0"/>
              </a:rPr>
              <a:t>(притягивает как магнит)</a:t>
            </a:r>
          </a:p>
          <a:p>
            <a:r>
              <a:rPr lang="ru-RU" sz="3200" b="1" dirty="0" smtClean="0">
                <a:latin typeface="Georgia" pitchFamily="18" charset="0"/>
              </a:rPr>
              <a:t>-Для чего? Что хотим получить в результате? </a:t>
            </a:r>
            <a:r>
              <a:rPr lang="ru-RU" sz="3200" dirty="0" smtClean="0">
                <a:latin typeface="Georgia" pitchFamily="18" charset="0"/>
              </a:rPr>
              <a:t>Например: познакомиться, узнать, исследовать, обобщить, попробовать, изготовить, </a:t>
            </a:r>
          </a:p>
          <a:p>
            <a:r>
              <a:rPr lang="ru-RU" sz="3200" dirty="0" smtClean="0">
                <a:latin typeface="Georgia" pitchFamily="18" charset="0"/>
              </a:rPr>
              <a:t>представить, встретиться</a:t>
            </a:r>
          </a:p>
          <a:p>
            <a:r>
              <a:rPr lang="ru-RU" sz="3200" b="1" dirty="0" smtClean="0">
                <a:latin typeface="Georgia" pitchFamily="18" charset="0"/>
              </a:rPr>
              <a:t>-Как поймем, что практика прошла успешно? </a:t>
            </a:r>
            <a:r>
              <a:rPr lang="ru-RU" sz="3200" dirty="0" smtClean="0">
                <a:latin typeface="Georgia" pitchFamily="18" charset="0"/>
              </a:rPr>
              <a:t>Например: сколько участников? партнеров ? мастер-классов ? </a:t>
            </a:r>
          </a:p>
          <a:p>
            <a:r>
              <a:rPr lang="ru-RU" sz="3200" b="1" dirty="0" smtClean="0">
                <a:latin typeface="Georgia" pitchFamily="18" charset="0"/>
              </a:rPr>
              <a:t>- Почему </a:t>
            </a:r>
            <a:r>
              <a:rPr lang="ru-RU" sz="3200" b="1" dirty="0">
                <a:latin typeface="Georgia" pitchFamily="18" charset="0"/>
              </a:rPr>
              <a:t>вы получаете </a:t>
            </a:r>
            <a:r>
              <a:rPr lang="ru-RU" sz="3200" b="1" dirty="0" smtClean="0">
                <a:latin typeface="Georgia" pitchFamily="18" charset="0"/>
              </a:rPr>
              <a:t>много положительных отзывов </a:t>
            </a:r>
            <a:r>
              <a:rPr lang="ru-RU" sz="3200" b="1" dirty="0">
                <a:latin typeface="Georgia" pitchFamily="18" charset="0"/>
              </a:rPr>
              <a:t>по итогам</a:t>
            </a:r>
            <a:r>
              <a:rPr lang="ru-RU" sz="3200" b="1" dirty="0" smtClean="0">
                <a:latin typeface="Georgia" pitchFamily="18" charset="0"/>
              </a:rPr>
              <a:t>? </a:t>
            </a:r>
            <a:r>
              <a:rPr lang="ru-RU" sz="3200" dirty="0" smtClean="0">
                <a:latin typeface="Georgia" pitchFamily="18" charset="0"/>
              </a:rPr>
              <a:t>(ваша уникальность)</a:t>
            </a:r>
          </a:p>
          <a:p>
            <a:pPr marL="571500" indent="-571500">
              <a:buFontTx/>
              <a:buChar char="-"/>
            </a:pP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1506" y="285716"/>
            <a:ext cx="167879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l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Проектные замыслы муниципальных территорий: новые смыслы - смелые решения </a:t>
            </a:r>
            <a:endParaRPr sz="40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99031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580" y="2143104"/>
            <a:ext cx="151448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2800" b="1" dirty="0" err="1" smtClean="0">
                <a:latin typeface="Georgia" panose="02040502050405020303" pitchFamily="18" charset="0"/>
              </a:rPr>
              <a:t>Промтур</a:t>
            </a:r>
            <a:r>
              <a:rPr lang="ru-RU" sz="2800" b="1" dirty="0" smtClean="0">
                <a:latin typeface="Georgia" panose="02040502050405020303" pitchFamily="18" charset="0"/>
              </a:rPr>
              <a:t> и промышленные экскурсии  "От металла до фанеры"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Нытве</a:t>
            </a:r>
          </a:p>
          <a:p>
            <a:pPr marL="742950" indent="-742950">
              <a:buAutoNum type="arabicPeriod"/>
            </a:pPr>
            <a:r>
              <a:rPr lang="ru-RU" sz="2800" b="1" dirty="0" err="1" smtClean="0">
                <a:latin typeface="Georgia" panose="02040502050405020303" pitchFamily="18" charset="0"/>
              </a:rPr>
              <a:t>Профмарафон</a:t>
            </a:r>
            <a:r>
              <a:rPr lang="ru-RU" sz="2800" b="1" dirty="0" smtClean="0">
                <a:latin typeface="Georgia" panose="02040502050405020303" pitchFamily="18" charset="0"/>
              </a:rPr>
              <a:t> профессий «Я знаю округ будет»  в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Очере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Родительская и ремесленная мастерская "Хочу и учу" в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Верещагино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atin typeface="Georgia" panose="02040502050405020303" pitchFamily="18" charset="0"/>
              </a:rPr>
              <a:t>Профориентационная</a:t>
            </a:r>
            <a:r>
              <a:rPr lang="ru-RU" sz="2800" b="1" dirty="0" smtClean="0">
                <a:latin typeface="Georgia" panose="02040502050405020303" pitchFamily="18" charset="0"/>
              </a:rPr>
              <a:t> игра «Мы в профессии!»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Оханске 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Свой Атлас профессий появится в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Карагае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Фестивали профессии «Океан возможностей» в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Сиве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Частых, Большой Соснове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Семейный форум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Ильинско</a:t>
            </a:r>
            <a:r>
              <a:rPr lang="ru-RU" sz="2800" b="1" dirty="0" smtClean="0">
                <a:latin typeface="Georgia" panose="02040502050405020303" pitchFamily="18" charset="0"/>
              </a:rPr>
              <a:t>м «Профориентация: сила в единстве»</a:t>
            </a: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Профильная смена для старшеклассников вместе с молодыми педагогами в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Чайковском</a:t>
            </a:r>
            <a:r>
              <a:rPr lang="ru-RU" sz="2800" b="1" dirty="0" smtClean="0">
                <a:latin typeface="Georgia" panose="02040502050405020303" pitchFamily="18" charset="0"/>
              </a:rPr>
              <a:t> «</a:t>
            </a:r>
            <a:r>
              <a:rPr lang="ru-RU" sz="2800" b="1" dirty="0" err="1" smtClean="0">
                <a:latin typeface="Georgia" panose="02040502050405020303" pitchFamily="18" charset="0"/>
              </a:rPr>
              <a:t>Профдайвинг</a:t>
            </a:r>
            <a:r>
              <a:rPr lang="ru-RU" sz="2800" b="1" dirty="0" smtClean="0">
                <a:latin typeface="Georgia" panose="02040502050405020303" pitchFamily="18" charset="0"/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800" b="1" dirty="0">
                <a:latin typeface="Georgia" panose="02040502050405020303" pitchFamily="18" charset="0"/>
              </a:rPr>
              <a:t>Город мастеров «От зерна до каравая»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п.Октябрьский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ru-RU" sz="2800" b="1" dirty="0">
                <a:latin typeface="Georgia" panose="02040502050405020303" pitchFamily="18" charset="0"/>
              </a:rPr>
              <a:t>Профильный лагерь «Лысьва промышленная»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Лысьва</a:t>
            </a:r>
          </a:p>
          <a:p>
            <a:pPr marL="742950" indent="-742950">
              <a:buAutoNum type="arabicPeriod"/>
            </a:pPr>
            <a:r>
              <a:rPr lang="ru-RU" sz="2800" b="1" dirty="0" err="1">
                <a:latin typeface="Georgia" panose="02040502050405020303" pitchFamily="18" charset="0"/>
              </a:rPr>
              <a:t>Проагротур</a:t>
            </a:r>
            <a:r>
              <a:rPr lang="ru-RU" sz="2800" b="1" dirty="0">
                <a:latin typeface="Georgia" panose="02040502050405020303" pitchFamily="18" charset="0"/>
              </a:rPr>
              <a:t> «Творец мечты»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г. Кунгур</a:t>
            </a:r>
          </a:p>
          <a:p>
            <a:pPr marL="742950" indent="-742950">
              <a:buAutoNum type="arabicPeriod"/>
            </a:pPr>
            <a:r>
              <a:rPr lang="ru-RU" sz="2800" b="1" dirty="0">
                <a:latin typeface="Georgia" panose="02040502050405020303" pitchFamily="18" charset="0"/>
              </a:rPr>
              <a:t>Орда мастеровая «Селенитовый сказ»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п. Орда</a:t>
            </a:r>
          </a:p>
          <a:p>
            <a:pPr marL="742950" indent="-742950">
              <a:buAutoNum type="arabicPeriod"/>
            </a:pPr>
            <a:r>
              <a:rPr lang="ru-RU" sz="2800" b="1" dirty="0" err="1">
                <a:latin typeface="Georgia" panose="02040502050405020303" pitchFamily="18" charset="0"/>
              </a:rPr>
              <a:t>Профориентационная</a:t>
            </a:r>
            <a:r>
              <a:rPr lang="ru-RU" sz="2800" b="1" dirty="0">
                <a:latin typeface="Georgia" panose="02040502050405020303" pitchFamily="18" charset="0"/>
              </a:rPr>
              <a:t> игра «Твой выбор», 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Березовка,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Кишерть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742950" indent="-742950">
              <a:buAutoNum type="arabicPeriod"/>
            </a:pPr>
            <a:r>
              <a:rPr lang="ru-RU" sz="2800" b="1" dirty="0" smtClean="0">
                <a:latin typeface="Georgia" panose="02040502050405020303" pitchFamily="18" charset="0"/>
              </a:rPr>
              <a:t>Стажировка учеников и учителей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Пермь – Чайковский 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688" y="4071930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266700"/>
            <a:ext cx="1432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Ключевые вопросы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4</a:t>
            </a:r>
            <a:endParaRPr spc="-5" dirty="0"/>
          </a:p>
        </p:txBody>
      </p:sp>
      <p:sp>
        <p:nvSpPr>
          <p:cNvPr id="13" name="TextBox 12"/>
          <p:cNvSpPr txBox="1"/>
          <p:nvPr/>
        </p:nvSpPr>
        <p:spPr>
          <a:xfrm>
            <a:off x="3500398" y="1357286"/>
            <a:ext cx="142876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12.00 – 13.00 – пленарные доклады</a:t>
            </a:r>
          </a:p>
          <a:p>
            <a:pPr>
              <a:buFontTx/>
              <a:buChar char="-"/>
            </a:pPr>
            <a:r>
              <a:rPr lang="ru-RU" sz="3200" i="1" dirty="0" err="1" smtClean="0"/>
              <a:t>Дремина</a:t>
            </a:r>
            <a:r>
              <a:rPr lang="ru-RU" sz="3200" i="1" dirty="0" smtClean="0"/>
              <a:t> И.А</a:t>
            </a:r>
            <a:r>
              <a:rPr lang="ru-RU" sz="3200" dirty="0" smtClean="0"/>
              <a:t>., старший научный сотрудник ИРО ПК</a:t>
            </a:r>
          </a:p>
          <a:p>
            <a:pPr>
              <a:buFontTx/>
              <a:buChar char="-"/>
            </a:pPr>
            <a:r>
              <a:rPr lang="ru-RU" sz="3200" i="1" dirty="0" smtClean="0"/>
              <a:t>Черных Алексей Викторович</a:t>
            </a:r>
            <a:r>
              <a:rPr lang="ru-RU" sz="3200" dirty="0" smtClean="0"/>
              <a:t>, директор КГАУ «Центр опережающей профессиональной подготовки Пермского края»</a:t>
            </a:r>
          </a:p>
          <a:p>
            <a:pPr>
              <a:buFontTx/>
              <a:buChar char="-"/>
            </a:pPr>
            <a:r>
              <a:rPr lang="ru-RU" sz="3200" i="1" dirty="0" err="1" smtClean="0"/>
              <a:t>Патракова</a:t>
            </a:r>
            <a:r>
              <a:rPr lang="ru-RU" sz="3200" i="1" dirty="0" smtClean="0"/>
              <a:t> Евгения Геннадьевна, </a:t>
            </a:r>
            <a:r>
              <a:rPr lang="ru-RU" sz="3200" dirty="0" smtClean="0"/>
              <a:t>заместитель директора КГАУ «Центр опережающей профессиональной подготовки Пермского края»</a:t>
            </a:r>
          </a:p>
          <a:p>
            <a:pPr>
              <a:buFontTx/>
              <a:buChar char="-"/>
            </a:pPr>
            <a:r>
              <a:rPr lang="ru-RU" sz="3200" i="1" dirty="0" smtClean="0"/>
              <a:t>Федосеев Никита Львович </a:t>
            </a:r>
            <a:r>
              <a:rPr lang="ru-RU" sz="3200" dirty="0" smtClean="0"/>
              <a:t>глава администрации ЛГО</a:t>
            </a:r>
          </a:p>
          <a:p>
            <a:pPr>
              <a:buFontTx/>
              <a:buChar char="-"/>
            </a:pPr>
            <a:r>
              <a:rPr lang="ru-RU" sz="3200" i="1" dirty="0" smtClean="0"/>
              <a:t>Степанова Л.Е.,</a:t>
            </a:r>
            <a:r>
              <a:rPr lang="ru-RU" sz="3200" dirty="0" smtClean="0"/>
              <a:t> начальник Управления образованием ЛГО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 algn="ctr"/>
            <a:r>
              <a:rPr lang="ru-RU" sz="3200" b="1" dirty="0" smtClean="0"/>
              <a:t>13.00 – 14.00 – образовательные сессии</a:t>
            </a:r>
          </a:p>
          <a:p>
            <a:r>
              <a:rPr lang="ru-RU" sz="3200" dirty="0" smtClean="0"/>
              <a:t> - С</a:t>
            </a:r>
            <a:r>
              <a:rPr lang="ru-RU" sz="3200" i="1" dirty="0" smtClean="0"/>
              <a:t>тратегическая сессия  «Реализуем продвинутый уровень </a:t>
            </a:r>
            <a:r>
              <a:rPr lang="ru-RU" sz="3200" i="1" dirty="0" err="1" smtClean="0"/>
              <a:t>профминимума</a:t>
            </a:r>
            <a:r>
              <a:rPr lang="ru-RU" sz="3200" i="1" dirty="0" smtClean="0"/>
              <a:t> совместно с КГАУ «ЦОПП Пермского края</a:t>
            </a:r>
            <a:r>
              <a:rPr lang="ru-RU" sz="3200" dirty="0" smtClean="0"/>
              <a:t>» для муниципальных координаторов, работодателей. </a:t>
            </a:r>
            <a:r>
              <a:rPr lang="ru-RU" sz="3200" i="1" dirty="0" smtClean="0"/>
              <a:t>Черных А,В.,</a:t>
            </a:r>
            <a:r>
              <a:rPr lang="ru-RU" sz="3200" dirty="0" smtClean="0"/>
              <a:t> директор, </a:t>
            </a:r>
            <a:r>
              <a:rPr lang="ru-RU" sz="3200" i="1" dirty="0" err="1" smtClean="0"/>
              <a:t>Патракова</a:t>
            </a:r>
            <a:r>
              <a:rPr lang="ru-RU" sz="3200" i="1" dirty="0" smtClean="0"/>
              <a:t> Е. Г.,</a:t>
            </a:r>
            <a:r>
              <a:rPr lang="ru-RU" sz="3200" dirty="0" smtClean="0"/>
              <a:t> заместитель директора КГАУ «ЦОПП Пермского края»</a:t>
            </a:r>
          </a:p>
          <a:p>
            <a:r>
              <a:rPr lang="ru-RU" sz="3200" dirty="0" smtClean="0"/>
              <a:t>- </a:t>
            </a:r>
            <a:r>
              <a:rPr lang="ru-RU" sz="3200" i="1" dirty="0" smtClean="0"/>
              <a:t>Проектная сессия «Система профессиональных проб и практик в малых городах и селах в условиях реализации основного уровня </a:t>
            </a:r>
            <a:r>
              <a:rPr lang="ru-RU" sz="3200" i="1" dirty="0" err="1" smtClean="0"/>
              <a:t>профминимума</a:t>
            </a:r>
            <a:r>
              <a:rPr lang="ru-RU" sz="3200" i="1" dirty="0" smtClean="0"/>
              <a:t> и проекта «Школы </a:t>
            </a:r>
            <a:r>
              <a:rPr lang="ru-RU" sz="3200" i="1" dirty="0" err="1" smtClean="0"/>
              <a:t>Минпросвещения</a:t>
            </a:r>
            <a:r>
              <a:rPr lang="ru-RU" sz="3200" dirty="0" smtClean="0"/>
              <a:t>».Обобщение лучшего опыта. </a:t>
            </a:r>
            <a:r>
              <a:rPr lang="ru-RU" sz="3200" i="1" dirty="0" err="1" smtClean="0"/>
              <a:t>Дремина</a:t>
            </a:r>
            <a:r>
              <a:rPr lang="ru-RU" sz="3200" i="1" dirty="0" smtClean="0"/>
              <a:t> И.А</a:t>
            </a:r>
            <a:r>
              <a:rPr lang="ru-RU" sz="3200" dirty="0" smtClean="0"/>
              <a:t>., </a:t>
            </a:r>
            <a:r>
              <a:rPr lang="ru-RU" sz="3200" dirty="0" err="1" smtClean="0"/>
              <a:t>ст</a:t>
            </a:r>
            <a:r>
              <a:rPr lang="ru-RU" sz="3200" dirty="0" smtClean="0"/>
              <a:t> </a:t>
            </a:r>
            <a:r>
              <a:rPr lang="ru-RU" sz="3200" dirty="0" err="1" smtClean="0"/>
              <a:t>н</a:t>
            </a:r>
            <a:r>
              <a:rPr lang="ru-RU" sz="3200" dirty="0" smtClean="0"/>
              <a:t> с ИРО ПК,  школьные команды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56" y="187746"/>
            <a:ext cx="14359038" cy="1231106"/>
          </a:xfrm>
        </p:spPr>
        <p:txBody>
          <a:bodyPr/>
          <a:lstStyle/>
          <a:p>
            <a:r>
              <a:rPr lang="ru-RU" sz="4000" dirty="0" smtClean="0">
                <a:solidFill>
                  <a:srgbClr val="007033"/>
                </a:solidFill>
                <a:latin typeface="Arial Black" pitchFamily="34" charset="0"/>
              </a:rPr>
              <a:t>Обсуждение </a:t>
            </a:r>
            <a:r>
              <a:rPr lang="ru-RU" sz="4000" dirty="0" err="1" smtClean="0">
                <a:solidFill>
                  <a:srgbClr val="007033"/>
                </a:solidFill>
                <a:latin typeface="Arial Black" pitchFamily="34" charset="0"/>
              </a:rPr>
              <a:t>профориентационных</a:t>
            </a:r>
            <a:r>
              <a:rPr lang="ru-RU" sz="4000" dirty="0" smtClean="0">
                <a:solidFill>
                  <a:srgbClr val="007033"/>
                </a:solidFill>
                <a:latin typeface="Arial Black" pitchFamily="34" charset="0"/>
              </a:rPr>
              <a:t> практик общеобразовательных школ Лысьвы</a:t>
            </a:r>
            <a:endParaRPr lang="ru-RU" sz="4000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522" y="1928790"/>
            <a:ext cx="1371609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Обсуждение прошло в форме круглого стола. Педагогическое сообщество педагогов-навигаторов Лысьвы отличается открытостью, гибкостью мышления, умением из проблемного поля выделить задачи развития.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Среди уникальных муниципальных практик выделили: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Муниципальный семейный форум по профориентации (аналог родительских собраний)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 Межмуниципальный ученический форум с представлением учебных проектов по профориентации</a:t>
            </a:r>
          </a:p>
          <a:p>
            <a:pPr>
              <a:buFontTx/>
              <a:buChar char="-"/>
            </a:pP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Активные формы реализации </a:t>
            </a:r>
            <a:r>
              <a:rPr lang="ru-RU" sz="2800" dirty="0" err="1" smtClean="0">
                <a:latin typeface="Arial Black" pitchFamily="34" charset="0"/>
              </a:rPr>
              <a:t>практикоориетированного</a:t>
            </a:r>
            <a:r>
              <a:rPr lang="ru-RU" sz="2800" dirty="0" smtClean="0">
                <a:latin typeface="Arial Black" pitchFamily="34" charset="0"/>
              </a:rPr>
              <a:t> модуля </a:t>
            </a:r>
            <a:r>
              <a:rPr lang="ru-RU" sz="2800" dirty="0" err="1" smtClean="0">
                <a:latin typeface="Arial Black" pitchFamily="34" charset="0"/>
              </a:rPr>
              <a:t>профминимума</a:t>
            </a:r>
            <a:r>
              <a:rPr lang="ru-RU" sz="2800" dirty="0" smtClean="0">
                <a:latin typeface="Arial Black" pitchFamily="34" charset="0"/>
              </a:rPr>
              <a:t>: экскурсии на предприятия города, </a:t>
            </a:r>
            <a:r>
              <a:rPr lang="ru-RU" sz="2800" dirty="0" err="1" smtClean="0">
                <a:latin typeface="Arial Black" pitchFamily="34" charset="0"/>
              </a:rPr>
              <a:t>профпробы</a:t>
            </a:r>
            <a:r>
              <a:rPr lang="ru-RU" sz="2800" dirty="0" smtClean="0">
                <a:latin typeface="Arial Black" pitchFamily="34" charset="0"/>
              </a:rPr>
              <a:t> от работодателя, встречи с интересными людьми, профильные летние лагеря.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Среди сетевых практик выделили: </a:t>
            </a:r>
            <a:r>
              <a:rPr lang="ru-RU" sz="2800" dirty="0" err="1" smtClean="0">
                <a:latin typeface="Arial Black" pitchFamily="34" charset="0"/>
              </a:rPr>
              <a:t>Славяновские</a:t>
            </a:r>
            <a:r>
              <a:rPr lang="ru-RU" sz="2800" dirty="0" smtClean="0">
                <a:latin typeface="Arial Black" pitchFamily="34" charset="0"/>
              </a:rPr>
              <a:t> игры от физического факультета ПГГПУ, проект «Взлетная полоса» (грант НКО)   </a:t>
            </a:r>
          </a:p>
          <a:p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5697558" cy="123110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Выводы: продвинутый уровень в реализации </a:t>
            </a:r>
            <a:r>
              <a:rPr lang="ru-RU" sz="4000" b="1" dirty="0" err="1" smtClean="0">
                <a:solidFill>
                  <a:srgbClr val="007033"/>
                </a:solidFill>
                <a:latin typeface="Arial Black" pitchFamily="34" charset="0"/>
              </a:rPr>
              <a:t>профминимума</a:t>
            </a:r>
            <a:r>
              <a:rPr lang="ru-RU" sz="4000" b="1" dirty="0" smtClean="0">
                <a:solidFill>
                  <a:srgbClr val="007033"/>
                </a:solidFill>
                <a:latin typeface="Arial Black" pitchFamily="34" charset="0"/>
              </a:rPr>
              <a:t> будет обеспечен, если </a:t>
            </a:r>
            <a:endParaRPr lang="ru-RU" sz="40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04" y="1857352"/>
            <a:ext cx="1550204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Организовано профессиональное обучение. Обучающиеся с 14 лет имеют возможность получить первую профессию с выдачей подтверждающего документа </a:t>
            </a:r>
            <a:r>
              <a:rPr lang="ru-RU" sz="3200" dirty="0" smtClean="0"/>
              <a:t>(справки </a:t>
            </a:r>
            <a:r>
              <a:rPr lang="ru-RU" sz="3200" b="1" dirty="0" smtClean="0"/>
              <a:t>- </a:t>
            </a:r>
            <a:r>
              <a:rPr lang="ru-RU" sz="3200" dirty="0" smtClean="0"/>
              <a:t>КГАУ «Центр опережающей профессиональной подготовки Пермского края» - </a:t>
            </a:r>
            <a:r>
              <a:rPr lang="en-US" sz="3200" dirty="0" smtClean="0">
                <a:hlinkClick r:id="rId2"/>
              </a:rPr>
              <a:t>https://copp59.ru/</a:t>
            </a:r>
            <a:r>
              <a:rPr lang="ru-RU" sz="32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Практико-ориентированный модуль </a:t>
            </a:r>
            <a:r>
              <a:rPr lang="ru-RU" sz="3200" b="1" dirty="0" err="1" smtClean="0">
                <a:latin typeface="Calibri" pitchFamily="34" charset="0"/>
                <a:cs typeface="Calibri" pitchFamily="34" charset="0"/>
              </a:rPr>
              <a:t>профминимума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обеспечен активными формами профориентации не менее 18 часов за учебный год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(на примере Инженерной школы – это выбор профильных курсов внеурочной деятельности  или дополнительного образования из 120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профпроб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для инженерных 8 классов, для 9 классов –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профпробы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на площадке 4 СПО, 10-11 классы -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профпробы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на площадке  НПО «Искра», ПНИПУ), ПРОФОРИЕНТАЦИОННЫЕ ПРОГРАММЫ КАНИКУЛЯРНОГО ОТДЫХА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Статус уникальной школы, наличие профильных/</a:t>
            </a:r>
            <a:r>
              <a:rPr lang="ru-RU" sz="3200" b="1" dirty="0" err="1" smtClean="0">
                <a:latin typeface="Calibri" pitchFamily="34" charset="0"/>
                <a:cs typeface="Calibri" pitchFamily="34" charset="0"/>
              </a:rPr>
              <a:t>предпрофильных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классов (</a:t>
            </a:r>
            <a:r>
              <a:rPr lang="ru-RU" sz="3200" dirty="0" smtClean="0"/>
              <a:t>инженерные, медицинские, космические, </a:t>
            </a:r>
            <a:r>
              <a:rPr lang="ru-RU" sz="3200" dirty="0" err="1" smtClean="0"/>
              <a:t>информационнотехнологические</a:t>
            </a:r>
            <a:r>
              <a:rPr lang="ru-RU" sz="3200" dirty="0" smtClean="0"/>
              <a:t> (IT), педагогические, предпринимательские и другие классы)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подтверждается приказами Министерства образования и науки и/или Управления образования муниципальных органов исполнительной власти.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32" y="187746"/>
            <a:ext cx="14930542" cy="2031325"/>
          </a:xfrm>
        </p:spPr>
        <p:txBody>
          <a:bodyPr/>
          <a:lstStyle/>
          <a:p>
            <a:r>
              <a:rPr lang="ru-RU" sz="4400" dirty="0" smtClean="0">
                <a:solidFill>
                  <a:srgbClr val="007033"/>
                </a:solidFill>
                <a:latin typeface="Arial Black" pitchFamily="34" charset="0"/>
              </a:rPr>
              <a:t>Выполнение показателей магистрального направления «ПРОФОРИЕНТАЦИЯ» проекта ШКОЛЫ МИНПРОСВЕЩЕНИЯ</a:t>
            </a:r>
            <a:endParaRPr lang="ru-RU" sz="4400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32" y="2643171"/>
            <a:ext cx="147162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600" b="1" dirty="0" smtClean="0"/>
              <a:t>календарный план </a:t>
            </a:r>
            <a:r>
              <a:rPr lang="ru-RU" sz="2600" b="1" dirty="0" err="1" smtClean="0"/>
              <a:t>профориентационной</a:t>
            </a:r>
            <a:r>
              <a:rPr lang="ru-RU" sz="2600" b="1" dirty="0" smtClean="0"/>
              <a:t> деятельности в школе!!!!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ответственный за реализацию </a:t>
            </a:r>
            <a:r>
              <a:rPr lang="ru-RU" sz="2600" dirty="0" err="1" smtClean="0"/>
              <a:t>профориентационной</a:t>
            </a:r>
            <a:r>
              <a:rPr lang="ru-RU" sz="2600" dirty="0" smtClean="0"/>
              <a:t> деятельности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Соглашения с региональными предприятиями/организациями, оказывающими содействие в реализации </a:t>
            </a:r>
            <a:r>
              <a:rPr lang="ru-RU" sz="2600" dirty="0" err="1" smtClean="0"/>
              <a:t>профориентационных</a:t>
            </a:r>
            <a:r>
              <a:rPr lang="ru-RU" sz="2600" dirty="0" smtClean="0"/>
              <a:t> мероприятий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профильные </a:t>
            </a:r>
            <a:r>
              <a:rPr lang="ru-RU" sz="2600" dirty="0" err="1" smtClean="0"/>
              <a:t>предпрофессиональные</a:t>
            </a:r>
            <a:r>
              <a:rPr lang="ru-RU" sz="2600" dirty="0" smtClean="0"/>
              <a:t> классы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использование дополнительных материалов по профориентации, в том числе </a:t>
            </a:r>
            <a:r>
              <a:rPr lang="ru-RU" sz="2600" dirty="0" err="1" smtClean="0"/>
              <a:t>мультимедийных</a:t>
            </a:r>
            <a:r>
              <a:rPr lang="ru-RU" sz="2600" dirty="0" smtClean="0"/>
              <a:t>, в учебных предметах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экскурсии на предприятиях и музеи работодателей, СПО, ВО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моделирующие профессиональные пробы (</a:t>
            </a:r>
            <a:r>
              <a:rPr lang="ru-RU" sz="2600" dirty="0" err="1" smtClean="0"/>
              <a:t>онлайн</a:t>
            </a:r>
            <a:r>
              <a:rPr lang="ru-RU" sz="2600" dirty="0" smtClean="0"/>
              <a:t>) и тестирования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профессиональные пробы на региональных площадках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занятия по программам дополнительного образования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профессиональное обучение по программам профессиональной подготовки 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родительские собрания на тему профессиональной ориентации</a:t>
            </a:r>
          </a:p>
          <a:p>
            <a:pPr marL="514350" indent="-514350">
              <a:buAutoNum type="arabicPeriod"/>
            </a:pPr>
            <a:r>
              <a:rPr lang="ru-RU" sz="2600" dirty="0" smtClean="0"/>
              <a:t>мероприятия проекта «Билет в будущее»</a:t>
            </a:r>
          </a:p>
          <a:p>
            <a:pPr marL="514350" indent="-514350"/>
            <a:endParaRPr lang="ru-RU" sz="2400" dirty="0" smtClean="0"/>
          </a:p>
          <a:p>
            <a:pPr marL="514350" indent="-514350"/>
            <a:r>
              <a:rPr lang="ru-RU" sz="2400" b="1" dirty="0" smtClean="0"/>
              <a:t>ВЫВОД: выполнение показателей направления «ПРОФОРИНЕТАЦИЯ» на 100%  напрямую зависит от реализации основного и продвинутого уровня с учетом использования </a:t>
            </a:r>
            <a:r>
              <a:rPr lang="ru-RU" sz="2400" b="1" dirty="0" err="1" smtClean="0"/>
              <a:t>мультимедийных</a:t>
            </a:r>
            <a:r>
              <a:rPr lang="ru-RU" sz="2400" b="1" dirty="0" smtClean="0"/>
              <a:t> материалов по профориентации платформы БИЛЕТ В БУДУЩЕЕ </a:t>
            </a:r>
            <a:r>
              <a:rPr lang="ru-RU" sz="2400" dirty="0" smtClean="0"/>
              <a:t>(внешний и внутренний контур)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01800" y="0"/>
            <a:ext cx="3886200" cy="10287000"/>
            <a:chOff x="1440180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0180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1400" y="4076700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00" y="4076700"/>
              <a:ext cx="2819400" cy="2743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1943100"/>
            <a:ext cx="13868400" cy="33387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/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Единая 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профориентационная модель в школах Прикамья: первые шаги к успеху, противоречия, планы на </a:t>
            </a:r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будущее Лысьвы</a:t>
            </a:r>
            <a:endParaRPr sz="5400" b="1" dirty="0">
              <a:solidFill>
                <a:srgbClr val="007033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5" y="4023283"/>
            <a:ext cx="1003617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6" y="6651710"/>
            <a:ext cx="605980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400" y="5905500"/>
            <a:ext cx="11194024" cy="219547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err="1" smtClean="0">
                <a:latin typeface="Georgia" pitchFamily="18" charset="0"/>
                <a:cs typeface="Trebuchet MS"/>
              </a:rPr>
              <a:t>Дремина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Инга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Анатольевна, старший научный сотрудник,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ГАУ ДПО «Институт развития образования Пермского края»,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региональный координатор проекта «Билет в будущее» и внедрения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профминимума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в общеобразовательных организациях Пермского края </a:t>
            </a:r>
            <a:endParaRPr sz="2800">
              <a:latin typeface="Georgia" pitchFamily="18" charset="0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0" y="0"/>
            <a:ext cx="3886200" cy="381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0" y="7581900"/>
            <a:ext cx="2585269" cy="18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688" y="4071930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266700"/>
            <a:ext cx="14325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 smtClean="0">
                <a:solidFill>
                  <a:srgbClr val="007033"/>
                </a:solidFill>
                <a:latin typeface="Georgia" pitchFamily="18" charset="0"/>
              </a:rPr>
              <a:t>В.В.Путин</a:t>
            </a: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. Профориентация школьников -  ключевое направление суверенного образования Российской Федерации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4</a:t>
            </a:r>
            <a:endParaRPr spc="-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9400" y="1485900"/>
            <a:ext cx="7658100" cy="47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43372"/>
          <a:stretch/>
        </p:blipFill>
        <p:spPr bwMode="auto">
          <a:xfrm>
            <a:off x="2589936" y="4281655"/>
            <a:ext cx="11689024" cy="3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0772" y="8191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 час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81915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60 час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39600" y="8191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 час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56" y="8643962"/>
            <a:ext cx="130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Занятия  «Россия – мои горизонты», взаимодействие с родителями, урочная деятельность – единое наполнение всех уровней </a:t>
            </a:r>
            <a:r>
              <a:rPr lang="ru-RU" sz="2800" b="1" dirty="0" err="1" smtClean="0"/>
              <a:t>профминимума</a:t>
            </a:r>
            <a:r>
              <a:rPr lang="ru-RU" sz="2800" b="1" dirty="0" smtClean="0"/>
              <a:t>.   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8287999" cy="10286278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9439" y="568934"/>
            <a:ext cx="13724665" cy="4283295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55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5500" b="1" dirty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профориентационных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54" y="5420747"/>
            <a:ext cx="10238319" cy="2853975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В Пермском крае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</a:rPr>
              <a:t>профминимум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 реализуется с 2023 года в 470 образовательных организациях Пермского края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475722" y="642906"/>
            <a:ext cx="15812278" cy="937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8191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1600" y="778670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декабрь 2023 г. 1142 педагогов-навигаторов из 370 школ 78%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200" y="71247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124" y="8429648"/>
            <a:ext cx="89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июнь 2024 г 1512 </a:t>
            </a:r>
            <a:r>
              <a:rPr lang="ru-RU" sz="2400" b="1" dirty="0" err="1" smtClean="0">
                <a:solidFill>
                  <a:srgbClr val="FF0000"/>
                </a:solidFill>
              </a:rPr>
              <a:t>педагогов-навигаторовиз</a:t>
            </a:r>
            <a:r>
              <a:rPr lang="ru-RU" sz="2400" b="1" dirty="0" smtClean="0">
                <a:solidFill>
                  <a:srgbClr val="FF0000"/>
                </a:solidFill>
              </a:rPr>
              <a:t> 444 школ  - 95%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56" y="171447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август 2023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05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02" t="11774" r="33585" b="13225"/>
          <a:stretch>
            <a:fillRect/>
          </a:stretch>
        </p:blipFill>
        <p:spPr bwMode="auto">
          <a:xfrm>
            <a:off x="2500266" y="342900"/>
            <a:ext cx="15286465" cy="97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1333500"/>
            <a:ext cx="13821366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19100"/>
            <a:ext cx="1440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  <a:latin typeface="Arial Black" pitchFamily="34" charset="0"/>
              </a:rPr>
              <a:t>Методическое обеспечение внедрения </a:t>
            </a:r>
            <a:r>
              <a:rPr lang="ru-RU" sz="4400" b="1" dirty="0" err="1" smtClean="0">
                <a:solidFill>
                  <a:srgbClr val="007033"/>
                </a:solidFill>
                <a:latin typeface="Arial Black" pitchFamily="34" charset="0"/>
              </a:rPr>
              <a:t>профминимума</a:t>
            </a:r>
            <a:endParaRPr lang="ru-RU" sz="4400" b="1" dirty="0">
              <a:solidFill>
                <a:srgbClr val="007033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6" t="6130" r="7414" b="3448"/>
          <a:stretch/>
        </p:blipFill>
        <p:spPr bwMode="auto">
          <a:xfrm>
            <a:off x="8429620" y="1142972"/>
            <a:ext cx="9104586" cy="55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/>
          <a:srcRect l="3614" t="20665" b="5082"/>
          <a:stretch/>
        </p:blipFill>
        <p:spPr bwMode="auto">
          <a:xfrm>
            <a:off x="2214514" y="5143500"/>
            <a:ext cx="112866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0134" y="571468"/>
            <a:ext cx="16787866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003A1A"/>
                </a:solidFill>
                <a:latin typeface="Georgia" pitchFamily="18" charset="0"/>
              </a:rPr>
              <a:t>Информационное обеспечение в Пермском крае  группа ВК </a:t>
            </a:r>
            <a:r>
              <a:rPr lang="en-US" sz="2800" b="1" dirty="0" smtClean="0">
                <a:solidFill>
                  <a:srgbClr val="003A1A"/>
                </a:solidFill>
                <a:latin typeface="Georgia" pitchFamily="18" charset="0"/>
                <a:hlinkClick r:id="rId3"/>
              </a:rPr>
              <a:t>https://vk.com/bvbpermkray</a:t>
            </a:r>
            <a:r>
              <a:rPr lang="ru-RU" sz="2800" b="1" dirty="0" smtClean="0">
                <a:solidFill>
                  <a:srgbClr val="003A1A"/>
                </a:solidFill>
                <a:latin typeface="Georgia" pitchFamily="18" charset="0"/>
              </a:rPr>
              <a:t> </a:t>
            </a:r>
            <a:br>
              <a:rPr lang="ru-RU" sz="2800" b="1" dirty="0" smtClean="0">
                <a:solidFill>
                  <a:srgbClr val="003A1A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3A1A"/>
                </a:solidFill>
                <a:latin typeface="Georgia" pitchFamily="18" charset="0"/>
              </a:rPr>
              <a:t>портал сетевого сообщества педагогов Пермского края </a:t>
            </a:r>
            <a:r>
              <a:rPr lang="en-US" sz="2800" b="1" dirty="0" smtClean="0">
                <a:solidFill>
                  <a:srgbClr val="003A1A"/>
                </a:solidFill>
                <a:latin typeface="Georgia" pitchFamily="18" charset="0"/>
                <a:hlinkClick r:id="rId4"/>
              </a:rPr>
              <a:t>http://educomm.iro.perm.ru/groups/bilet-v-budushchee/all</a:t>
            </a:r>
            <a:r>
              <a:rPr lang="ru-RU" sz="2800" b="1" dirty="0" smtClean="0">
                <a:solidFill>
                  <a:srgbClr val="003A1A"/>
                </a:solidFill>
                <a:latin typeface="Georgia" pitchFamily="18" charset="0"/>
              </a:rPr>
              <a:t> </a:t>
            </a:r>
            <a:endParaRPr sz="2800" b="1" dirty="0">
              <a:solidFill>
                <a:srgbClr val="003A1A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7051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24329" b="9359"/>
          <a:stretch/>
        </p:blipFill>
        <p:spPr bwMode="auto">
          <a:xfrm>
            <a:off x="7500926" y="3357550"/>
            <a:ext cx="10787074" cy="64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3628" t="5146" r="19594" b="5928"/>
          <a:stretch>
            <a:fillRect/>
          </a:stretch>
        </p:blipFill>
        <p:spPr bwMode="auto">
          <a:xfrm>
            <a:off x="285688" y="2357418"/>
            <a:ext cx="11656288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Андрей\AppData\Local\Packages\Microsoft.Windows.Photos_8wekyb3d8bbwe\TempState\ShareServiceTempFolder\qr-code (2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87602" y="214278"/>
            <a:ext cx="3040070" cy="304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24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1353</Words>
  <Application>Microsoft Office PowerPoint</Application>
  <PresentationFormat>Произвольный</PresentationFormat>
  <Paragraphs>189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Ключевые вопросы </vt:lpstr>
      <vt:lpstr>Слайд 3</vt:lpstr>
      <vt:lpstr>В.В.Путин. Профориентация школьников -  ключевое направление суверенного образования Российской Федерации </vt:lpstr>
      <vt:lpstr>Слайд 5</vt:lpstr>
      <vt:lpstr>Слайд 6</vt:lpstr>
      <vt:lpstr>Слайд 7</vt:lpstr>
      <vt:lpstr> </vt:lpstr>
      <vt:lpstr>Информационное обеспечение в Пермском крае  группа ВК https://vk.com/bvbpermkray  портал сетевого сообщества педагогов Пермского края http://educomm.iro.perm.ru/groups/bilet-v-budushchee/all </vt:lpstr>
      <vt:lpstr>Выставка ОБРАЗОВАНИЕ И КАРЬЕРА, 18.11.2023</vt:lpstr>
      <vt:lpstr>Слайд 11</vt:lpstr>
      <vt:lpstr>Участие школ Лысьвы в Федеральном проекте «Билет в будущее»</vt:lpstr>
      <vt:lpstr>Участие педагогов Лысьвы в Федеральном проекте «Билет в будущее»</vt:lpstr>
      <vt:lpstr>Участие учеников Лысьвы в Федеральном проекте «Билет в будущее»</vt:lpstr>
      <vt:lpstr>Контрольные точки (ученики) Федерального проекта «Билет в будущее» 2023 года, Лысьва</vt:lpstr>
      <vt:lpstr>Задачи проекта -  2024</vt:lpstr>
      <vt:lpstr>ПРОЕКТНЫЙ МОДУЛЬ Уровни реализации и примерный план (час)  </vt:lpstr>
      <vt:lpstr>Проектные замыслы муниципальных практик профориентации:  новые смыслы -  смелые решения </vt:lpstr>
      <vt:lpstr>Проектные замыслы муниципальных территорий: новые смыслы - смелые решения </vt:lpstr>
      <vt:lpstr>Обсуждение профориентационных практик общеобразовательных школ Лысьвы</vt:lpstr>
      <vt:lpstr>Выводы: продвинутый уровень в реализации профминимума будет обеспечен, если </vt:lpstr>
      <vt:lpstr>Выполнение показателей магистрального направления «ПРОФОРИЕНТАЦИЯ» проекта ШКОЛЫ МИНПРОСВЕЩЕНИЯ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освещение хода проекта в социальных сетях</dc:title>
  <dc:creator>Evgenia Metaksa</dc:creator>
  <cp:keywords>DAFm2jRNz5U,BAEDjRe86Tw</cp:keywords>
  <cp:lastModifiedBy>Пользователь Windows</cp:lastModifiedBy>
  <cp:revision>83</cp:revision>
  <dcterms:created xsi:type="dcterms:W3CDTF">2023-11-05T03:05:42Z</dcterms:created>
  <dcterms:modified xsi:type="dcterms:W3CDTF">2024-06-24T17:26:40Z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2023-11-05T00:00:00Z</vt:filetime>
  </property>
</Properties>
</file>