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77" r:id="rId4"/>
    <p:sldId id="370" r:id="rId5"/>
    <p:sldId id="374" r:id="rId6"/>
    <p:sldId id="372" r:id="rId7"/>
    <p:sldId id="384" r:id="rId8"/>
    <p:sldId id="386" r:id="rId9"/>
    <p:sldId id="378" r:id="rId10"/>
    <p:sldId id="375" r:id="rId11"/>
    <p:sldId id="376" r:id="rId12"/>
    <p:sldId id="379" r:id="rId13"/>
    <p:sldId id="380" r:id="rId14"/>
    <p:sldId id="381" r:id="rId15"/>
    <p:sldId id="382" r:id="rId16"/>
    <p:sldId id="383" r:id="rId17"/>
    <p:sldId id="296" r:id="rId18"/>
    <p:sldId id="268" r:id="rId19"/>
    <p:sldId id="373" r:id="rId20"/>
    <p:sldId id="385" r:id="rId21"/>
    <p:sldId id="387" r:id="rId22"/>
  </p:sldIdLst>
  <p:sldSz cx="9144000" cy="5143500" type="screen16x9"/>
  <p:notesSz cx="6858000" cy="9144000"/>
  <p:embeddedFontLst>
    <p:embeddedFont>
      <p:font typeface="Arimo Bold" panose="020B0604020202020204" charset="0"/>
      <p:regular r:id="rId24"/>
    </p:embeddedFont>
    <p:embeddedFont>
      <p:font typeface="Noto Serif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Noto Serif" panose="020B060402020202020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80">
          <p15:clr>
            <a:srgbClr val="A4A3A4"/>
          </p15:clr>
        </p15:guide>
        <p15:guide id="4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790D5"/>
    <a:srgbClr val="354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22" autoAdjust="0"/>
  </p:normalViewPr>
  <p:slideViewPr>
    <p:cSldViewPr>
      <p:cViewPr varScale="1">
        <p:scale>
          <a:sx n="144" d="100"/>
          <a:sy n="144" d="100"/>
        </p:scale>
        <p:origin x="732" y="120"/>
      </p:cViewPr>
      <p:guideLst>
        <p:guide orient="horz" pos="2160"/>
        <p:guide pos="2880"/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A4F2E-87A2-4BB1-82F1-5C9AF719AEAB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585EBB2-1407-4C3E-BA4F-897A094C4437}">
      <dgm:prSet custT="1"/>
      <dgm:spPr>
        <a:solidFill>
          <a:srgbClr val="5790D5"/>
        </a:solidFill>
      </dgm:spPr>
      <dgm:t>
        <a:bodyPr/>
        <a:lstStyle/>
        <a:p>
          <a:pPr rtl="0"/>
          <a:r>
            <a:rPr lang="ru-RU" sz="2800" b="1" i="0" u="none" dirty="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</a:t>
          </a:r>
          <a:endParaRPr lang="ru-RU" sz="2800" i="0" u="none" dirty="0">
            <a:latin typeface="Times New Roman" pitchFamily="18" charset="0"/>
            <a:cs typeface="Times New Roman" pitchFamily="18" charset="0"/>
          </a:endParaRPr>
        </a:p>
      </dgm:t>
    </dgm:pt>
    <dgm:pt modelId="{181C9C5C-89A5-416C-940A-CBC5A4A0629D}" type="parTrans" cxnId="{DC4D6A3F-1127-49A0-AC1E-3F791DCA4BD9}">
      <dgm:prSet/>
      <dgm:spPr/>
      <dgm:t>
        <a:bodyPr/>
        <a:lstStyle/>
        <a:p>
          <a:endParaRPr lang="ru-RU"/>
        </a:p>
      </dgm:t>
    </dgm:pt>
    <dgm:pt modelId="{EED7940A-A8C5-4BB1-A4A3-DC7068F0E843}" type="sibTrans" cxnId="{DC4D6A3F-1127-49A0-AC1E-3F791DCA4BD9}">
      <dgm:prSet/>
      <dgm:spPr/>
      <dgm:t>
        <a:bodyPr/>
        <a:lstStyle/>
        <a:p>
          <a:endParaRPr lang="ru-RU"/>
        </a:p>
      </dgm:t>
    </dgm:pt>
    <dgm:pt modelId="{A4158B1A-110B-4A90-942A-22973004E106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поддержка корпоративных моделей  взаимодействия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19C878F-9502-4D06-AD66-E3BDC6D96513}" type="parTrans" cxnId="{ECA02E44-E6E5-42C9-8C8A-9BDAB277E966}">
      <dgm:prSet/>
      <dgm:spPr/>
      <dgm:t>
        <a:bodyPr/>
        <a:lstStyle/>
        <a:p>
          <a:endParaRPr lang="ru-RU"/>
        </a:p>
      </dgm:t>
    </dgm:pt>
    <dgm:pt modelId="{4B291790-6861-4AB2-8AAA-9956B06A7A4C}" type="sibTrans" cxnId="{ECA02E44-E6E5-42C9-8C8A-9BDAB277E966}">
      <dgm:prSet/>
      <dgm:spPr/>
      <dgm:t>
        <a:bodyPr/>
        <a:lstStyle/>
        <a:p>
          <a:endParaRPr lang="ru-RU"/>
        </a:p>
      </dgm:t>
    </dgm:pt>
    <dgm:pt modelId="{47A66808-85A5-406D-BD0F-F65DFD47E914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управление качеством библиотечного обслуживания через систему стандартов качества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D3B0751-AD58-4C48-9A4F-7BFE60883FAC}" type="parTrans" cxnId="{0223ABD0-0179-486B-84CE-528F7D75E61F}">
      <dgm:prSet/>
      <dgm:spPr/>
      <dgm:t>
        <a:bodyPr/>
        <a:lstStyle/>
        <a:p>
          <a:endParaRPr lang="ru-RU"/>
        </a:p>
      </dgm:t>
    </dgm:pt>
    <dgm:pt modelId="{B6B13E19-3E55-4D5F-A98A-7B4D303D72EA}" type="sibTrans" cxnId="{0223ABD0-0179-486B-84CE-528F7D75E61F}">
      <dgm:prSet/>
      <dgm:spPr/>
      <dgm:t>
        <a:bodyPr/>
        <a:lstStyle/>
        <a:p>
          <a:endParaRPr lang="ru-RU"/>
        </a:p>
      </dgm:t>
    </dgm:pt>
    <dgm:pt modelId="{556103DB-AF11-42BC-8138-622B24F744F4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обеспечение доступной среды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1C9D961-0983-4AD7-8FD5-78BA551F9293}" type="parTrans" cxnId="{C5381098-1833-4768-B3C1-51F447578C68}">
      <dgm:prSet/>
      <dgm:spPr/>
      <dgm:t>
        <a:bodyPr/>
        <a:lstStyle/>
        <a:p>
          <a:endParaRPr lang="ru-RU"/>
        </a:p>
      </dgm:t>
    </dgm:pt>
    <dgm:pt modelId="{27F9DEB7-1884-4F78-B49D-69DD46693C77}" type="sibTrans" cxnId="{C5381098-1833-4768-B3C1-51F447578C68}">
      <dgm:prSet/>
      <dgm:spPr/>
      <dgm:t>
        <a:bodyPr/>
        <a:lstStyle/>
        <a:p>
          <a:endParaRPr lang="ru-RU"/>
        </a:p>
      </dgm:t>
    </dgm:pt>
    <dgm:pt modelId="{90E657F5-AA2C-4B51-8622-85D5F2514A9C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приоритетное обслуживание детского населения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34D1313-81A2-4F4A-B90E-E496DDAC569D}" type="parTrans" cxnId="{87DF631F-ADA6-49F3-9BB0-D6AEACF904A1}">
      <dgm:prSet/>
      <dgm:spPr/>
      <dgm:t>
        <a:bodyPr/>
        <a:lstStyle/>
        <a:p>
          <a:endParaRPr lang="ru-RU"/>
        </a:p>
      </dgm:t>
    </dgm:pt>
    <dgm:pt modelId="{D0AB02B8-4676-42C9-9F1D-A33B72940A1D}" type="sibTrans" cxnId="{87DF631F-ADA6-49F3-9BB0-D6AEACF904A1}">
      <dgm:prSet/>
      <dgm:spPr/>
      <dgm:t>
        <a:bodyPr/>
        <a:lstStyle/>
        <a:p>
          <a:endParaRPr lang="ru-RU"/>
        </a:p>
      </dgm:t>
    </dgm:pt>
    <dgm:pt modelId="{3A559CC6-89CF-4887-A27D-DB5D1F091201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распространение положительного опыта модернизации библиотек на основе модельного стандарта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9190761E-3A90-453F-BF32-837C548E33C9}" type="parTrans" cxnId="{7F463C94-9FAC-4EA4-A3F8-61EC4145F3B6}">
      <dgm:prSet/>
      <dgm:spPr/>
      <dgm:t>
        <a:bodyPr/>
        <a:lstStyle/>
        <a:p>
          <a:endParaRPr lang="ru-RU"/>
        </a:p>
      </dgm:t>
    </dgm:pt>
    <dgm:pt modelId="{35BC6426-B917-44B0-A153-1945C9059793}" type="sibTrans" cxnId="{7F463C94-9FAC-4EA4-A3F8-61EC4145F3B6}">
      <dgm:prSet/>
      <dgm:spPr/>
      <dgm:t>
        <a:bodyPr/>
        <a:lstStyle/>
        <a:p>
          <a:endParaRPr lang="ru-RU"/>
        </a:p>
      </dgm:t>
    </dgm:pt>
    <dgm:pt modelId="{951A11A0-EA3B-4CD9-B087-F94D2CF3E33F}" type="pres">
      <dgm:prSet presAssocID="{6A6A4F2E-87A2-4BB1-82F1-5C9AF719AE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A46B41-070F-4266-9FC9-FB042343F0A7}" type="pres">
      <dgm:prSet presAssocID="{0585EBB2-1407-4C3E-BA4F-897A094C4437}" presName="composite" presStyleCnt="0"/>
      <dgm:spPr/>
      <dgm:t>
        <a:bodyPr/>
        <a:lstStyle/>
        <a:p>
          <a:endParaRPr lang="ru-RU"/>
        </a:p>
      </dgm:t>
    </dgm:pt>
    <dgm:pt modelId="{91067641-CA69-4DDD-B300-F097A4568A6D}" type="pres">
      <dgm:prSet presAssocID="{0585EBB2-1407-4C3E-BA4F-897A094C4437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9F9B4-4D04-4C7D-AA87-4EAEE388AA54}" type="pres">
      <dgm:prSet presAssocID="{0585EBB2-1407-4C3E-BA4F-897A094C4437}" presName="parSh" presStyleLbl="node1" presStyleIdx="0" presStyleCnt="1" custLinFactNeighborX="151" custLinFactNeighborY="-6211"/>
      <dgm:spPr/>
      <dgm:t>
        <a:bodyPr/>
        <a:lstStyle/>
        <a:p>
          <a:endParaRPr lang="ru-RU"/>
        </a:p>
      </dgm:t>
    </dgm:pt>
    <dgm:pt modelId="{8C60F1C3-C899-4BA7-9FD3-5686970055C3}" type="pres">
      <dgm:prSet presAssocID="{0585EBB2-1407-4C3E-BA4F-897A094C4437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9A0A5-D11E-4063-869E-0FAFA1CAF450}" type="presOf" srcId="{556103DB-AF11-42BC-8138-622B24F744F4}" destId="{8C60F1C3-C899-4BA7-9FD3-5686970055C3}" srcOrd="0" destOrd="2" presId="urn:microsoft.com/office/officeart/2005/8/layout/process3"/>
    <dgm:cxn modelId="{8CB07333-D2AF-4A11-BA89-FCE843810544}" type="presOf" srcId="{90E657F5-AA2C-4B51-8622-85D5F2514A9C}" destId="{8C60F1C3-C899-4BA7-9FD3-5686970055C3}" srcOrd="0" destOrd="3" presId="urn:microsoft.com/office/officeart/2005/8/layout/process3"/>
    <dgm:cxn modelId="{9B94C614-5761-4DD0-93AE-93DE371A960E}" type="presOf" srcId="{0585EBB2-1407-4C3E-BA4F-897A094C4437}" destId="{2009F9B4-4D04-4C7D-AA87-4EAEE388AA54}" srcOrd="1" destOrd="0" presId="urn:microsoft.com/office/officeart/2005/8/layout/process3"/>
    <dgm:cxn modelId="{C5381098-1833-4768-B3C1-51F447578C68}" srcId="{0585EBB2-1407-4C3E-BA4F-897A094C4437}" destId="{556103DB-AF11-42BC-8138-622B24F744F4}" srcOrd="2" destOrd="0" parTransId="{41C9D961-0983-4AD7-8FD5-78BA551F9293}" sibTransId="{27F9DEB7-1884-4F78-B49D-69DD46693C77}"/>
    <dgm:cxn modelId="{90A6F0A6-2246-493C-AEBC-78CC4A87DC4A}" type="presOf" srcId="{6A6A4F2E-87A2-4BB1-82F1-5C9AF719AEAB}" destId="{951A11A0-EA3B-4CD9-B087-F94D2CF3E33F}" srcOrd="0" destOrd="0" presId="urn:microsoft.com/office/officeart/2005/8/layout/process3"/>
    <dgm:cxn modelId="{ECA02E44-E6E5-42C9-8C8A-9BDAB277E966}" srcId="{0585EBB2-1407-4C3E-BA4F-897A094C4437}" destId="{A4158B1A-110B-4A90-942A-22973004E106}" srcOrd="0" destOrd="0" parTransId="{519C878F-9502-4D06-AD66-E3BDC6D96513}" sibTransId="{4B291790-6861-4AB2-8AAA-9956B06A7A4C}"/>
    <dgm:cxn modelId="{8F558288-6626-4045-8698-05291743ED53}" type="presOf" srcId="{A4158B1A-110B-4A90-942A-22973004E106}" destId="{8C60F1C3-C899-4BA7-9FD3-5686970055C3}" srcOrd="0" destOrd="0" presId="urn:microsoft.com/office/officeart/2005/8/layout/process3"/>
    <dgm:cxn modelId="{7F463C94-9FAC-4EA4-A3F8-61EC4145F3B6}" srcId="{0585EBB2-1407-4C3E-BA4F-897A094C4437}" destId="{3A559CC6-89CF-4887-A27D-DB5D1F091201}" srcOrd="4" destOrd="0" parTransId="{9190761E-3A90-453F-BF32-837C548E33C9}" sibTransId="{35BC6426-B917-44B0-A153-1945C9059793}"/>
    <dgm:cxn modelId="{C5CDD0D3-CB83-469A-B953-8F714FBA49AB}" type="presOf" srcId="{47A66808-85A5-406D-BD0F-F65DFD47E914}" destId="{8C60F1C3-C899-4BA7-9FD3-5686970055C3}" srcOrd="0" destOrd="1" presId="urn:microsoft.com/office/officeart/2005/8/layout/process3"/>
    <dgm:cxn modelId="{87DF631F-ADA6-49F3-9BB0-D6AEACF904A1}" srcId="{0585EBB2-1407-4C3E-BA4F-897A094C4437}" destId="{90E657F5-AA2C-4B51-8622-85D5F2514A9C}" srcOrd="3" destOrd="0" parTransId="{734D1313-81A2-4F4A-B90E-E496DDAC569D}" sibTransId="{D0AB02B8-4676-42C9-9F1D-A33B72940A1D}"/>
    <dgm:cxn modelId="{DC4D6A3F-1127-49A0-AC1E-3F791DCA4BD9}" srcId="{6A6A4F2E-87A2-4BB1-82F1-5C9AF719AEAB}" destId="{0585EBB2-1407-4C3E-BA4F-897A094C4437}" srcOrd="0" destOrd="0" parTransId="{181C9C5C-89A5-416C-940A-CBC5A4A0629D}" sibTransId="{EED7940A-A8C5-4BB1-A4A3-DC7068F0E843}"/>
    <dgm:cxn modelId="{0223ABD0-0179-486B-84CE-528F7D75E61F}" srcId="{0585EBB2-1407-4C3E-BA4F-897A094C4437}" destId="{47A66808-85A5-406D-BD0F-F65DFD47E914}" srcOrd="1" destOrd="0" parTransId="{7D3B0751-AD58-4C48-9A4F-7BFE60883FAC}" sibTransId="{B6B13E19-3E55-4D5F-A98A-7B4D303D72EA}"/>
    <dgm:cxn modelId="{3D07E70A-D57D-419B-93A1-3E841979F10B}" type="presOf" srcId="{0585EBB2-1407-4C3E-BA4F-897A094C4437}" destId="{91067641-CA69-4DDD-B300-F097A4568A6D}" srcOrd="0" destOrd="0" presId="urn:microsoft.com/office/officeart/2005/8/layout/process3"/>
    <dgm:cxn modelId="{FB793C5F-873F-4244-B834-E3EE27FC51C9}" type="presOf" srcId="{3A559CC6-89CF-4887-A27D-DB5D1F091201}" destId="{8C60F1C3-C899-4BA7-9FD3-5686970055C3}" srcOrd="0" destOrd="4" presId="urn:microsoft.com/office/officeart/2005/8/layout/process3"/>
    <dgm:cxn modelId="{F931A6B6-97D8-4306-9DFE-1B9CE50229F7}" type="presParOf" srcId="{951A11A0-EA3B-4CD9-B087-F94D2CF3E33F}" destId="{D5A46B41-070F-4266-9FC9-FB042343F0A7}" srcOrd="0" destOrd="0" presId="urn:microsoft.com/office/officeart/2005/8/layout/process3"/>
    <dgm:cxn modelId="{B2B123B8-C7FE-41AC-93E5-86A938B4EE15}" type="presParOf" srcId="{D5A46B41-070F-4266-9FC9-FB042343F0A7}" destId="{91067641-CA69-4DDD-B300-F097A4568A6D}" srcOrd="0" destOrd="0" presId="urn:microsoft.com/office/officeart/2005/8/layout/process3"/>
    <dgm:cxn modelId="{F4F17B6B-1FC1-4069-9459-E26AA75149C7}" type="presParOf" srcId="{D5A46B41-070F-4266-9FC9-FB042343F0A7}" destId="{2009F9B4-4D04-4C7D-AA87-4EAEE388AA54}" srcOrd="1" destOrd="0" presId="urn:microsoft.com/office/officeart/2005/8/layout/process3"/>
    <dgm:cxn modelId="{29B3DD25-4711-4D3A-8A03-4E450CD4CC95}" type="presParOf" srcId="{D5A46B41-070F-4266-9FC9-FB042343F0A7}" destId="{8C60F1C3-C899-4BA7-9FD3-5686970055C3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D6F12-C6A6-4F57-92C5-10C4264DDCA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E7D79-53B5-4A3F-B026-6BB03D22D3D7}">
      <dgm:prSet/>
      <dgm:spPr>
        <a:solidFill>
          <a:srgbClr val="4F81BD"/>
        </a:solidFill>
      </dgm:spPr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92D9EB-88A0-4C51-BF02-DD8B6849DA9E}" type="parTrans" cxnId="{D3AD83D1-F910-4F5E-9D26-99C357DC5D69}">
      <dgm:prSet/>
      <dgm:spPr/>
      <dgm:t>
        <a:bodyPr/>
        <a:lstStyle/>
        <a:p>
          <a:endParaRPr lang="ru-RU"/>
        </a:p>
      </dgm:t>
    </dgm:pt>
    <dgm:pt modelId="{C2BD3B08-38E0-46A7-8113-90DC11BAE417}" type="sibTrans" cxnId="{D3AD83D1-F910-4F5E-9D26-99C357DC5D69}">
      <dgm:prSet/>
      <dgm:spPr/>
      <dgm:t>
        <a:bodyPr/>
        <a:lstStyle/>
        <a:p>
          <a:endParaRPr lang="ru-RU"/>
        </a:p>
      </dgm:t>
    </dgm:pt>
    <dgm:pt modelId="{2965C186-1B2E-44AD-B57C-6893384BFC5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поддержка комплектования библиотечных фондов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B0D0182-5AF1-4B6F-90D9-29F2658A73E8}" type="parTrans" cxnId="{08BEA9AC-FB4F-4A4A-8926-B3239D29DD89}">
      <dgm:prSet/>
      <dgm:spPr/>
      <dgm:t>
        <a:bodyPr/>
        <a:lstStyle/>
        <a:p>
          <a:endParaRPr lang="ru-RU"/>
        </a:p>
      </dgm:t>
    </dgm:pt>
    <dgm:pt modelId="{F1F14AB3-AC11-4D3C-88C0-0B630DFD7D03}" type="sibTrans" cxnId="{08BEA9AC-FB4F-4A4A-8926-B3239D29DD89}">
      <dgm:prSet/>
      <dgm:spPr/>
      <dgm:t>
        <a:bodyPr/>
        <a:lstStyle/>
        <a:p>
          <a:endParaRPr lang="ru-RU"/>
        </a:p>
      </dgm:t>
    </dgm:pt>
    <dgm:pt modelId="{9F2F9BB7-1AB4-4D94-A214-C9698885FEE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НЭБ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48D06ED-BC43-4B50-91AB-02C78E64473B}" type="parTrans" cxnId="{45B27F2D-FF3E-4E98-A3C2-AB38DE63C5DA}">
      <dgm:prSet/>
      <dgm:spPr/>
      <dgm:t>
        <a:bodyPr/>
        <a:lstStyle/>
        <a:p>
          <a:endParaRPr lang="ru-RU"/>
        </a:p>
      </dgm:t>
    </dgm:pt>
    <dgm:pt modelId="{A35402C0-4BF0-4002-88A2-1EDA0A1CB1D7}" type="sibTrans" cxnId="{45B27F2D-FF3E-4E98-A3C2-AB38DE63C5DA}">
      <dgm:prSet/>
      <dgm:spPr/>
      <dgm:t>
        <a:bodyPr/>
        <a:lstStyle/>
        <a:p>
          <a:endParaRPr lang="ru-RU"/>
        </a:p>
      </dgm:t>
    </dgm:pt>
    <dgm:pt modelId="{BA33CF2F-4E69-4DEA-B11D-FEA5AAB3C4D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мониторинг физического состояния и условий хранения фондов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4B80C7-561F-45EE-A7A8-40B4157332E7}" type="parTrans" cxnId="{E0E14445-D7D7-4EF2-BAA5-C2CE4132A963}">
      <dgm:prSet/>
      <dgm:spPr/>
      <dgm:t>
        <a:bodyPr/>
        <a:lstStyle/>
        <a:p>
          <a:endParaRPr lang="ru-RU"/>
        </a:p>
      </dgm:t>
    </dgm:pt>
    <dgm:pt modelId="{B3CC794E-FEFD-4806-98B4-73EB8DCFBF62}" type="sibTrans" cxnId="{E0E14445-D7D7-4EF2-BAA5-C2CE4132A963}">
      <dgm:prSet/>
      <dgm:spPr/>
      <dgm:t>
        <a:bodyPr/>
        <a:lstStyle/>
        <a:p>
          <a:endParaRPr lang="ru-RU"/>
        </a:p>
      </dgm:t>
    </dgm:pt>
    <dgm:pt modelId="{30315BA9-4805-414E-9FEC-D754F865115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региональных центров консервации и реставрации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1FB7004-2C8B-430D-94E8-610954A9E266}" type="parTrans" cxnId="{140485A1-340B-4FD2-BF1E-B349F85D255E}">
      <dgm:prSet/>
      <dgm:spPr/>
      <dgm:t>
        <a:bodyPr/>
        <a:lstStyle/>
        <a:p>
          <a:endParaRPr lang="ru-RU"/>
        </a:p>
      </dgm:t>
    </dgm:pt>
    <dgm:pt modelId="{8D1E0484-0F4E-4087-9227-CC5E17A647C5}" type="sibTrans" cxnId="{140485A1-340B-4FD2-BF1E-B349F85D255E}">
      <dgm:prSet/>
      <dgm:spPr/>
      <dgm:t>
        <a:bodyPr/>
        <a:lstStyle/>
        <a:p>
          <a:endParaRPr lang="ru-RU"/>
        </a:p>
      </dgm:t>
    </dgm:pt>
    <dgm:pt modelId="{9AD6BFB5-4902-4CFA-84D4-6BB9726CA46F}" type="pres">
      <dgm:prSet presAssocID="{C57D6F12-C6A6-4F57-92C5-10C4264DDCA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3E40C-0C32-4160-9230-80553E61EA6F}" type="pres">
      <dgm:prSet presAssocID="{F65E7D79-53B5-4A3F-B026-6BB03D22D3D7}" presName="composite" presStyleCnt="0"/>
      <dgm:spPr/>
    </dgm:pt>
    <dgm:pt modelId="{921964D9-F3C9-4E35-9549-CC348AC3B5F5}" type="pres">
      <dgm:prSet presAssocID="{F65E7D79-53B5-4A3F-B026-6BB03D22D3D7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00A3A-A08B-4EA1-BA3B-48375CDE657F}" type="pres">
      <dgm:prSet presAssocID="{F65E7D79-53B5-4A3F-B026-6BB03D22D3D7}" presName="parSh" presStyleLbl="node1" presStyleIdx="0" presStyleCnt="1"/>
      <dgm:spPr/>
      <dgm:t>
        <a:bodyPr/>
        <a:lstStyle/>
        <a:p>
          <a:endParaRPr lang="ru-RU"/>
        </a:p>
      </dgm:t>
    </dgm:pt>
    <dgm:pt modelId="{D54028AF-359C-415F-BAEC-9E248A52E10F}" type="pres">
      <dgm:prSet presAssocID="{F65E7D79-53B5-4A3F-B026-6BB03D22D3D7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E14445-D7D7-4EF2-BAA5-C2CE4132A963}" srcId="{F65E7D79-53B5-4A3F-B026-6BB03D22D3D7}" destId="{BA33CF2F-4E69-4DEA-B11D-FEA5AAB3C4D2}" srcOrd="2" destOrd="0" parTransId="{6E4B80C7-561F-45EE-A7A8-40B4157332E7}" sibTransId="{B3CC794E-FEFD-4806-98B4-73EB8DCFBF62}"/>
    <dgm:cxn modelId="{08BEA9AC-FB4F-4A4A-8926-B3239D29DD89}" srcId="{F65E7D79-53B5-4A3F-B026-6BB03D22D3D7}" destId="{2965C186-1B2E-44AD-B57C-6893384BFC58}" srcOrd="0" destOrd="0" parTransId="{FB0D0182-5AF1-4B6F-90D9-29F2658A73E8}" sibTransId="{F1F14AB3-AC11-4D3C-88C0-0B630DFD7D03}"/>
    <dgm:cxn modelId="{AEA39BD4-A619-4D91-BCFB-179BC754163E}" type="presOf" srcId="{2965C186-1B2E-44AD-B57C-6893384BFC58}" destId="{D54028AF-359C-415F-BAEC-9E248A52E10F}" srcOrd="0" destOrd="0" presId="urn:microsoft.com/office/officeart/2005/8/layout/process3"/>
    <dgm:cxn modelId="{D3AD83D1-F910-4F5E-9D26-99C357DC5D69}" srcId="{C57D6F12-C6A6-4F57-92C5-10C4264DDCAA}" destId="{F65E7D79-53B5-4A3F-B026-6BB03D22D3D7}" srcOrd="0" destOrd="0" parTransId="{8392D9EB-88A0-4C51-BF02-DD8B6849DA9E}" sibTransId="{C2BD3B08-38E0-46A7-8113-90DC11BAE417}"/>
    <dgm:cxn modelId="{61B3B717-094C-4B4C-A451-46B79030A03F}" type="presOf" srcId="{BA33CF2F-4E69-4DEA-B11D-FEA5AAB3C4D2}" destId="{D54028AF-359C-415F-BAEC-9E248A52E10F}" srcOrd="0" destOrd="2" presId="urn:microsoft.com/office/officeart/2005/8/layout/process3"/>
    <dgm:cxn modelId="{C27C9FD7-D746-449C-B419-386909B0FF60}" type="presOf" srcId="{F65E7D79-53B5-4A3F-B026-6BB03D22D3D7}" destId="{921964D9-F3C9-4E35-9549-CC348AC3B5F5}" srcOrd="0" destOrd="0" presId="urn:microsoft.com/office/officeart/2005/8/layout/process3"/>
    <dgm:cxn modelId="{45B27F2D-FF3E-4E98-A3C2-AB38DE63C5DA}" srcId="{F65E7D79-53B5-4A3F-B026-6BB03D22D3D7}" destId="{9F2F9BB7-1AB4-4D94-A214-C9698885FEE9}" srcOrd="1" destOrd="0" parTransId="{348D06ED-BC43-4B50-91AB-02C78E64473B}" sibTransId="{A35402C0-4BF0-4002-88A2-1EDA0A1CB1D7}"/>
    <dgm:cxn modelId="{3B4E025D-46F5-4EFF-AE05-326A9DE794B4}" type="presOf" srcId="{C57D6F12-C6A6-4F57-92C5-10C4264DDCAA}" destId="{9AD6BFB5-4902-4CFA-84D4-6BB9726CA46F}" srcOrd="0" destOrd="0" presId="urn:microsoft.com/office/officeart/2005/8/layout/process3"/>
    <dgm:cxn modelId="{0DDD1369-9AF0-4F9F-AA53-3A08B5B176F2}" type="presOf" srcId="{30315BA9-4805-414E-9FEC-D754F8651158}" destId="{D54028AF-359C-415F-BAEC-9E248A52E10F}" srcOrd="0" destOrd="3" presId="urn:microsoft.com/office/officeart/2005/8/layout/process3"/>
    <dgm:cxn modelId="{140485A1-340B-4FD2-BF1E-B349F85D255E}" srcId="{F65E7D79-53B5-4A3F-B026-6BB03D22D3D7}" destId="{30315BA9-4805-414E-9FEC-D754F8651158}" srcOrd="3" destOrd="0" parTransId="{C1FB7004-2C8B-430D-94E8-610954A9E266}" sibTransId="{8D1E0484-0F4E-4087-9227-CC5E17A647C5}"/>
    <dgm:cxn modelId="{5C90D6D1-D2A5-486B-B39E-4B7F8D4486E1}" type="presOf" srcId="{F65E7D79-53B5-4A3F-B026-6BB03D22D3D7}" destId="{D5B00A3A-A08B-4EA1-BA3B-48375CDE657F}" srcOrd="1" destOrd="0" presId="urn:microsoft.com/office/officeart/2005/8/layout/process3"/>
    <dgm:cxn modelId="{56FDFB6D-19AE-4475-9DCE-291B40866A22}" type="presOf" srcId="{9F2F9BB7-1AB4-4D94-A214-C9698885FEE9}" destId="{D54028AF-359C-415F-BAEC-9E248A52E10F}" srcOrd="0" destOrd="1" presId="urn:microsoft.com/office/officeart/2005/8/layout/process3"/>
    <dgm:cxn modelId="{D9B33343-AE88-4330-B18E-2D1CA14CE994}" type="presParOf" srcId="{9AD6BFB5-4902-4CFA-84D4-6BB9726CA46F}" destId="{62A3E40C-0C32-4160-9230-80553E61EA6F}" srcOrd="0" destOrd="0" presId="urn:microsoft.com/office/officeart/2005/8/layout/process3"/>
    <dgm:cxn modelId="{A80CEFE7-ACC2-4866-901F-8705D8D38708}" type="presParOf" srcId="{62A3E40C-0C32-4160-9230-80553E61EA6F}" destId="{921964D9-F3C9-4E35-9549-CC348AC3B5F5}" srcOrd="0" destOrd="0" presId="urn:microsoft.com/office/officeart/2005/8/layout/process3"/>
    <dgm:cxn modelId="{80D506F5-6357-4C2C-908E-B5792D71443C}" type="presParOf" srcId="{62A3E40C-0C32-4160-9230-80553E61EA6F}" destId="{D5B00A3A-A08B-4EA1-BA3B-48375CDE657F}" srcOrd="1" destOrd="0" presId="urn:microsoft.com/office/officeart/2005/8/layout/process3"/>
    <dgm:cxn modelId="{D428DD7D-ABDF-4A8A-AB10-DBE1D5420237}" type="presParOf" srcId="{62A3E40C-0C32-4160-9230-80553E61EA6F}" destId="{D54028AF-359C-415F-BAEC-9E248A52E10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83E4BE-88E6-46E6-8495-CEE21B2DDC85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7ED82D-B68C-4333-A9DC-938166B87429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56F2B08-23D7-44B3-864A-7CBB2F6913C3}" type="parTrans" cxnId="{B8C777E8-D9AA-429F-8B8A-0B6A8BF98138}">
      <dgm:prSet/>
      <dgm:spPr/>
      <dgm:t>
        <a:bodyPr/>
        <a:lstStyle/>
        <a:p>
          <a:endParaRPr lang="ru-RU"/>
        </a:p>
      </dgm:t>
    </dgm:pt>
    <dgm:pt modelId="{1DC09039-8ADC-4A65-9B03-1161ECA4EC59}" type="sibTrans" cxnId="{B8C777E8-D9AA-429F-8B8A-0B6A8BF98138}">
      <dgm:prSet/>
      <dgm:spPr/>
      <dgm:t>
        <a:bodyPr/>
        <a:lstStyle/>
        <a:p>
          <a:endParaRPr lang="ru-RU"/>
        </a:p>
      </dgm:t>
    </dgm:pt>
    <dgm:pt modelId="{82E8C1BD-D569-419E-9602-4D7B9A26DB77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повышение эффективности и качества ИБО за счёт привлечения новых пользователей на основе автоматизации процессов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цифровизации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услуг, предоставления качественного и актуального цифрового контента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D18192-3C6F-411D-996E-DF8C0B34FDFB}" type="parTrans" cxnId="{6A60248A-1B23-46D9-A6B4-5245E9E02507}">
      <dgm:prSet/>
      <dgm:spPr/>
      <dgm:t>
        <a:bodyPr/>
        <a:lstStyle/>
        <a:p>
          <a:endParaRPr lang="ru-RU"/>
        </a:p>
      </dgm:t>
    </dgm:pt>
    <dgm:pt modelId="{B41CA5BF-8A04-4378-B4A8-F4B2DBA482D0}" type="sibTrans" cxnId="{6A60248A-1B23-46D9-A6B4-5245E9E02507}">
      <dgm:prSet/>
      <dgm:spPr/>
      <dgm:t>
        <a:bodyPr/>
        <a:lstStyle/>
        <a:p>
          <a:endParaRPr lang="ru-RU"/>
        </a:p>
      </dgm:t>
    </dgm:pt>
    <dgm:pt modelId="{18ACFB65-F3AE-4B10-ADD8-F1537FD72A9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объединение библиотечных, архивных, музейных ресурсов на основе связанных данных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B2EBCF-7614-4BF6-96E7-6C557C7774D1}" type="parTrans" cxnId="{37FA2A7E-6304-45D5-8257-31DE52ED6804}">
      <dgm:prSet/>
      <dgm:spPr/>
      <dgm:t>
        <a:bodyPr/>
        <a:lstStyle/>
        <a:p>
          <a:endParaRPr lang="ru-RU"/>
        </a:p>
      </dgm:t>
    </dgm:pt>
    <dgm:pt modelId="{36EF7E43-5E79-4ED3-B338-34D96315625B}" type="sibTrans" cxnId="{37FA2A7E-6304-45D5-8257-31DE52ED6804}">
      <dgm:prSet/>
      <dgm:spPr/>
      <dgm:t>
        <a:bodyPr/>
        <a:lstStyle/>
        <a:p>
          <a:endParaRPr lang="ru-RU"/>
        </a:p>
      </dgm:t>
    </dgm:pt>
    <dgm:pt modelId="{47968DA7-E3B2-4014-913C-B5A7375240F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информационной инфраструктуры для пользователей в том числе с использованием возможностей электронного правительства и НЭБ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45EDCD-1F75-4BD3-B328-D96F4179F071}" type="parTrans" cxnId="{0EC17422-5873-4D8D-B6CB-9F3448DA9929}">
      <dgm:prSet/>
      <dgm:spPr/>
      <dgm:t>
        <a:bodyPr/>
        <a:lstStyle/>
        <a:p>
          <a:endParaRPr lang="ru-RU"/>
        </a:p>
      </dgm:t>
    </dgm:pt>
    <dgm:pt modelId="{49FBBFF5-5EBE-4265-92FB-D06210CDA5A1}" type="sibTrans" cxnId="{0EC17422-5873-4D8D-B6CB-9F3448DA9929}">
      <dgm:prSet/>
      <dgm:spPr/>
      <dgm:t>
        <a:bodyPr/>
        <a:lstStyle/>
        <a:p>
          <a:endParaRPr lang="ru-RU"/>
        </a:p>
      </dgm:t>
    </dgm:pt>
    <dgm:pt modelId="{C6F6FF50-D2F9-4590-9853-0C78AB3559F6}" type="pres">
      <dgm:prSet presAssocID="{F783E4BE-88E6-46E6-8495-CEE21B2DD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6DF439-2C15-481B-85CF-22761D911A4A}" type="pres">
      <dgm:prSet presAssocID="{467ED82D-B68C-4333-A9DC-938166B87429}" presName="composite" presStyleCnt="0"/>
      <dgm:spPr/>
    </dgm:pt>
    <dgm:pt modelId="{49AF8507-29CC-4032-A33F-4E95DA710C44}" type="pres">
      <dgm:prSet presAssocID="{467ED82D-B68C-4333-A9DC-938166B87429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466BE-585F-4AD0-9682-F389593ADFB4}" type="pres">
      <dgm:prSet presAssocID="{467ED82D-B68C-4333-A9DC-938166B87429}" presName="parSh" presStyleLbl="node1" presStyleIdx="0" presStyleCnt="1"/>
      <dgm:spPr/>
      <dgm:t>
        <a:bodyPr/>
        <a:lstStyle/>
        <a:p>
          <a:endParaRPr lang="ru-RU"/>
        </a:p>
      </dgm:t>
    </dgm:pt>
    <dgm:pt modelId="{DB0E7432-500B-4498-B079-F24B587E1299}" type="pres">
      <dgm:prSet presAssocID="{467ED82D-B68C-4333-A9DC-938166B87429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A2A7E-6304-45D5-8257-31DE52ED6804}" srcId="{467ED82D-B68C-4333-A9DC-938166B87429}" destId="{18ACFB65-F3AE-4B10-ADD8-F1537FD72A9A}" srcOrd="1" destOrd="0" parTransId="{3EB2EBCF-7614-4BF6-96E7-6C557C7774D1}" sibTransId="{36EF7E43-5E79-4ED3-B338-34D96315625B}"/>
    <dgm:cxn modelId="{0FE16CD2-830E-457A-A659-B1766532C653}" type="presOf" srcId="{47968DA7-E3B2-4014-913C-B5A7375240F8}" destId="{DB0E7432-500B-4498-B079-F24B587E1299}" srcOrd="0" destOrd="2" presId="urn:microsoft.com/office/officeart/2005/8/layout/process3"/>
    <dgm:cxn modelId="{B8C777E8-D9AA-429F-8B8A-0B6A8BF98138}" srcId="{F783E4BE-88E6-46E6-8495-CEE21B2DDC85}" destId="{467ED82D-B68C-4333-A9DC-938166B87429}" srcOrd="0" destOrd="0" parTransId="{856F2B08-23D7-44B3-864A-7CBB2F6913C3}" sibTransId="{1DC09039-8ADC-4A65-9B03-1161ECA4EC59}"/>
    <dgm:cxn modelId="{31D3BC20-29A9-4491-9C66-33BE14B3A84C}" type="presOf" srcId="{82E8C1BD-D569-419E-9602-4D7B9A26DB77}" destId="{DB0E7432-500B-4498-B079-F24B587E1299}" srcOrd="0" destOrd="0" presId="urn:microsoft.com/office/officeart/2005/8/layout/process3"/>
    <dgm:cxn modelId="{37A0D34A-DFA6-4A35-9C89-8CE96F06DCBC}" type="presOf" srcId="{467ED82D-B68C-4333-A9DC-938166B87429}" destId="{49AF8507-29CC-4032-A33F-4E95DA710C44}" srcOrd="0" destOrd="0" presId="urn:microsoft.com/office/officeart/2005/8/layout/process3"/>
    <dgm:cxn modelId="{537E607C-2F1C-4266-8B5E-0032DF24ED92}" type="presOf" srcId="{18ACFB65-F3AE-4B10-ADD8-F1537FD72A9A}" destId="{DB0E7432-500B-4498-B079-F24B587E1299}" srcOrd="0" destOrd="1" presId="urn:microsoft.com/office/officeart/2005/8/layout/process3"/>
    <dgm:cxn modelId="{0EC17422-5873-4D8D-B6CB-9F3448DA9929}" srcId="{467ED82D-B68C-4333-A9DC-938166B87429}" destId="{47968DA7-E3B2-4014-913C-B5A7375240F8}" srcOrd="2" destOrd="0" parTransId="{9745EDCD-1F75-4BD3-B328-D96F4179F071}" sibTransId="{49FBBFF5-5EBE-4265-92FB-D06210CDA5A1}"/>
    <dgm:cxn modelId="{6A60248A-1B23-46D9-A6B4-5245E9E02507}" srcId="{467ED82D-B68C-4333-A9DC-938166B87429}" destId="{82E8C1BD-D569-419E-9602-4D7B9A26DB77}" srcOrd="0" destOrd="0" parTransId="{4FD18192-3C6F-411D-996E-DF8C0B34FDFB}" sibTransId="{B41CA5BF-8A04-4378-B4A8-F4B2DBA482D0}"/>
    <dgm:cxn modelId="{7AE29B48-DB8E-45C0-9FDC-D56D93AF97DA}" type="presOf" srcId="{F783E4BE-88E6-46E6-8495-CEE21B2DDC85}" destId="{C6F6FF50-D2F9-4590-9853-0C78AB3559F6}" srcOrd="0" destOrd="0" presId="urn:microsoft.com/office/officeart/2005/8/layout/process3"/>
    <dgm:cxn modelId="{78E0B2F3-D261-407F-803A-AE85BFDE72AF}" type="presOf" srcId="{467ED82D-B68C-4333-A9DC-938166B87429}" destId="{4C4466BE-585F-4AD0-9682-F389593ADFB4}" srcOrd="1" destOrd="0" presId="urn:microsoft.com/office/officeart/2005/8/layout/process3"/>
    <dgm:cxn modelId="{E7632803-D93C-44DB-9A50-140E070CB2DC}" type="presParOf" srcId="{C6F6FF50-D2F9-4590-9853-0C78AB3559F6}" destId="{3A6DF439-2C15-481B-85CF-22761D911A4A}" srcOrd="0" destOrd="0" presId="urn:microsoft.com/office/officeart/2005/8/layout/process3"/>
    <dgm:cxn modelId="{EF5D5E11-D523-4863-BDD2-F1A5431A68DE}" type="presParOf" srcId="{3A6DF439-2C15-481B-85CF-22761D911A4A}" destId="{49AF8507-29CC-4032-A33F-4E95DA710C44}" srcOrd="0" destOrd="0" presId="urn:microsoft.com/office/officeart/2005/8/layout/process3"/>
    <dgm:cxn modelId="{26185463-99A0-4BC6-861C-1D2361DE7D36}" type="presParOf" srcId="{3A6DF439-2C15-481B-85CF-22761D911A4A}" destId="{4C4466BE-585F-4AD0-9682-F389593ADFB4}" srcOrd="1" destOrd="0" presId="urn:microsoft.com/office/officeart/2005/8/layout/process3"/>
    <dgm:cxn modelId="{CFE886D6-F426-41D0-9A62-ED917C3B4F18}" type="presParOf" srcId="{3A6DF439-2C15-481B-85CF-22761D911A4A}" destId="{DB0E7432-500B-4498-B079-F24B587E129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46C03-00DC-43F5-95E0-97C9F4A7A91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32817-F50F-4865-8A58-6422BE4BBBB2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65D94E-1D19-4EC5-BB83-FE486D2F5163}" type="parTrans" cxnId="{EC7C97BA-6A0E-4167-B6C7-3EC63F386DEB}">
      <dgm:prSet/>
      <dgm:spPr/>
      <dgm:t>
        <a:bodyPr/>
        <a:lstStyle/>
        <a:p>
          <a:endParaRPr lang="ru-RU"/>
        </a:p>
      </dgm:t>
    </dgm:pt>
    <dgm:pt modelId="{FEF9667E-C86D-497C-9B83-B46AA63C3A76}" type="sibTrans" cxnId="{EC7C97BA-6A0E-4167-B6C7-3EC63F386DEB}">
      <dgm:prSet/>
      <dgm:spPr/>
      <dgm:t>
        <a:bodyPr/>
        <a:lstStyle/>
        <a:p>
          <a:endParaRPr lang="ru-RU"/>
        </a:p>
      </dgm:t>
    </dgm:pt>
    <dgm:pt modelId="{DCCDE698-4E75-48B9-9F97-B7F0380B21BC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трансформация библиотек в универсальные центры управления цифровыми ресурсами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3D63EA0-5DCB-439C-B672-CD5A814088B8}" type="parTrans" cxnId="{5F8C3B0C-0547-42AF-889B-5679DBA80EDD}">
      <dgm:prSet/>
      <dgm:spPr/>
      <dgm:t>
        <a:bodyPr/>
        <a:lstStyle/>
        <a:p>
          <a:endParaRPr lang="ru-RU"/>
        </a:p>
      </dgm:t>
    </dgm:pt>
    <dgm:pt modelId="{69182560-4856-4AF6-A652-39BCBCC5F6A2}" type="sibTrans" cxnId="{5F8C3B0C-0547-42AF-889B-5679DBA80EDD}">
      <dgm:prSet/>
      <dgm:spPr/>
      <dgm:t>
        <a:bodyPr/>
        <a:lstStyle/>
        <a:p>
          <a:endParaRPr lang="ru-RU"/>
        </a:p>
      </dgm:t>
    </dgm:pt>
    <dgm:pt modelId="{22322B17-3996-4BC6-A60F-1B37E74F53BD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образа библиотеки как пространства знаний, общения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08F59E8-E302-41EE-B2B6-CEBD97837D87}" type="parTrans" cxnId="{BAEC5E50-8A10-45D6-A800-6828C26919BE}">
      <dgm:prSet/>
      <dgm:spPr/>
      <dgm:t>
        <a:bodyPr/>
        <a:lstStyle/>
        <a:p>
          <a:endParaRPr lang="ru-RU"/>
        </a:p>
      </dgm:t>
    </dgm:pt>
    <dgm:pt modelId="{4B2BBE2B-7615-451F-81C1-8B4B4605EC92}" type="sibTrans" cxnId="{BAEC5E50-8A10-45D6-A800-6828C26919BE}">
      <dgm:prSet/>
      <dgm:spPr/>
      <dgm:t>
        <a:bodyPr/>
        <a:lstStyle/>
        <a:p>
          <a:endParaRPr lang="ru-RU"/>
        </a:p>
      </dgm:t>
    </dgm:pt>
    <dgm:pt modelId="{3381BB4B-6731-40A1-A112-118359CD5BAD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образа библиотеки как источника легитимной и достоверной информации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48AF72-9012-4A15-9462-9567D232E96D}" type="parTrans" cxnId="{0885434E-0D4F-48B1-9E85-EBD25C66A22F}">
      <dgm:prSet/>
      <dgm:spPr/>
      <dgm:t>
        <a:bodyPr/>
        <a:lstStyle/>
        <a:p>
          <a:endParaRPr lang="ru-RU"/>
        </a:p>
      </dgm:t>
    </dgm:pt>
    <dgm:pt modelId="{A5677309-F543-4E10-AFD7-B23E3C2F4B5E}" type="sibTrans" cxnId="{0885434E-0D4F-48B1-9E85-EBD25C66A22F}">
      <dgm:prSet/>
      <dgm:spPr/>
      <dgm:t>
        <a:bodyPr/>
        <a:lstStyle/>
        <a:p>
          <a:endParaRPr lang="ru-RU"/>
        </a:p>
      </dgm:t>
    </dgm:pt>
    <dgm:pt modelId="{B1E66164-EEB4-4EA4-81F9-9864161C2880}" type="pres">
      <dgm:prSet presAssocID="{97646C03-00DC-43F5-95E0-97C9F4A7A9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822C76-0798-4876-B605-1D52E0B0CD3F}" type="pres">
      <dgm:prSet presAssocID="{B5932817-F50F-4865-8A58-6422BE4BBBB2}" presName="composite" presStyleCnt="0"/>
      <dgm:spPr/>
    </dgm:pt>
    <dgm:pt modelId="{FD02BC2A-8603-4B46-A234-84D0F9D5FF12}" type="pres">
      <dgm:prSet presAssocID="{B5932817-F50F-4865-8A58-6422BE4BBBB2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07E08-CA60-420D-8A6C-AD40222FBA3D}" type="pres">
      <dgm:prSet presAssocID="{B5932817-F50F-4865-8A58-6422BE4BBBB2}" presName="parSh" presStyleLbl="node1" presStyleIdx="0" presStyleCnt="1"/>
      <dgm:spPr/>
      <dgm:t>
        <a:bodyPr/>
        <a:lstStyle/>
        <a:p>
          <a:endParaRPr lang="ru-RU"/>
        </a:p>
      </dgm:t>
    </dgm:pt>
    <dgm:pt modelId="{5B19C454-4F9B-44AF-9AA3-2345382DA5B3}" type="pres">
      <dgm:prSet presAssocID="{B5932817-F50F-4865-8A58-6422BE4BBBB2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C97BA-6A0E-4167-B6C7-3EC63F386DEB}" srcId="{97646C03-00DC-43F5-95E0-97C9F4A7A913}" destId="{B5932817-F50F-4865-8A58-6422BE4BBBB2}" srcOrd="0" destOrd="0" parTransId="{9865D94E-1D19-4EC5-BB83-FE486D2F5163}" sibTransId="{FEF9667E-C86D-497C-9B83-B46AA63C3A76}"/>
    <dgm:cxn modelId="{BFC8801E-0C6A-4ED8-A3F3-3FAADEDA1C5C}" type="presOf" srcId="{DCCDE698-4E75-48B9-9F97-B7F0380B21BC}" destId="{5B19C454-4F9B-44AF-9AA3-2345382DA5B3}" srcOrd="0" destOrd="0" presId="urn:microsoft.com/office/officeart/2005/8/layout/process3"/>
    <dgm:cxn modelId="{96BDE064-434D-43DC-B427-C48AA676E9D3}" type="presOf" srcId="{97646C03-00DC-43F5-95E0-97C9F4A7A913}" destId="{B1E66164-EEB4-4EA4-81F9-9864161C2880}" srcOrd="0" destOrd="0" presId="urn:microsoft.com/office/officeart/2005/8/layout/process3"/>
    <dgm:cxn modelId="{BAEC5E50-8A10-45D6-A800-6828C26919BE}" srcId="{B5932817-F50F-4865-8A58-6422BE4BBBB2}" destId="{22322B17-3996-4BC6-A60F-1B37E74F53BD}" srcOrd="1" destOrd="0" parTransId="{508F59E8-E302-41EE-B2B6-CEBD97837D87}" sibTransId="{4B2BBE2B-7615-451F-81C1-8B4B4605EC92}"/>
    <dgm:cxn modelId="{0885434E-0D4F-48B1-9E85-EBD25C66A22F}" srcId="{B5932817-F50F-4865-8A58-6422BE4BBBB2}" destId="{3381BB4B-6731-40A1-A112-118359CD5BAD}" srcOrd="2" destOrd="0" parTransId="{4148AF72-9012-4A15-9462-9567D232E96D}" sibTransId="{A5677309-F543-4E10-AFD7-B23E3C2F4B5E}"/>
    <dgm:cxn modelId="{CEA980FC-843E-4DC3-B6A8-5156949D16B4}" type="presOf" srcId="{B5932817-F50F-4865-8A58-6422BE4BBBB2}" destId="{E8807E08-CA60-420D-8A6C-AD40222FBA3D}" srcOrd="1" destOrd="0" presId="urn:microsoft.com/office/officeart/2005/8/layout/process3"/>
    <dgm:cxn modelId="{5F8C3B0C-0547-42AF-889B-5679DBA80EDD}" srcId="{B5932817-F50F-4865-8A58-6422BE4BBBB2}" destId="{DCCDE698-4E75-48B9-9F97-B7F0380B21BC}" srcOrd="0" destOrd="0" parTransId="{03D63EA0-5DCB-439C-B672-CD5A814088B8}" sibTransId="{69182560-4856-4AF6-A652-39BCBCC5F6A2}"/>
    <dgm:cxn modelId="{0E1CE767-73E2-4F08-B53B-24D8A55CF352}" type="presOf" srcId="{22322B17-3996-4BC6-A60F-1B37E74F53BD}" destId="{5B19C454-4F9B-44AF-9AA3-2345382DA5B3}" srcOrd="0" destOrd="1" presId="urn:microsoft.com/office/officeart/2005/8/layout/process3"/>
    <dgm:cxn modelId="{4BE5481D-F776-43C6-B089-AABC4865253C}" type="presOf" srcId="{3381BB4B-6731-40A1-A112-118359CD5BAD}" destId="{5B19C454-4F9B-44AF-9AA3-2345382DA5B3}" srcOrd="0" destOrd="2" presId="urn:microsoft.com/office/officeart/2005/8/layout/process3"/>
    <dgm:cxn modelId="{355AA2E0-2183-4836-9ABA-CF9B21629D4E}" type="presOf" srcId="{B5932817-F50F-4865-8A58-6422BE4BBBB2}" destId="{FD02BC2A-8603-4B46-A234-84D0F9D5FF12}" srcOrd="0" destOrd="0" presId="urn:microsoft.com/office/officeart/2005/8/layout/process3"/>
    <dgm:cxn modelId="{1A013E35-E5EE-430B-A031-7AEA93D77F28}" type="presParOf" srcId="{B1E66164-EEB4-4EA4-81F9-9864161C2880}" destId="{18822C76-0798-4876-B605-1D52E0B0CD3F}" srcOrd="0" destOrd="0" presId="urn:microsoft.com/office/officeart/2005/8/layout/process3"/>
    <dgm:cxn modelId="{3B3A6F78-EAF6-4E58-96D6-754CD0497386}" type="presParOf" srcId="{18822C76-0798-4876-B605-1D52E0B0CD3F}" destId="{FD02BC2A-8603-4B46-A234-84D0F9D5FF12}" srcOrd="0" destOrd="0" presId="urn:microsoft.com/office/officeart/2005/8/layout/process3"/>
    <dgm:cxn modelId="{4736BA44-DD79-440D-B87A-DCC92A5DF3BF}" type="presParOf" srcId="{18822C76-0798-4876-B605-1D52E0B0CD3F}" destId="{E8807E08-CA60-420D-8A6C-AD40222FBA3D}" srcOrd="1" destOrd="0" presId="urn:microsoft.com/office/officeart/2005/8/layout/process3"/>
    <dgm:cxn modelId="{F2F13368-4835-42D3-ABD1-16CA96C7CFBA}" type="presParOf" srcId="{18822C76-0798-4876-B605-1D52E0B0CD3F}" destId="{5B19C454-4F9B-44AF-9AA3-2345382DA5B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D6301-621F-462F-8A2E-7178068A986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F37DE1-63FC-47C7-9D33-12B44FD11E6E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EF1ABC3-CE0B-48E4-9AAA-46EFDE68C340}" type="parTrans" cxnId="{4D2415D0-60AD-4AA3-8CE7-D3B6F6EF844D}">
      <dgm:prSet/>
      <dgm:spPr/>
      <dgm:t>
        <a:bodyPr/>
        <a:lstStyle/>
        <a:p>
          <a:endParaRPr lang="ru-RU"/>
        </a:p>
      </dgm:t>
    </dgm:pt>
    <dgm:pt modelId="{2D3F8F37-36A2-457D-B741-C90973F17147}" type="sibTrans" cxnId="{4D2415D0-60AD-4AA3-8CE7-D3B6F6EF844D}">
      <dgm:prSet/>
      <dgm:spPr/>
      <dgm:t>
        <a:bodyPr/>
        <a:lstStyle/>
        <a:p>
          <a:endParaRPr lang="ru-RU"/>
        </a:p>
      </dgm:t>
    </dgm:pt>
    <dgm:pt modelId="{59AF9B33-9A2F-4977-A7C0-80A67D47EA8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анализ кадровой ситуации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A684F0-159A-491E-B8F8-0542027D2565}" type="parTrans" cxnId="{606A35EF-43B0-4BA7-8DF0-0C96E9F0B59B}">
      <dgm:prSet/>
      <dgm:spPr/>
      <dgm:t>
        <a:bodyPr/>
        <a:lstStyle/>
        <a:p>
          <a:endParaRPr lang="ru-RU"/>
        </a:p>
      </dgm:t>
    </dgm:pt>
    <dgm:pt modelId="{5A26D360-B1D4-45BA-8E5D-77DC8713BE88}" type="sibTrans" cxnId="{606A35EF-43B0-4BA7-8DF0-0C96E9F0B59B}">
      <dgm:prSet/>
      <dgm:spPr/>
      <dgm:t>
        <a:bodyPr/>
        <a:lstStyle/>
        <a:p>
          <a:endParaRPr lang="ru-RU"/>
        </a:p>
      </dgm:t>
    </dgm:pt>
    <dgm:pt modelId="{09FB49C8-CA80-454F-9F06-C88F37FAD933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актуализация нормативно-правовой базы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1E796E-E9F1-40D2-9C0A-19BF1EF6AF1B}" type="parTrans" cxnId="{8BFB38BD-A7A8-481B-BDCB-512B5E8507DE}">
      <dgm:prSet/>
      <dgm:spPr/>
      <dgm:t>
        <a:bodyPr/>
        <a:lstStyle/>
        <a:p>
          <a:endParaRPr lang="ru-RU"/>
        </a:p>
      </dgm:t>
    </dgm:pt>
    <dgm:pt modelId="{5E640A87-5D6B-4450-A53B-B9B6BD481B11}" type="sibTrans" cxnId="{8BFB38BD-A7A8-481B-BDCB-512B5E8507DE}">
      <dgm:prSet/>
      <dgm:spPr/>
      <dgm:t>
        <a:bodyPr/>
        <a:lstStyle/>
        <a:p>
          <a:endParaRPr lang="ru-RU"/>
        </a:p>
      </dgm:t>
    </dgm:pt>
    <dgm:pt modelId="{34291C59-184F-4D14-89E4-0E4ACBE72EB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государственный заказ на обучение, профессиональную переподготовку и повышение квалификации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0B9F878-5C0E-4242-9E85-3FE36AE6F4BF}" type="parTrans" cxnId="{B8668285-B5C9-47EF-A248-6F236652B38F}">
      <dgm:prSet/>
      <dgm:spPr/>
      <dgm:t>
        <a:bodyPr/>
        <a:lstStyle/>
        <a:p>
          <a:endParaRPr lang="ru-RU"/>
        </a:p>
      </dgm:t>
    </dgm:pt>
    <dgm:pt modelId="{4BD8A953-949B-4F95-9376-341919AA338E}" type="sibTrans" cxnId="{B8668285-B5C9-47EF-A248-6F236652B38F}">
      <dgm:prSet/>
      <dgm:spPr/>
      <dgm:t>
        <a:bodyPr/>
        <a:lstStyle/>
        <a:p>
          <a:endParaRPr lang="ru-RU"/>
        </a:p>
      </dgm:t>
    </dgm:pt>
    <dgm:pt modelId="{3F48D4C6-571E-41E1-989B-BE1D88DB2E7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практико-ориентированного обучения на базе федеральных и региональных библиотек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95F7D29-4ED1-4CC1-B415-49C3D746FC51}" type="parTrans" cxnId="{CD10784A-E0CE-4C05-8FCB-375ACC9A55AC}">
      <dgm:prSet/>
      <dgm:spPr/>
      <dgm:t>
        <a:bodyPr/>
        <a:lstStyle/>
        <a:p>
          <a:endParaRPr lang="ru-RU"/>
        </a:p>
      </dgm:t>
    </dgm:pt>
    <dgm:pt modelId="{DD18FCDC-5D21-4B06-938C-ADB2C035C8B1}" type="sibTrans" cxnId="{CD10784A-E0CE-4C05-8FCB-375ACC9A55AC}">
      <dgm:prSet/>
      <dgm:spPr/>
      <dgm:t>
        <a:bodyPr/>
        <a:lstStyle/>
        <a:p>
          <a:endParaRPr lang="ru-RU"/>
        </a:p>
      </dgm:t>
    </dgm:pt>
    <dgm:pt modelId="{86426B19-22BA-4BF3-93DA-636D253771C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привлечение специалистов из других сфер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4739AD-0744-4D34-9B2B-256C9FBF2E13}" type="parTrans" cxnId="{BE87872E-7945-474B-87AB-A5EB1FE8D678}">
      <dgm:prSet/>
      <dgm:spPr/>
      <dgm:t>
        <a:bodyPr/>
        <a:lstStyle/>
        <a:p>
          <a:endParaRPr lang="ru-RU"/>
        </a:p>
      </dgm:t>
    </dgm:pt>
    <dgm:pt modelId="{C9E11A0E-3B06-4B9C-B3B3-315E08C12930}" type="sibTrans" cxnId="{BE87872E-7945-474B-87AB-A5EB1FE8D678}">
      <dgm:prSet/>
      <dgm:spPr/>
      <dgm:t>
        <a:bodyPr/>
        <a:lstStyle/>
        <a:p>
          <a:endParaRPr lang="ru-RU"/>
        </a:p>
      </dgm:t>
    </dgm:pt>
    <dgm:pt modelId="{AF2A0AB5-99EB-4718-88D9-A50D35FE726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повышение престижа библиотечной профессии, привлечение активных молодых специалистов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5A1704C-278C-418A-A4A8-2D0FAC2A8DE0}" type="parTrans" cxnId="{682D5847-7043-4F4C-93BC-7A1D8B3392AD}">
      <dgm:prSet/>
      <dgm:spPr/>
      <dgm:t>
        <a:bodyPr/>
        <a:lstStyle/>
        <a:p>
          <a:endParaRPr lang="ru-RU"/>
        </a:p>
      </dgm:t>
    </dgm:pt>
    <dgm:pt modelId="{3B933C6B-694C-4F90-8F23-0818AEF33A55}" type="sibTrans" cxnId="{682D5847-7043-4F4C-93BC-7A1D8B3392AD}">
      <dgm:prSet/>
      <dgm:spPr/>
      <dgm:t>
        <a:bodyPr/>
        <a:lstStyle/>
        <a:p>
          <a:endParaRPr lang="ru-RU"/>
        </a:p>
      </dgm:t>
    </dgm:pt>
    <dgm:pt modelId="{BD838D20-A006-4E88-B801-C003A93689AE}" type="pres">
      <dgm:prSet presAssocID="{90BD6301-621F-462F-8A2E-7178068A98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4AC8E-8409-44F6-B588-8592ABCC3C74}" type="pres">
      <dgm:prSet presAssocID="{8BF37DE1-63FC-47C7-9D33-12B44FD11E6E}" presName="composite" presStyleCnt="0"/>
      <dgm:spPr/>
    </dgm:pt>
    <dgm:pt modelId="{6B3F45D7-9907-45D3-BD81-2EE7D9078301}" type="pres">
      <dgm:prSet presAssocID="{8BF37DE1-63FC-47C7-9D33-12B44FD11E6E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4771E-A67C-4A7B-BD5F-137347EE1D94}" type="pres">
      <dgm:prSet presAssocID="{8BF37DE1-63FC-47C7-9D33-12B44FD11E6E}" presName="parSh" presStyleLbl="node1" presStyleIdx="0" presStyleCnt="1"/>
      <dgm:spPr/>
      <dgm:t>
        <a:bodyPr/>
        <a:lstStyle/>
        <a:p>
          <a:endParaRPr lang="ru-RU"/>
        </a:p>
      </dgm:t>
    </dgm:pt>
    <dgm:pt modelId="{F37C30FF-8873-455E-B351-64653D24E209}" type="pres">
      <dgm:prSet presAssocID="{8BF37DE1-63FC-47C7-9D33-12B44FD11E6E}" presName="desTx" presStyleLbl="fgAcc1" presStyleIdx="0" presStyleCnt="1" custLinFactNeighborX="-1273" custLinFactNeighborY="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7872E-7945-474B-87AB-A5EB1FE8D678}" srcId="{8BF37DE1-63FC-47C7-9D33-12B44FD11E6E}" destId="{86426B19-22BA-4BF3-93DA-636D253771C6}" srcOrd="4" destOrd="0" parTransId="{E14739AD-0744-4D34-9B2B-256C9FBF2E13}" sibTransId="{C9E11A0E-3B06-4B9C-B3B3-315E08C12930}"/>
    <dgm:cxn modelId="{85E06B27-C2DD-44A3-9307-0A33FB199DCC}" type="presOf" srcId="{8BF37DE1-63FC-47C7-9D33-12B44FD11E6E}" destId="{6B3F45D7-9907-45D3-BD81-2EE7D9078301}" srcOrd="0" destOrd="0" presId="urn:microsoft.com/office/officeart/2005/8/layout/process3"/>
    <dgm:cxn modelId="{D203B536-72E4-4D53-99AB-908B88964310}" type="presOf" srcId="{3F48D4C6-571E-41E1-989B-BE1D88DB2E70}" destId="{F37C30FF-8873-455E-B351-64653D24E209}" srcOrd="0" destOrd="3" presId="urn:microsoft.com/office/officeart/2005/8/layout/process3"/>
    <dgm:cxn modelId="{606A35EF-43B0-4BA7-8DF0-0C96E9F0B59B}" srcId="{8BF37DE1-63FC-47C7-9D33-12B44FD11E6E}" destId="{59AF9B33-9A2F-4977-A7C0-80A67D47EA88}" srcOrd="0" destOrd="0" parTransId="{B8A684F0-159A-491E-B8F8-0542027D2565}" sibTransId="{5A26D360-B1D4-45BA-8E5D-77DC8713BE88}"/>
    <dgm:cxn modelId="{C28E868B-6999-4862-9582-827678D158C9}" type="presOf" srcId="{90BD6301-621F-462F-8A2E-7178068A986C}" destId="{BD838D20-A006-4E88-B801-C003A93689AE}" srcOrd="0" destOrd="0" presId="urn:microsoft.com/office/officeart/2005/8/layout/process3"/>
    <dgm:cxn modelId="{B9C88992-BA65-4368-BA7B-74B417B56705}" type="presOf" srcId="{09FB49C8-CA80-454F-9F06-C88F37FAD933}" destId="{F37C30FF-8873-455E-B351-64653D24E209}" srcOrd="0" destOrd="1" presId="urn:microsoft.com/office/officeart/2005/8/layout/process3"/>
    <dgm:cxn modelId="{8BFB38BD-A7A8-481B-BDCB-512B5E8507DE}" srcId="{8BF37DE1-63FC-47C7-9D33-12B44FD11E6E}" destId="{09FB49C8-CA80-454F-9F06-C88F37FAD933}" srcOrd="1" destOrd="0" parTransId="{DA1E796E-E9F1-40D2-9C0A-19BF1EF6AF1B}" sibTransId="{5E640A87-5D6B-4450-A53B-B9B6BD481B11}"/>
    <dgm:cxn modelId="{B8668285-B5C9-47EF-A248-6F236652B38F}" srcId="{8BF37DE1-63FC-47C7-9D33-12B44FD11E6E}" destId="{34291C59-184F-4D14-89E4-0E4ACBE72EBF}" srcOrd="2" destOrd="0" parTransId="{20B9F878-5C0E-4242-9E85-3FE36AE6F4BF}" sibTransId="{4BD8A953-949B-4F95-9376-341919AA338E}"/>
    <dgm:cxn modelId="{8BC4E217-407B-4684-8AFA-05BE66E177F4}" type="presOf" srcId="{59AF9B33-9A2F-4977-A7C0-80A67D47EA88}" destId="{F37C30FF-8873-455E-B351-64653D24E209}" srcOrd="0" destOrd="0" presId="urn:microsoft.com/office/officeart/2005/8/layout/process3"/>
    <dgm:cxn modelId="{682D5847-7043-4F4C-93BC-7A1D8B3392AD}" srcId="{8BF37DE1-63FC-47C7-9D33-12B44FD11E6E}" destId="{AF2A0AB5-99EB-4718-88D9-A50D35FE7260}" srcOrd="5" destOrd="0" parTransId="{65A1704C-278C-418A-A4A8-2D0FAC2A8DE0}" sibTransId="{3B933C6B-694C-4F90-8F23-0818AEF33A55}"/>
    <dgm:cxn modelId="{982E7857-6B06-4B1F-8EE2-3A40BAE0E773}" type="presOf" srcId="{34291C59-184F-4D14-89E4-0E4ACBE72EBF}" destId="{F37C30FF-8873-455E-B351-64653D24E209}" srcOrd="0" destOrd="2" presId="urn:microsoft.com/office/officeart/2005/8/layout/process3"/>
    <dgm:cxn modelId="{CD10784A-E0CE-4C05-8FCB-375ACC9A55AC}" srcId="{8BF37DE1-63FC-47C7-9D33-12B44FD11E6E}" destId="{3F48D4C6-571E-41E1-989B-BE1D88DB2E70}" srcOrd="3" destOrd="0" parTransId="{395F7D29-4ED1-4CC1-B415-49C3D746FC51}" sibTransId="{DD18FCDC-5D21-4B06-938C-ADB2C035C8B1}"/>
    <dgm:cxn modelId="{0D5E2FBD-185F-480E-8136-6F17E03B21B8}" type="presOf" srcId="{8BF37DE1-63FC-47C7-9D33-12B44FD11E6E}" destId="{CD44771E-A67C-4A7B-BD5F-137347EE1D94}" srcOrd="1" destOrd="0" presId="urn:microsoft.com/office/officeart/2005/8/layout/process3"/>
    <dgm:cxn modelId="{1498EE0E-E414-42CE-BAF3-4C01792320A4}" type="presOf" srcId="{86426B19-22BA-4BF3-93DA-636D253771C6}" destId="{F37C30FF-8873-455E-B351-64653D24E209}" srcOrd="0" destOrd="4" presId="urn:microsoft.com/office/officeart/2005/8/layout/process3"/>
    <dgm:cxn modelId="{4D2415D0-60AD-4AA3-8CE7-D3B6F6EF844D}" srcId="{90BD6301-621F-462F-8A2E-7178068A986C}" destId="{8BF37DE1-63FC-47C7-9D33-12B44FD11E6E}" srcOrd="0" destOrd="0" parTransId="{FEF1ABC3-CE0B-48E4-9AAA-46EFDE68C340}" sibTransId="{2D3F8F37-36A2-457D-B741-C90973F17147}"/>
    <dgm:cxn modelId="{5901097A-DA4E-4706-ACC7-5552098A937D}" type="presOf" srcId="{AF2A0AB5-99EB-4718-88D9-A50D35FE7260}" destId="{F37C30FF-8873-455E-B351-64653D24E209}" srcOrd="0" destOrd="5" presId="urn:microsoft.com/office/officeart/2005/8/layout/process3"/>
    <dgm:cxn modelId="{2BBF87BB-74EF-4EE0-8884-11F610AA7B56}" type="presParOf" srcId="{BD838D20-A006-4E88-B801-C003A93689AE}" destId="{CB24AC8E-8409-44F6-B588-8592ABCC3C74}" srcOrd="0" destOrd="0" presId="urn:microsoft.com/office/officeart/2005/8/layout/process3"/>
    <dgm:cxn modelId="{F4EC760E-25FA-4335-9E84-877CFD3A267D}" type="presParOf" srcId="{CB24AC8E-8409-44F6-B588-8592ABCC3C74}" destId="{6B3F45D7-9907-45D3-BD81-2EE7D9078301}" srcOrd="0" destOrd="0" presId="urn:microsoft.com/office/officeart/2005/8/layout/process3"/>
    <dgm:cxn modelId="{FA3B23A9-F0B8-4B19-924E-97FFAFC152B3}" type="presParOf" srcId="{CB24AC8E-8409-44F6-B588-8592ABCC3C74}" destId="{CD44771E-A67C-4A7B-BD5F-137347EE1D94}" srcOrd="1" destOrd="0" presId="urn:microsoft.com/office/officeart/2005/8/layout/process3"/>
    <dgm:cxn modelId="{CE996258-80FC-4319-BD93-6651CBA2A343}" type="presParOf" srcId="{CB24AC8E-8409-44F6-B588-8592ABCC3C74}" destId="{F37C30FF-8873-455E-B351-64653D24E20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56361-63D8-444B-94CE-64621E7A040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4A8BF9-A76B-43A3-857E-117B4A9E6370}">
      <dgm:prSet/>
      <dgm:spPr/>
      <dgm:t>
        <a:bodyPr/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24BC9A-637C-4B0C-8374-FFE5CFBE4033}" type="parTrans" cxnId="{F08CA76D-4348-4D34-AF75-DE103448D480}">
      <dgm:prSet/>
      <dgm:spPr/>
      <dgm:t>
        <a:bodyPr/>
        <a:lstStyle/>
        <a:p>
          <a:endParaRPr lang="ru-RU"/>
        </a:p>
      </dgm:t>
    </dgm:pt>
    <dgm:pt modelId="{189D82D3-9B11-4168-92A9-FA3C7F75ED32}" type="sibTrans" cxnId="{F08CA76D-4348-4D34-AF75-DE103448D480}">
      <dgm:prSet/>
      <dgm:spPr/>
      <dgm:t>
        <a:bodyPr/>
        <a:lstStyle/>
        <a:p>
          <a:endParaRPr lang="ru-RU"/>
        </a:p>
      </dgm:t>
    </dgm:pt>
    <dgm:pt modelId="{F4BEC2B7-C34E-40D6-BA43-492F6FADBB29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усиление роли федеральных и региональных библиотек как научно методических центров и центров повышения квалификации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562E6D8-07D8-4C1C-9F7E-E46CCCE98D75}" type="parTrans" cxnId="{C5365C76-25AF-4A27-B977-3752F81EADE6}">
      <dgm:prSet/>
      <dgm:spPr/>
      <dgm:t>
        <a:bodyPr/>
        <a:lstStyle/>
        <a:p>
          <a:endParaRPr lang="ru-RU"/>
        </a:p>
      </dgm:t>
    </dgm:pt>
    <dgm:pt modelId="{BC57DAB3-9FAF-42E7-8E61-ADB53872DAD3}" type="sibTrans" cxnId="{C5365C76-25AF-4A27-B977-3752F81EADE6}">
      <dgm:prSet/>
      <dgm:spPr/>
      <dgm:t>
        <a:bodyPr/>
        <a:lstStyle/>
        <a:p>
          <a:endParaRPr lang="ru-RU"/>
        </a:p>
      </dgm:t>
    </dgm:pt>
    <dgm:pt modelId="{9F7C7C7D-8226-4444-90DE-107FCB59D41D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усиление роли профессиональных НКО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648D72D-DC68-45E3-ABA2-F84A4518AD0C}" type="parTrans" cxnId="{09FFAAF5-6E87-4798-9782-EFDDBB970EA4}">
      <dgm:prSet/>
      <dgm:spPr/>
      <dgm:t>
        <a:bodyPr/>
        <a:lstStyle/>
        <a:p>
          <a:endParaRPr lang="ru-RU"/>
        </a:p>
      </dgm:t>
    </dgm:pt>
    <dgm:pt modelId="{89A12155-6671-47A2-B7CB-FB4BAA2F6CB9}" type="sibTrans" cxnId="{09FFAAF5-6E87-4798-9782-EFDDBB970EA4}">
      <dgm:prSet/>
      <dgm:spPr/>
      <dgm:t>
        <a:bodyPr/>
        <a:lstStyle/>
        <a:p>
          <a:endParaRPr lang="ru-RU"/>
        </a:p>
      </dgm:t>
    </dgm:pt>
    <dgm:pt modelId="{08F2F895-47EB-47BA-9735-78A72FABE74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развитие проектных и маркетинговых технологий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637BD6-FA9F-4735-BD00-368D7F35BC31}" type="parTrans" cxnId="{4B487279-3708-4773-BE4B-914EB49BFE7F}">
      <dgm:prSet/>
      <dgm:spPr/>
      <dgm:t>
        <a:bodyPr/>
        <a:lstStyle/>
        <a:p>
          <a:endParaRPr lang="ru-RU"/>
        </a:p>
      </dgm:t>
    </dgm:pt>
    <dgm:pt modelId="{E9C3F00C-FCB8-4EB7-8A8C-EFF8626E1004}" type="sibTrans" cxnId="{4B487279-3708-4773-BE4B-914EB49BFE7F}">
      <dgm:prSet/>
      <dgm:spPr/>
      <dgm:t>
        <a:bodyPr/>
        <a:lstStyle/>
        <a:p>
          <a:endParaRPr lang="ru-RU"/>
        </a:p>
      </dgm:t>
    </dgm:pt>
    <dgm:pt modelId="{11B59589-48C3-44A6-94B2-907ED2FDA68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расширение международного профессионального взаимодействия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E3B6668-8A4D-4A4F-8E2C-D0CEA069494B}" type="parTrans" cxnId="{3FCF9331-3992-4D13-9716-29B81E054631}">
      <dgm:prSet/>
      <dgm:spPr/>
      <dgm:t>
        <a:bodyPr/>
        <a:lstStyle/>
        <a:p>
          <a:endParaRPr lang="ru-RU"/>
        </a:p>
      </dgm:t>
    </dgm:pt>
    <dgm:pt modelId="{DB9A6715-F743-465E-B0F7-696640BCB182}" type="sibTrans" cxnId="{3FCF9331-3992-4D13-9716-29B81E054631}">
      <dgm:prSet/>
      <dgm:spPr/>
      <dgm:t>
        <a:bodyPr/>
        <a:lstStyle/>
        <a:p>
          <a:endParaRPr lang="ru-RU"/>
        </a:p>
      </dgm:t>
    </dgm:pt>
    <dgm:pt modelId="{2D616D86-E516-4CD8-A64B-F9EA18AC40A7}" type="pres">
      <dgm:prSet presAssocID="{AE256361-63D8-444B-94CE-64621E7A04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E26E36-4907-470D-B144-AB9E839DD60F}" type="pres">
      <dgm:prSet presAssocID="{FF4A8BF9-A76B-43A3-857E-117B4A9E6370}" presName="composite" presStyleCnt="0"/>
      <dgm:spPr/>
    </dgm:pt>
    <dgm:pt modelId="{6C1EFFD9-2B48-403E-B9B5-A13FDEE78186}" type="pres">
      <dgm:prSet presAssocID="{FF4A8BF9-A76B-43A3-857E-117B4A9E637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4463-6909-411A-A6E9-FFD0EC74D289}" type="pres">
      <dgm:prSet presAssocID="{FF4A8BF9-A76B-43A3-857E-117B4A9E6370}" presName="parSh" presStyleLbl="node1" presStyleIdx="0" presStyleCnt="1"/>
      <dgm:spPr/>
      <dgm:t>
        <a:bodyPr/>
        <a:lstStyle/>
        <a:p>
          <a:endParaRPr lang="ru-RU"/>
        </a:p>
      </dgm:t>
    </dgm:pt>
    <dgm:pt modelId="{0BC8A524-7205-4BBE-86FB-AF306CF0DDC1}" type="pres">
      <dgm:prSet presAssocID="{FF4A8BF9-A76B-43A3-857E-117B4A9E637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CA76D-4348-4D34-AF75-DE103448D480}" srcId="{AE256361-63D8-444B-94CE-64621E7A040B}" destId="{FF4A8BF9-A76B-43A3-857E-117B4A9E6370}" srcOrd="0" destOrd="0" parTransId="{3724BC9A-637C-4B0C-8374-FFE5CFBE4033}" sibTransId="{189D82D3-9B11-4168-92A9-FA3C7F75ED32}"/>
    <dgm:cxn modelId="{FDF9FA75-0003-42F2-95AA-192E4FB70202}" type="presOf" srcId="{11B59589-48C3-44A6-94B2-907ED2FDA681}" destId="{0BC8A524-7205-4BBE-86FB-AF306CF0DDC1}" srcOrd="0" destOrd="3" presId="urn:microsoft.com/office/officeart/2005/8/layout/process3"/>
    <dgm:cxn modelId="{4B487279-3708-4773-BE4B-914EB49BFE7F}" srcId="{FF4A8BF9-A76B-43A3-857E-117B4A9E6370}" destId="{08F2F895-47EB-47BA-9735-78A72FABE746}" srcOrd="2" destOrd="0" parTransId="{7E637BD6-FA9F-4735-BD00-368D7F35BC31}" sibTransId="{E9C3F00C-FCB8-4EB7-8A8C-EFF8626E1004}"/>
    <dgm:cxn modelId="{1151D4A2-EE98-4549-8FDC-B78F33D442F6}" type="presOf" srcId="{9F7C7C7D-8226-4444-90DE-107FCB59D41D}" destId="{0BC8A524-7205-4BBE-86FB-AF306CF0DDC1}" srcOrd="0" destOrd="1" presId="urn:microsoft.com/office/officeart/2005/8/layout/process3"/>
    <dgm:cxn modelId="{77200347-7B91-4F20-AA24-0A6F62B4FB74}" type="presOf" srcId="{F4BEC2B7-C34E-40D6-BA43-492F6FADBB29}" destId="{0BC8A524-7205-4BBE-86FB-AF306CF0DDC1}" srcOrd="0" destOrd="0" presId="urn:microsoft.com/office/officeart/2005/8/layout/process3"/>
    <dgm:cxn modelId="{EE05B952-A086-4618-BE00-CA3E643A0F8C}" type="presOf" srcId="{08F2F895-47EB-47BA-9735-78A72FABE746}" destId="{0BC8A524-7205-4BBE-86FB-AF306CF0DDC1}" srcOrd="0" destOrd="2" presId="urn:microsoft.com/office/officeart/2005/8/layout/process3"/>
    <dgm:cxn modelId="{E4A5EC75-B5AC-4296-89CA-A1E39ED54B0E}" type="presOf" srcId="{AE256361-63D8-444B-94CE-64621E7A040B}" destId="{2D616D86-E516-4CD8-A64B-F9EA18AC40A7}" srcOrd="0" destOrd="0" presId="urn:microsoft.com/office/officeart/2005/8/layout/process3"/>
    <dgm:cxn modelId="{5DC5370E-4CFA-4A07-AC18-DF195CBEA295}" type="presOf" srcId="{FF4A8BF9-A76B-43A3-857E-117B4A9E6370}" destId="{6C1EFFD9-2B48-403E-B9B5-A13FDEE78186}" srcOrd="0" destOrd="0" presId="urn:microsoft.com/office/officeart/2005/8/layout/process3"/>
    <dgm:cxn modelId="{09FFAAF5-6E87-4798-9782-EFDDBB970EA4}" srcId="{FF4A8BF9-A76B-43A3-857E-117B4A9E6370}" destId="{9F7C7C7D-8226-4444-90DE-107FCB59D41D}" srcOrd="1" destOrd="0" parTransId="{5648D72D-DC68-45E3-ABA2-F84A4518AD0C}" sibTransId="{89A12155-6671-47A2-B7CB-FB4BAA2F6CB9}"/>
    <dgm:cxn modelId="{C5365C76-25AF-4A27-B977-3752F81EADE6}" srcId="{FF4A8BF9-A76B-43A3-857E-117B4A9E6370}" destId="{F4BEC2B7-C34E-40D6-BA43-492F6FADBB29}" srcOrd="0" destOrd="0" parTransId="{2562E6D8-07D8-4C1C-9F7E-E46CCCE98D75}" sibTransId="{BC57DAB3-9FAF-42E7-8E61-ADB53872DAD3}"/>
    <dgm:cxn modelId="{3FCF9331-3992-4D13-9716-29B81E054631}" srcId="{FF4A8BF9-A76B-43A3-857E-117B4A9E6370}" destId="{11B59589-48C3-44A6-94B2-907ED2FDA681}" srcOrd="3" destOrd="0" parTransId="{3E3B6668-8A4D-4A4F-8E2C-D0CEA069494B}" sibTransId="{DB9A6715-F743-465E-B0F7-696640BCB182}"/>
    <dgm:cxn modelId="{E8C82837-07A2-42D6-84E0-A336BE852C4B}" type="presOf" srcId="{FF4A8BF9-A76B-43A3-857E-117B4A9E6370}" destId="{C1A64463-6909-411A-A6E9-FFD0EC74D289}" srcOrd="1" destOrd="0" presId="urn:microsoft.com/office/officeart/2005/8/layout/process3"/>
    <dgm:cxn modelId="{1F88DAA8-E0BA-4EA9-BCE5-0F529A994B66}" type="presParOf" srcId="{2D616D86-E516-4CD8-A64B-F9EA18AC40A7}" destId="{CDE26E36-4907-470D-B144-AB9E839DD60F}" srcOrd="0" destOrd="0" presId="urn:microsoft.com/office/officeart/2005/8/layout/process3"/>
    <dgm:cxn modelId="{AEA70420-D873-47FD-B5E3-A2F6566CFCF3}" type="presParOf" srcId="{CDE26E36-4907-470D-B144-AB9E839DD60F}" destId="{6C1EFFD9-2B48-403E-B9B5-A13FDEE78186}" srcOrd="0" destOrd="0" presId="urn:microsoft.com/office/officeart/2005/8/layout/process3"/>
    <dgm:cxn modelId="{9AC7A9B1-3EF7-47E2-B61D-7B6C7CCFB605}" type="presParOf" srcId="{CDE26E36-4907-470D-B144-AB9E839DD60F}" destId="{C1A64463-6909-411A-A6E9-FFD0EC74D289}" srcOrd="1" destOrd="0" presId="urn:microsoft.com/office/officeart/2005/8/layout/process3"/>
    <dgm:cxn modelId="{EA29468E-F67B-4DA8-82B5-0E8F8ACC7715}" type="presParOf" srcId="{CDE26E36-4907-470D-B144-AB9E839DD60F}" destId="{0BC8A524-7205-4BBE-86FB-AF306CF0DD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90BEDE-B892-45FA-8CE3-BF6C8B81FB69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7EF4DC-6BE9-4A27-A552-D87D1CB6E6D8}" type="pres">
      <dgm:prSet presAssocID="{E990BEDE-B892-45FA-8CE3-BF6C8B81FB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46BDF-5844-41BF-A063-01877DB0C359}" type="presOf" srcId="{E990BEDE-B892-45FA-8CE3-BF6C8B81FB69}" destId="{127EF4DC-6BE9-4A27-A552-D87D1CB6E6D8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9F9B4-4D04-4C7D-AA87-4EAEE388AA54}">
      <dsp:nvSpPr>
        <dsp:cNvPr id="0" name=""/>
        <dsp:cNvSpPr/>
      </dsp:nvSpPr>
      <dsp:spPr>
        <a:xfrm>
          <a:off x="8308" y="94740"/>
          <a:ext cx="5502402" cy="1588470"/>
        </a:xfrm>
        <a:prstGeom prst="roundRect">
          <a:avLst>
            <a:gd name="adj" fmla="val 10000"/>
          </a:avLst>
        </a:prstGeom>
        <a:solidFill>
          <a:srgbClr val="5790D5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none" kern="1200" dirty="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</a:t>
          </a:r>
          <a:endParaRPr lang="ru-RU" sz="2800" i="0" u="none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08" y="94740"/>
        <a:ext cx="5502402" cy="1058980"/>
      </dsp:txXfrm>
    </dsp:sp>
    <dsp:sp modelId="{8C60F1C3-C899-4BA7-9FD3-5686970055C3}">
      <dsp:nvSpPr>
        <dsp:cNvPr id="0" name=""/>
        <dsp:cNvSpPr/>
      </dsp:nvSpPr>
      <dsp:spPr>
        <a:xfrm>
          <a:off x="1126998" y="1252381"/>
          <a:ext cx="5502402" cy="218880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поддержка корпоративных моделей  взаимодействия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управление качеством библиотечного обслуживания через систему стандартов качества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обеспечение доступной среды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приоритетное обслуживание детского населения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распространение положительного опыта модернизации библиотек на основе модельного стандарта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1106" y="1316489"/>
        <a:ext cx="5374186" cy="2060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00A3A-A08B-4EA1-BA3B-48375CDE657F}">
      <dsp:nvSpPr>
        <dsp:cNvPr id="0" name=""/>
        <dsp:cNvSpPr/>
      </dsp:nvSpPr>
      <dsp:spPr>
        <a:xfrm>
          <a:off x="0" y="26377"/>
          <a:ext cx="5628894" cy="1253767"/>
        </a:xfrm>
        <a:prstGeom prst="roundRect">
          <a:avLst>
            <a:gd name="adj" fmla="val 10000"/>
          </a:avLst>
        </a:prstGeom>
        <a:solidFill>
          <a:srgbClr val="4F81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377"/>
        <a:ext cx="5628894" cy="835844"/>
      </dsp:txXfrm>
    </dsp:sp>
    <dsp:sp modelId="{D54028AF-359C-415F-BAEC-9E248A52E10F}">
      <dsp:nvSpPr>
        <dsp:cNvPr id="0" name=""/>
        <dsp:cNvSpPr/>
      </dsp:nvSpPr>
      <dsp:spPr>
        <a:xfrm>
          <a:off x="1152905" y="862222"/>
          <a:ext cx="5628894" cy="269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поддержка комплектования библиотечных фондов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развитие НЭБ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мониторинг физического состояния и условий хранения фондов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развитие региональных центров консервации и реставрации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1774" y="941091"/>
        <a:ext cx="5471156" cy="2535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466BE-585F-4AD0-9682-F389593ADFB4}">
      <dsp:nvSpPr>
        <dsp:cNvPr id="0" name=""/>
        <dsp:cNvSpPr/>
      </dsp:nvSpPr>
      <dsp:spPr>
        <a:xfrm>
          <a:off x="0" y="130799"/>
          <a:ext cx="5375910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30799"/>
        <a:ext cx="5375910" cy="489600"/>
      </dsp:txXfrm>
    </dsp:sp>
    <dsp:sp modelId="{DB0E7432-500B-4498-B079-F24B587E1299}">
      <dsp:nvSpPr>
        <dsp:cNvPr id="0" name=""/>
        <dsp:cNvSpPr/>
      </dsp:nvSpPr>
      <dsp:spPr>
        <a:xfrm>
          <a:off x="1101089" y="620400"/>
          <a:ext cx="5375910" cy="275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и качества ИБО за счёт привлечения новых пользователей на основе автоматизации процессов и </a:t>
          </a:r>
          <a:r>
            <a:rPr lang="ru-RU" sz="1700" kern="1200" dirty="0" err="1" smtClean="0">
              <a:latin typeface="Times New Roman" pitchFamily="18" charset="0"/>
              <a:cs typeface="Times New Roman" pitchFamily="18" charset="0"/>
            </a:rPr>
            <a:t>цифровизации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 услуг, предоставления качественного и актуального цифрового контента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объединение библиотечных, архивных, музейных ресурсов на основе связанных данных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развитие информационной инфраструктуры для пользователей в том числе с использованием возможностей электронного правительства и НЭБ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1751" y="701062"/>
        <a:ext cx="5214586" cy="25926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07E08-CA60-420D-8A6C-AD40222FBA3D}">
      <dsp:nvSpPr>
        <dsp:cNvPr id="0" name=""/>
        <dsp:cNvSpPr/>
      </dsp:nvSpPr>
      <dsp:spPr>
        <a:xfrm>
          <a:off x="0" y="81979"/>
          <a:ext cx="5577712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>
        <a:off x="0" y="81979"/>
        <a:ext cx="5577712" cy="604800"/>
      </dsp:txXfrm>
    </dsp:sp>
    <dsp:sp modelId="{5B19C454-4F9B-44AF-9AA3-2345382DA5B3}">
      <dsp:nvSpPr>
        <dsp:cNvPr id="0" name=""/>
        <dsp:cNvSpPr/>
      </dsp:nvSpPr>
      <dsp:spPr>
        <a:xfrm>
          <a:off x="1142423" y="686779"/>
          <a:ext cx="5577712" cy="279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трансформация библиотек в универсальные центры управления цифровыми ресурсами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формирование образа библиотеки как пространства знаний, общения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формирование образа библиотеки как источника легитимной и достоверной информации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4350" y="768706"/>
        <a:ext cx="5413858" cy="2633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4771E-A67C-4A7B-BD5F-137347EE1D94}">
      <dsp:nvSpPr>
        <dsp:cNvPr id="0" name=""/>
        <dsp:cNvSpPr/>
      </dsp:nvSpPr>
      <dsp:spPr>
        <a:xfrm>
          <a:off x="0" y="42494"/>
          <a:ext cx="5553682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sz="1800" kern="1200">
            <a:latin typeface="Times New Roman" pitchFamily="18" charset="0"/>
            <a:cs typeface="Times New Roman" pitchFamily="18" charset="0"/>
          </a:endParaRPr>
        </a:p>
      </dsp:txBody>
      <dsp:txXfrm>
        <a:off x="0" y="42494"/>
        <a:ext cx="5553682" cy="518400"/>
      </dsp:txXfrm>
    </dsp:sp>
    <dsp:sp modelId="{F37C30FF-8873-455E-B351-64653D24E209}">
      <dsp:nvSpPr>
        <dsp:cNvPr id="0" name=""/>
        <dsp:cNvSpPr/>
      </dsp:nvSpPr>
      <dsp:spPr>
        <a:xfrm>
          <a:off x="1066802" y="602193"/>
          <a:ext cx="5553682" cy="3045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анализ кадровой ситуации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актуализация нормативно-правовой базы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государственный заказ на обучение, профессиональную переподготовку и повышение квалификации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развитие практико-ориентированного обучения на базе федеральных и региональных библиотек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привлечение специалистов из других сфер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повышение престижа библиотечной профессии, привлечение активных молодых специалистов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6005" y="691396"/>
        <a:ext cx="5375276" cy="28671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64463-6909-411A-A6E9-FFD0EC74D289}">
      <dsp:nvSpPr>
        <dsp:cNvPr id="0" name=""/>
        <dsp:cNvSpPr/>
      </dsp:nvSpPr>
      <dsp:spPr>
        <a:xfrm>
          <a:off x="0" y="51899"/>
          <a:ext cx="5876750" cy="907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smtClean="0">
              <a:latin typeface="Times New Roman" pitchFamily="18" charset="0"/>
              <a:cs typeface="Times New Roman" pitchFamily="18" charset="0"/>
            </a:rPr>
            <a:t>Реализация направления предусматривает:</a:t>
          </a:r>
          <a:endParaRPr lang="ru-RU" sz="2100" kern="1200">
            <a:latin typeface="Times New Roman" pitchFamily="18" charset="0"/>
            <a:cs typeface="Times New Roman" pitchFamily="18" charset="0"/>
          </a:endParaRPr>
        </a:p>
      </dsp:txBody>
      <dsp:txXfrm>
        <a:off x="0" y="51899"/>
        <a:ext cx="5876750" cy="604800"/>
      </dsp:txXfrm>
    </dsp:sp>
    <dsp:sp modelId="{0BC8A524-7205-4BBE-86FB-AF306CF0DDC1}">
      <dsp:nvSpPr>
        <dsp:cNvPr id="0" name=""/>
        <dsp:cNvSpPr/>
      </dsp:nvSpPr>
      <dsp:spPr>
        <a:xfrm>
          <a:off x="1203671" y="656700"/>
          <a:ext cx="5876750" cy="287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усиление роли федеральных и региональных библиотек как научно методических центров и центров повышения квалификации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усиление роли профессиональных НКО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развитие проектных и маркетинговых технологий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itchFamily="18" charset="0"/>
              <a:cs typeface="Times New Roman" pitchFamily="18" charset="0"/>
            </a:rPr>
            <a:t>расширение международного профессионального взаимодействия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87812" y="740841"/>
        <a:ext cx="5708468" cy="27045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78073-007A-4983-969F-05DD8119DCB3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BD00-5595-48B5-861A-3B51B4E76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3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C6BD00-5595-48B5-861A-3B51B4E7628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7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BD00-5595-48B5-861A-3B51B4E7628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81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yandex.ru/docs/view?tm=1675003285&amp;tld=ru&amp;lang=ru&amp;name=duda-v.v.-realizaciya-strategii-bibliotechnogo-dela.pdf&amp;text=&#1057;&#1090;&#1088;&#1072;&#1090;&#1077;&#1075;&#1080;&#1103;%20&#1088;&#1072;&#1079;&#1074;&#1080;&#1090;&#1080;&#1103;%20&#1073;&#1080;&#1073;&#1083;&#1080;&#1086;&#1090;&#1077;&#1095;&#1085;&#1086;&#1075;&#1086;%20&#1076;&#1077;&#1083;&#1072;%20&#1087;&#1088;&#1077;&#1079;&#1077;&#1085;&#1090;&#1072;&#1094;&#1080;&#1103;%20&#1076;&#1091;&#1076;&#1072;&amp;url=https://xn--80aacacvtbthqmh0dxl.xn--p1ai/assets/files/documents/duda-v.v.-realizaciya-strategii-bibliotechnogo-dela.pdf&amp;lr=56&amp;mime=pdf&amp;l10n=ru&amp;sign=4c64cce7dca0870e3056e57760a4dfd6&amp;keyno=0&amp;serpParams=tm%3D1675003285%26tld%3Dru%26lang%3Dru%26name%3Dduda-v.v.-realizaciya-strategii-bibliotechnogo-dela.pdf%26text%3D%D0%A1%D1%82%D1%80%D0%B0%D1%82%D0%B5%D0%B3%D0%B8%D1%8F%2B%D1%80%D0%B0%D0%B7%D0%B2%D0%B8%D1%82%D0%B8%D1%8F%2B%D0%B1%D0%B8%D0%B1%D0%BB%D0%B8%D0%BE%D1%82%D0%B5%D1%87%D0%BD%D0%BE%D0%B3%D0%BE%2B%D0%B4%D0%B5%D0%BB%D0%B0%2B%D0%BF%D1%80%D0%B5%D0%B7%D0%B5%D0%BD%D1%82%D0%B0%D1%86%D0%B8%D1%8F%2B%D0%B4%D1%83%D0%B4%D0%B0%26url%3Dhttps%3A//xn--80aacacvtbthqmh0dxl.xn--p1ai/assets/files/documents/duda-v.v.-realizaciya-strategii-bibliotechnogo-dela.pdf%26lr%3D56%26mime%3Dpdf%26l10n%3Dru%26sign%3D4c64cce7dca0870e3056e57760a4dfd6%26keyno%3D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clck.ru/33PsV5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clck.ru/33PsV5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clck.ru/33PsV5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clck.ru/33PsV5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hyperlink" Target="https://clck.ru/33PsV5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clck.ru/33PsV5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yandex.ru/docs/view?tm=1675003285&amp;tld=ru&amp;lang=ru&amp;name=duda-v.v.-realizaciya-strategii-bibliotechnogo-dela.pdf&amp;text=&#1057;&#1090;&#1088;&#1072;&#1090;&#1077;&#1075;&#1080;&#1103;%20&#1088;&#1072;&#1079;&#1074;&#1080;&#1090;&#1080;&#1103;%20&#1073;&#1080;&#1073;&#1083;&#1080;&#1086;&#1090;&#1077;&#1095;&#1085;&#1086;&#1075;&#1086;%20&#1076;&#1077;&#1083;&#1072;%20&#1087;&#1088;&#1077;&#1079;&#1077;&#1085;&#1090;&#1072;&#1094;&#1080;&#1103;%20&#1076;&#1091;&#1076;&#1072;&amp;url=https://xn--80aacacvtbthqmh0dxl.xn--p1ai/assets/files/documents/duda-v.v.-realizaciya-strategii-bibliotechnogo-dela.pdf&amp;lr=56&amp;mime=pdf&amp;l10n=ru&amp;sign=4c64cce7dca0870e3056e57760a4dfd6&amp;keyno=0&amp;serpParams=tm%3D1675003285%26tld%3Dru%26lang%3Dru%26name%3Dduda-v.v.-realizaciya-strategii-bibliotechnogo-dela.pdf%26text%3D%D0%A1%D1%82%D1%80%D0%B0%D1%82%D0%B5%D0%B3%D0%B8%D1%8F%2B%D1%80%D0%B0%D0%B7%D0%B2%D0%B8%D1%82%D0%B8%D1%8F%2B%D0%B1%D0%B8%D0%B1%D0%BB%D0%B8%D0%BE%D1%82%D0%B5%D1%87%D0%BD%D0%BE%D0%B3%D0%BE%2B%D0%B4%D0%B5%D0%BB%D0%B0%2B%D0%BF%D1%80%D0%B5%D0%B7%D0%B5%D0%BD%D1%82%D0%B0%D1%86%D0%B8%D1%8F%2B%D0%B4%D1%83%D0%B4%D0%B0%26url%3Dhttps%3A//xn--80aacacvtbthqmh0dxl.xn--p1ai/assets/files/documents/duda-v.v.-realizaciya-strategii-bibliotechnogo-dela.pdf%26lr%3D56%26mime%3Dpdf%26l10n%3Dru%26sign%3D4c64cce7dca0870e3056e57760a4dfd6%26keyno%3D0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2.png"/><Relationship Id="rId46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5" Type="http://schemas.openxmlformats.org/officeDocument/2006/relationships/image" Target="../media/image97.svg"/><Relationship Id="rId37" Type="http://schemas.openxmlformats.org/officeDocument/2006/relationships/image" Target="../media/image89.svg"/><Relationship Id="rId35" Type="http://schemas.openxmlformats.org/officeDocument/2006/relationships/image" Target="../media/image6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sla.ru/rsb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government.ru/media/files/NFWPpXpAAAEbPW60HiZiDvdZZ8AcSNuu.pdf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3PsV5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47" Type="http://schemas.openxmlformats.org/officeDocument/2006/relationships/image" Target="../media/image99.svg"/><Relationship Id="rId17" Type="http://schemas.openxmlformats.org/officeDocument/2006/relationships/image" Target="../media/image5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9" Type="http://schemas.openxmlformats.org/officeDocument/2006/relationships/image" Target="../media/image16.png"/><Relationship Id="rId48" Type="http://schemas.openxmlformats.org/officeDocument/2006/relationships/image" Target="../media/image15.png"/><Relationship Id="rId69" Type="http://schemas.openxmlformats.org/officeDocument/2006/relationships/image" Target="../media/image1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609600" y="980501"/>
            <a:ext cx="7924800" cy="2754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1900" spc="304" dirty="0">
              <a:solidFill>
                <a:srgbClr val="354D6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3200" b="1" spc="304" dirty="0">
                <a:solidFill>
                  <a:srgbClr val="354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политика в области библиотечного дела: позиция профессионального сообщества</a:t>
            </a:r>
            <a:endParaRPr lang="en-US" sz="1900" b="1" spc="304" dirty="0">
              <a:solidFill>
                <a:srgbClr val="354D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11BCA649-C44C-454D-94CD-4899252B5D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63537"/>
            <a:ext cx="685800" cy="960413"/>
          </a:xfrm>
          <a:prstGeom prst="rect">
            <a:avLst/>
          </a:prstGeom>
          <a:noFill/>
          <a:ln>
            <a:solidFill>
              <a:srgbClr val="354D6B"/>
            </a:solidFill>
          </a:ln>
        </p:spPr>
      </p:pic>
      <p:sp>
        <p:nvSpPr>
          <p:cNvPr id="6" name="Подзаголовок 3"/>
          <p:cNvSpPr txBox="1">
            <a:spLocks/>
          </p:cNvSpPr>
          <p:nvPr/>
        </p:nvSpPr>
        <p:spPr>
          <a:xfrm>
            <a:off x="381000" y="3867150"/>
            <a:ext cx="7505700" cy="11049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Жукова Татьяна Дмитриевна,</a:t>
            </a:r>
          </a:p>
          <a:p>
            <a:pPr marL="0" indent="0"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кандидат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педагогических наук,</a:t>
            </a:r>
          </a:p>
          <a:p>
            <a:pPr marL="0" indent="0" algn="just"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президент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Ассоциации библиотекарей русского мира (РШБА),</a:t>
            </a:r>
          </a:p>
          <a:p>
            <a:pPr marL="0" indent="0" algn="just"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главный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редактор журналов «Школьная библиотека», «</a:t>
            </a:r>
            <a:r>
              <a:rPr lang="ru-RU" sz="1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Читайка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» и др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91" t="33078" r="29523" b="24656"/>
          <a:stretch/>
        </p:blipFill>
        <p:spPr>
          <a:xfrm>
            <a:off x="381000" y="209550"/>
            <a:ext cx="8647041" cy="441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3F2F3-5D63-4DE8-8CF6-EDF250032FE0}"/>
              </a:ext>
            </a:extLst>
          </p:cNvPr>
          <p:cNvSpPr txBox="1"/>
          <p:nvPr/>
        </p:nvSpPr>
        <p:spPr>
          <a:xfrm>
            <a:off x="762000" y="462915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/>
              </a:rPr>
              <a:t>Источник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774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321451"/>
              </p:ext>
            </p:extLst>
          </p:nvPr>
        </p:nvGraphicFramePr>
        <p:xfrm>
          <a:off x="2362200" y="1299369"/>
          <a:ext cx="6629400" cy="363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08B46-0DED-C64B-8338-55A7C79A78C1}"/>
              </a:ext>
            </a:extLst>
          </p:cNvPr>
          <p:cNvSpPr txBox="1">
            <a:spLocks/>
          </p:cNvSpPr>
          <p:nvPr/>
        </p:nvSpPr>
        <p:spPr>
          <a:xfrm>
            <a:off x="457200" y="57150"/>
            <a:ext cx="8229600" cy="7634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Модернизация библиотечной системы (сети) страны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Noto Serif Bold" panose="020B060402020202020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2400" y="1047750"/>
            <a:ext cx="22098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Концепция развития школьных информационно-библиотечных центров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2876550"/>
            <a:ext cx="2209800" cy="2138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Ассоциация школьных библиотекарей русского мира (РШБА)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2362200" y="2076450"/>
            <a:ext cx="1447800" cy="11023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6"/>
          </p:cNvCxnSpPr>
          <p:nvPr/>
        </p:nvCxnSpPr>
        <p:spPr>
          <a:xfrm flipV="1">
            <a:off x="3048000" y="3790951"/>
            <a:ext cx="762000" cy="154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6"/>
          </p:cNvCxnSpPr>
          <p:nvPr/>
        </p:nvCxnSpPr>
        <p:spPr>
          <a:xfrm>
            <a:off x="2362200" y="2076450"/>
            <a:ext cx="1447800" cy="15074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6"/>
          </p:cNvCxnSpPr>
          <p:nvPr/>
        </p:nvCxnSpPr>
        <p:spPr>
          <a:xfrm>
            <a:off x="3048000" y="3945853"/>
            <a:ext cx="762000" cy="30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9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871484"/>
              </p:ext>
            </p:extLst>
          </p:nvPr>
        </p:nvGraphicFramePr>
        <p:xfrm>
          <a:off x="2275703" y="1352550"/>
          <a:ext cx="6781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2951F-3FF0-044B-A753-7EC7703425CB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8915400" cy="64488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Развитие и сохранения библиотечного фонда</a:t>
            </a:r>
            <a:endParaRPr lang="ru-RU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4800" y="2266950"/>
            <a:ext cx="2057400" cy="2138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Ассоциация школьных библиотекарей русского мира (РШБА)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stCxn id="5" idx="6"/>
          </p:cNvCxnSpPr>
          <p:nvPr/>
        </p:nvCxnSpPr>
        <p:spPr>
          <a:xfrm flipV="1">
            <a:off x="2362200" y="2876550"/>
            <a:ext cx="1447800" cy="4597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6"/>
          </p:cNvCxnSpPr>
          <p:nvPr/>
        </p:nvCxnSpPr>
        <p:spPr>
          <a:xfrm>
            <a:off x="2362200" y="3336253"/>
            <a:ext cx="1447800" cy="3022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41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715644"/>
              </p:ext>
            </p:extLst>
          </p:nvPr>
        </p:nvGraphicFramePr>
        <p:xfrm>
          <a:off x="2514600" y="1428750"/>
          <a:ext cx="6477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AF42A-75AB-D94A-9772-EAC023088342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8915400" cy="7889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Развитие информационных технологий и цифровая трансформация библиотек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1047750"/>
            <a:ext cx="19812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Концепция развития школьных информационно-библиотечных центров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90600" y="2876550"/>
            <a:ext cx="2057400" cy="2138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Ассоциация школьных библиотекарей русского мира (РШБА)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2209800" y="2076450"/>
            <a:ext cx="1752600" cy="497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6"/>
          </p:cNvCxnSpPr>
          <p:nvPr/>
        </p:nvCxnSpPr>
        <p:spPr>
          <a:xfrm>
            <a:off x="2209800" y="2076450"/>
            <a:ext cx="1752600" cy="1535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6"/>
          </p:cNvCxnSpPr>
          <p:nvPr/>
        </p:nvCxnSpPr>
        <p:spPr>
          <a:xfrm>
            <a:off x="2209800" y="2076450"/>
            <a:ext cx="1752600" cy="201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6"/>
          </p:cNvCxnSpPr>
          <p:nvPr/>
        </p:nvCxnSpPr>
        <p:spPr>
          <a:xfrm flipV="1">
            <a:off x="3048000" y="2795344"/>
            <a:ext cx="838200" cy="115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</p:cNvCxnSpPr>
          <p:nvPr/>
        </p:nvCxnSpPr>
        <p:spPr>
          <a:xfrm>
            <a:off x="3048000" y="3945853"/>
            <a:ext cx="9144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9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988033"/>
              </p:ext>
            </p:extLst>
          </p:nvPr>
        </p:nvGraphicFramePr>
        <p:xfrm>
          <a:off x="2362200" y="1367991"/>
          <a:ext cx="6720136" cy="356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9B50E-617A-A249-963C-857FEBDE0278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8686800" cy="7200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Обеспечение равного и свободного доступа граждан к достоверной информации и знаниям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8600" y="1047750"/>
            <a:ext cx="19812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Концепция развития школьных информационно-библиотечных центров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90600" y="2876550"/>
            <a:ext cx="2057400" cy="2138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Ассоциация школьных библиотекарей русского мира (РШБА)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2209800" y="2076450"/>
            <a:ext cx="1752600" cy="1259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6"/>
          </p:cNvCxnSpPr>
          <p:nvPr/>
        </p:nvCxnSpPr>
        <p:spPr>
          <a:xfrm>
            <a:off x="2209800" y="2076450"/>
            <a:ext cx="1752600" cy="2058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6"/>
          </p:cNvCxnSpPr>
          <p:nvPr/>
        </p:nvCxnSpPr>
        <p:spPr>
          <a:xfrm flipV="1">
            <a:off x="3048000" y="3487401"/>
            <a:ext cx="914400" cy="458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6"/>
          </p:cNvCxnSpPr>
          <p:nvPr/>
        </p:nvCxnSpPr>
        <p:spPr>
          <a:xfrm>
            <a:off x="3048000" y="3945853"/>
            <a:ext cx="914400" cy="30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78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51682"/>
              </p:ext>
            </p:extLst>
          </p:nvPr>
        </p:nvGraphicFramePr>
        <p:xfrm>
          <a:off x="2438400" y="1284960"/>
          <a:ext cx="6691184" cy="3648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2EDBD-3FD1-A342-9961-ADB3A0FCFC39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8839200" cy="5760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Кадровое обеспечение развития библиотечного дела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2400" y="933451"/>
            <a:ext cx="19812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Институты повышения квалификации и развития образования субъектов РФ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90600" y="2876550"/>
            <a:ext cx="2057400" cy="2138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Ассоциация школьных библиотекарей русского мира (РШБА)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2133600" y="1962151"/>
            <a:ext cx="1600200" cy="228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6"/>
          </p:cNvCxnSpPr>
          <p:nvPr/>
        </p:nvCxnSpPr>
        <p:spPr>
          <a:xfrm>
            <a:off x="2133600" y="1962151"/>
            <a:ext cx="1600200" cy="53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6"/>
          </p:cNvCxnSpPr>
          <p:nvPr/>
        </p:nvCxnSpPr>
        <p:spPr>
          <a:xfrm>
            <a:off x="2133600" y="1962151"/>
            <a:ext cx="1676400" cy="91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6"/>
          </p:cNvCxnSpPr>
          <p:nvPr/>
        </p:nvCxnSpPr>
        <p:spPr>
          <a:xfrm>
            <a:off x="3048000" y="3945853"/>
            <a:ext cx="762000" cy="110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</p:cNvCxnSpPr>
          <p:nvPr/>
        </p:nvCxnSpPr>
        <p:spPr>
          <a:xfrm flipV="1">
            <a:off x="3048000" y="3677901"/>
            <a:ext cx="838200" cy="26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048000" y="2512723"/>
            <a:ext cx="838200" cy="1433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6"/>
          </p:cNvCxnSpPr>
          <p:nvPr/>
        </p:nvCxnSpPr>
        <p:spPr>
          <a:xfrm>
            <a:off x="2133600" y="1962151"/>
            <a:ext cx="1752600" cy="2094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6"/>
          </p:cNvCxnSpPr>
          <p:nvPr/>
        </p:nvCxnSpPr>
        <p:spPr>
          <a:xfrm>
            <a:off x="2133600" y="1962151"/>
            <a:ext cx="1676400" cy="2438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6"/>
          </p:cNvCxnSpPr>
          <p:nvPr/>
        </p:nvCxnSpPr>
        <p:spPr>
          <a:xfrm>
            <a:off x="3048000" y="3945853"/>
            <a:ext cx="838200" cy="578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6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0838B-EA15-3F42-91C7-CC64C287C954}"/>
              </a:ext>
            </a:extLst>
          </p:cNvPr>
          <p:cNvSpPr txBox="1">
            <a:spLocks/>
          </p:cNvSpPr>
          <p:nvPr/>
        </p:nvSpPr>
        <p:spPr>
          <a:xfrm>
            <a:off x="76200" y="133350"/>
            <a:ext cx="8915400" cy="7200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Научное и методическое обеспечение деятельности библиотек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22148"/>
              </p:ext>
            </p:extLst>
          </p:nvPr>
        </p:nvGraphicFramePr>
        <p:xfrm>
          <a:off x="1944129" y="1200150"/>
          <a:ext cx="7080422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1047750"/>
            <a:ext cx="19812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Институты повышения квалификации и развития образования субъектов РФ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5800" y="2877065"/>
            <a:ext cx="2057400" cy="213860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Ассоциация школьных библиотекарей русского мира (РШБА)</a:t>
            </a:r>
            <a:endParaRPr lang="ru-RU" sz="12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>
            <a:stCxn id="4" idx="6"/>
          </p:cNvCxnSpPr>
          <p:nvPr/>
        </p:nvCxnSpPr>
        <p:spPr>
          <a:xfrm>
            <a:off x="1981200" y="2076450"/>
            <a:ext cx="1600200" cy="495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4" idx="6"/>
          </p:cNvCxnSpPr>
          <p:nvPr/>
        </p:nvCxnSpPr>
        <p:spPr>
          <a:xfrm>
            <a:off x="1981200" y="2076450"/>
            <a:ext cx="1524000" cy="1409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6"/>
          </p:cNvCxnSpPr>
          <p:nvPr/>
        </p:nvCxnSpPr>
        <p:spPr>
          <a:xfrm>
            <a:off x="1981200" y="2076450"/>
            <a:ext cx="1524000" cy="2019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6"/>
          </p:cNvCxnSpPr>
          <p:nvPr/>
        </p:nvCxnSpPr>
        <p:spPr>
          <a:xfrm flipV="1">
            <a:off x="2743200" y="3105150"/>
            <a:ext cx="762000" cy="841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6"/>
          </p:cNvCxnSpPr>
          <p:nvPr/>
        </p:nvCxnSpPr>
        <p:spPr>
          <a:xfrm>
            <a:off x="2743200" y="3946368"/>
            <a:ext cx="838200" cy="30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4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3A85ED-A7BA-41A5-B77C-1EC6158EF1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24815" r="25000" b="8519"/>
          <a:stretch/>
        </p:blipFill>
        <p:spPr>
          <a:xfrm>
            <a:off x="228600" y="209550"/>
            <a:ext cx="8590280" cy="434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63F2F3-5D63-4DE8-8CF6-EDF250032FE0}"/>
              </a:ext>
            </a:extLst>
          </p:cNvPr>
          <p:cNvSpPr txBox="1"/>
          <p:nvPr/>
        </p:nvSpPr>
        <p:spPr>
          <a:xfrm>
            <a:off x="762000" y="462915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3"/>
              </a:rPr>
              <a:t>Источник</a:t>
            </a:r>
            <a:endParaRPr lang="ru-RU" sz="1600" dirty="0"/>
          </a:p>
        </p:txBody>
      </p:sp>
      <p:sp>
        <p:nvSpPr>
          <p:cNvPr id="4" name="Шеврон 3"/>
          <p:cNvSpPr/>
          <p:nvPr/>
        </p:nvSpPr>
        <p:spPr>
          <a:xfrm>
            <a:off x="381000" y="2495550"/>
            <a:ext cx="381000" cy="3048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>
            <a:off x="381000" y="3219450"/>
            <a:ext cx="381000" cy="3048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>
            <a:off x="4523740" y="2087217"/>
            <a:ext cx="381000" cy="3048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Шеврон 8"/>
          <p:cNvSpPr/>
          <p:nvPr/>
        </p:nvSpPr>
        <p:spPr>
          <a:xfrm>
            <a:off x="4493923" y="2922104"/>
            <a:ext cx="381000" cy="3048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Шеврон 9"/>
          <p:cNvSpPr/>
          <p:nvPr/>
        </p:nvSpPr>
        <p:spPr>
          <a:xfrm>
            <a:off x="4493923" y="3524250"/>
            <a:ext cx="381000" cy="304800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7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143" t="13247" r="23334" b="5283"/>
          <a:stretch/>
        </p:blipFill>
        <p:spPr>
          <a:xfrm>
            <a:off x="1981200" y="57150"/>
            <a:ext cx="5410200" cy="49284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Эмоциональный интеллект. Что такое и как разв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Эмоциональный интеллект. Что такое и как разви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3476237"/>
              </p:ext>
            </p:extLst>
          </p:nvPr>
        </p:nvGraphicFramePr>
        <p:xfrm>
          <a:off x="3733800" y="1587929"/>
          <a:ext cx="26670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2337F004-E122-4D09-BAB4-03B2EA06B242}"/>
              </a:ext>
            </a:extLst>
          </p:cNvPr>
          <p:cNvSpPr txBox="1">
            <a:spLocks/>
          </p:cNvSpPr>
          <p:nvPr/>
        </p:nvSpPr>
        <p:spPr>
          <a:xfrm>
            <a:off x="583070" y="1123950"/>
            <a:ext cx="7772400" cy="27473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Стратегия является основой для разработки отраслевых документов стратегического планирования в сфере развития библиотечного дела </a:t>
            </a:r>
            <a:b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субъектах Российской Федерации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97" y="344421"/>
            <a:ext cx="1285807" cy="18021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08" y="3798214"/>
            <a:ext cx="790610" cy="9469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7772" y="3875483"/>
            <a:ext cx="534162" cy="79242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" y="1150968"/>
            <a:ext cx="555948" cy="8198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7772" y="1245496"/>
            <a:ext cx="548857" cy="795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618" y="2306177"/>
            <a:ext cx="9177618" cy="12677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66332" y="2529996"/>
            <a:ext cx="3411337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9"/>
              </a:lnSpc>
            </a:pPr>
            <a:r>
              <a:rPr lang="en-US" sz="1500" spc="165">
                <a:solidFill>
                  <a:srgbClr val="FDFEFE"/>
                </a:solidFill>
                <a:latin typeface="Noto Serif Bold"/>
              </a:rPr>
              <a:t>АССОЦИАЦИЯ ШКОЛЬНЫХ БИБЛИОТЕКАРЕЙ РУССКОГО МИРА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4350" y="2555552"/>
            <a:ext cx="1608934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"/>
              </a:lnSpc>
            </a:pPr>
            <a:r>
              <a:rPr lang="en-US" spc="98">
                <a:solidFill>
                  <a:srgbClr val="FDFEFE"/>
                </a:solidFill>
                <a:latin typeface="Noto Serif"/>
              </a:rPr>
              <a:t>Самая большая библиотечная сеть России: свыше 41 тысячи школьных библиотекарей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46119" y="2741485"/>
            <a:ext cx="122745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FDFEFE"/>
                </a:solidFill>
                <a:latin typeface="Noto Serif"/>
              </a:rPr>
              <a:t>Основана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FDFEFE"/>
                </a:solidFill>
                <a:latin typeface="Noto Serif"/>
              </a:rPr>
              <a:t>в 2004 году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27283" y="1197360"/>
            <a:ext cx="145507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Издатель ежемесячного журнала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о чтении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для детей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04726" y="1109253"/>
            <a:ext cx="176160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Издатель ежемесячного профессионального журнала 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для библиотекарей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09383" y="3820050"/>
            <a:ext cx="163127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Издатель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современной методической литературы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о практиках чтения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0298" y="3964642"/>
            <a:ext cx="164954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Автор электронного информационного ресурса</a:t>
            </a:r>
          </a:p>
          <a:p>
            <a:pPr>
              <a:lnSpc>
                <a:spcPts val="1400"/>
              </a:lnSpc>
            </a:pPr>
            <a:r>
              <a:rPr lang="en-US" sz="1000" spc="109">
                <a:solidFill>
                  <a:srgbClr val="354D6B"/>
                </a:solidFill>
                <a:latin typeface="Noto Serif"/>
              </a:rPr>
              <a:t>«Читающая школа»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62700" y="2565659"/>
            <a:ext cx="88341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  <a:spcBef>
                <a:spcPct val="0"/>
              </a:spcBef>
            </a:pPr>
            <a:r>
              <a:rPr lang="en-US" sz="4000" dirty="0">
                <a:solidFill>
                  <a:srgbClr val="FDFEFE"/>
                </a:solidFill>
                <a:latin typeface="Organic"/>
              </a:rPr>
              <a:t>1</a:t>
            </a:r>
            <a:r>
              <a:rPr lang="ru-RU" sz="4000" dirty="0">
                <a:solidFill>
                  <a:srgbClr val="FDFEFE"/>
                </a:solidFill>
                <a:latin typeface="Organic"/>
              </a:rPr>
              <a:t>8</a:t>
            </a:r>
            <a:endParaRPr lang="en-US" sz="4000" dirty="0">
              <a:solidFill>
                <a:srgbClr val="FDFEFE"/>
              </a:solidFill>
              <a:latin typeface="Organi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87771" y="3104528"/>
            <a:ext cx="68733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2400" dirty="0">
                <a:solidFill>
                  <a:srgbClr val="FDFEFE"/>
                </a:solidFill>
                <a:latin typeface="Organic"/>
              </a:rPr>
              <a:t>ЛЕТ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61302" y="2576896"/>
            <a:ext cx="102453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7"/>
              </a:lnSpc>
              <a:spcBef>
                <a:spcPct val="0"/>
              </a:spcBef>
            </a:pPr>
            <a:r>
              <a:rPr lang="en-US" sz="3300" dirty="0">
                <a:solidFill>
                  <a:srgbClr val="FDFEFE"/>
                </a:solidFill>
                <a:latin typeface="Organic"/>
              </a:rPr>
              <a:t>&gt;41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95072" y="3115851"/>
            <a:ext cx="831238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  <a:spcBef>
                <a:spcPct val="0"/>
              </a:spcBef>
            </a:pPr>
            <a:r>
              <a:rPr lang="en-US" sz="3300" dirty="0">
                <a:solidFill>
                  <a:srgbClr val="FDFEFE"/>
                </a:solidFill>
                <a:latin typeface="Organic"/>
              </a:rPr>
              <a:t>000</a:t>
            </a:r>
            <a:endParaRPr lang="en-US" sz="2800" dirty="0">
              <a:solidFill>
                <a:srgbClr val="FDFEFE"/>
              </a:solidFill>
              <a:latin typeface="Organ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7318"/>
            <a:ext cx="8382000" cy="910432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Задачи региональных профессиональных сообществ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1200150"/>
            <a:ext cx="6934200" cy="3657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Войти в региональные межведомственные советы по развитию библиотечного дела субъекта РФ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Участие в мониторинге кадрового состава библиотек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Участие в разработке / экспертизе региональных ведомственных государственных программ по развитию библиотечного дела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 descr="Целевая аудитория">
            <a:extLst>
              <a:ext uri="{FF2B5EF4-FFF2-40B4-BE49-F238E27FC236}">
                <a16:creationId xmlns:a16="http://schemas.microsoft.com/office/drawing/2014/main" id="{747E19FB-42C2-4D33-9E23-F9CA99960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5"/>
              </a:ext>
            </a:extLst>
          </a:blip>
          <a:stretch>
            <a:fillRect/>
          </a:stretch>
        </p:blipFill>
        <p:spPr>
          <a:xfrm>
            <a:off x="838200" y="2266950"/>
            <a:ext cx="914400" cy="966708"/>
          </a:xfrm>
          <a:prstGeom prst="rect">
            <a:avLst/>
          </a:prstGeom>
        </p:spPr>
      </p:pic>
      <p:pic>
        <p:nvPicPr>
          <p:cNvPr id="5" name="Рисунок 4" descr="Собрание">
            <a:extLst>
              <a:ext uri="{FF2B5EF4-FFF2-40B4-BE49-F238E27FC236}">
                <a16:creationId xmlns:a16="http://schemas.microsoft.com/office/drawing/2014/main" id="{053E4838-0A31-4A53-8BB8-8816B69FC984}"/>
              </a:ext>
            </a:extLst>
          </p:cNvPr>
          <p:cNvPicPr>
            <a:picLocks noChangeAspect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7"/>
              </a:ext>
            </a:extLst>
          </a:blip>
          <a:stretch>
            <a:fillRect/>
          </a:stretch>
        </p:blipFill>
        <p:spPr>
          <a:xfrm>
            <a:off x="838200" y="1173996"/>
            <a:ext cx="914400" cy="966708"/>
          </a:xfrm>
          <a:prstGeom prst="rect">
            <a:avLst/>
          </a:prstGeom>
        </p:spPr>
      </p:pic>
      <p:pic>
        <p:nvPicPr>
          <p:cNvPr id="6" name="Рисунок 5" descr="Портфель">
            <a:extLst>
              <a:ext uri="{FF2B5EF4-FFF2-40B4-BE49-F238E27FC236}">
                <a16:creationId xmlns:a16="http://schemas.microsoft.com/office/drawing/2014/main" id="{90167056-C395-444A-B41D-D65090A95CA5}"/>
              </a:ext>
            </a:extLst>
          </p:cNvPr>
          <p:cNvPicPr>
            <a:picLocks noChangeAspect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838200" y="3359904"/>
            <a:ext cx="914400" cy="9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75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Эмоциональный интеллект. Что такое и как разв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Эмоциональный интеллект. Что такое и как разви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5">
            <a:extLst>
              <a:ext uri="{FF2B5EF4-FFF2-40B4-BE49-F238E27FC236}">
                <a16:creationId xmlns:a16="http://schemas.microsoft.com/office/drawing/2014/main" id="{2337F004-E122-4D09-BAB4-03B2EA06B242}"/>
              </a:ext>
            </a:extLst>
          </p:cNvPr>
          <p:cNvSpPr txBox="1">
            <a:spLocks/>
          </p:cNvSpPr>
          <p:nvPr/>
        </p:nvSpPr>
        <p:spPr>
          <a:xfrm>
            <a:off x="612775" y="1733550"/>
            <a:ext cx="77724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Спасибо за внимание!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54903" y="450625"/>
            <a:ext cx="688143" cy="964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302895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Сайт РШБА 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rusla.ru/rsba/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76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203F4-177D-4091-83EC-A149DC15A41E}"/>
              </a:ext>
            </a:extLst>
          </p:cNvPr>
          <p:cNvSpPr txBox="1">
            <a:spLocks/>
          </p:cNvSpPr>
          <p:nvPr/>
        </p:nvSpPr>
        <p:spPr>
          <a:xfrm>
            <a:off x="1143000" y="114590"/>
            <a:ext cx="7660168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Выращивание сообществ и сетей</a:t>
            </a:r>
            <a:endParaRPr lang="en-US" sz="3000" b="1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1DFE34-1EDC-4CF4-A03E-C127128B2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30" t="41528" r="33088" b="21766"/>
          <a:stretch/>
        </p:blipFill>
        <p:spPr>
          <a:xfrm>
            <a:off x="152400" y="82154"/>
            <a:ext cx="857477" cy="833411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3165001-F0B8-4991-89D6-547CBC8F3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77" y="742950"/>
            <a:ext cx="8223791" cy="3943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377" y="4760863"/>
            <a:ext cx="2697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Источник: </a:t>
            </a:r>
            <a:r>
              <a:rPr lang="ru-RU" sz="1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П.Лукша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4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021DE-BF45-41B9-953B-C060C0718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564" y="4774499"/>
            <a:ext cx="2130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hlinkClick r:id="rId3"/>
              </a:rPr>
              <a:t>источник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658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Я люблю Россию / I love Russ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data:image/jpeg;base64,/9j/4AAQSkZJRgABAQAAAQABAAD/2wCEAAkGBxMSEhUSEhMWFhUVFRcYFRcYGBUYFRgXFRcXGBUXGBcaHSggGBolGxUWIjEhJSorLi4wFyAzODMtNygtLi0BCgoKDg0OGhAQGy0lICYtLS0uLS0tLS0tLS0tLS0tLS0tLS0tLS0tLS0tLS0tLS0tLS0tLS0tLS0tLS0tLS0tLf/AABEIAOEA4QMBIgACEQEDEQH/xAAcAAABBQEBAQAAAAAAAAAAAAAAAQQFBgcCAwj/xABGEAACAQMCBAMEBgkCBAQHAAABAgMABBESIQUGEzEiQVEHFDJhI3GBkaPSF0JSU6GxwdHwYuEVM3KCJDSzwhZEY3OSk7L/xAAaAQEAAgMBAAAAAAAAAAAAAAAAAQUCAwQG/8QANBEAAgECBAMGBAUFAQAAAAAAAAECAxEEEiExBUFRExRhgZGhFSJxsQYyQsHRI1Ji4fAz/9oADAMBAAIRAxEAPwDcaKKKAKKKKAKKKKAKKKKAKKKKAKKKQmgFopAc0tAFFeTvjyJ+rH9TXnBco5YKclG0uPNTgMAR5ZVlP1EUA5opKKAWikzS0AUUUUAUUUUAUUUUAUUUUAUUUUAUUUUAUUUUAUUmaZz3qK6RFhrk1FF3LEIAXbA7KMjJO2WA7kUA9ornVXjJPgkaWxjOoDIz6YG+fPtQHqnbf+n9KXVXIPnVW5i5qNrcWsQiEi3JZVCuBNqVc+FXwukAgk58wADkUBadYqsXPNZWSYC3kaCB9EkwZANQC6gqHdgC2Cc+Rx5ZmuJcSit4mlmkVEQZZmIwPu7k+Q86zLmfjNjdKTDM/TuFZ9Ss0cHVhBZi6katQXSdOANsnzqLg1SI6V+LsTuxHbVvuP8AO1eF1xONDpzqfOkIo1OTjVjSO3h332xj1FYZwrnKK5tZ7XiTK8UQcxlRKZHOosAJA4XUcsASd8DY7mrPf852dgY5og00gjHvCx5fp9ZLYAvJspYJbAAE5PfIFAaDYcaWYuoSRHUjwSKEds58QUnOnYjVsNj6VC8TtZrZL67t3PvDssjKyqUk6USJHHGBk5K4AO5LeWNqhrXmFLpku1ctGqaJZlDroSUZaMaSGBEogBYb4Y4CjJrvhfMqpPLGVcwyKHtZnEkgcIFjKFf+aVEusqxzlc9wASA64RztHA8sF7NcdSJgJHkijMKFl1AdWCJVUY828sHI3AnuS+LS3cBu5FKJM+q3jONSQhQqliO5ZgzfUwFY1zus3SuLwXErR3TIpdY2RJIwmEAAIURa00b6nIAJzvUn7KOc2jtmtirvJFq93BDdNmbLRw9QD6Mll/WyNKnGMGgNZ4LxOWcs4iWO3GREzNmWTSSuvQBhUOMjLEkYOBU4DWK8i8UvnuW/8SiaWxcWLqyqhI0R9OVlYDJywA8lA8Q3rSOB8VkOYrnp9ZMB2iOYSzFgo3OUYqFOk+Z2JoCx0U2t5CRhgAw2YDOM99ie4r1jGB9tSD0opBS0AUUUUAUUUUAUUUUAUUVy42oDqvJpABknA9SdqiePPcpbySQFOqilwjAsjhdyhbIIYgEBvInsahOOW93JJBOdCRqwITxu8RceGVkzocqe/wCyMlT3yYJfjPHBBdWduSuLozKAQc5jQOGB7AeRB3OsY7Gozm2ZrZzxFOkenbvC4kbTgGRWUhvm6hCu3xKe6aWyXm2W7dpYZ5ZWu7eZXMonK28cZSRg8cabREKU1M3iGrHnu15f53urse43JSZJEbJkEjySaND6BmUJrIiADHGD55O8A0Hg3M011ELi9njtkU9RY7Z2aVojE0qxyp4snSjk4GcI2ygZqwcscU95sUuTM6a2k6TCTqNp6jCMSKRgvgAFR9Qx5Vrl/gaQyzTJbxxM5dIyuBiHVIEJjAwrsjR6t+8a7d8zttZsqhA74BLbHQS7Z1u2jGWYsST55OaAh+d+dLyCJDaiGSQnSfDKxfJ0hkjXt4ttyd8jxFc1Q+E3omvyt60lz05wU1aDgysVIIjJVXBw2VJB6ekAkrjU5eCRv8aBvFq8Q1eLCgNv5+Fd+/hFRM/IlmQdMPTJBGYyUO4IPY+hI+2oBnfM3NMs0Jseq0itJnMg0hFRiqIHIBIVgAztqzoJJz2pd6cYXQUAAOk7nJAyxJ8z/LAq/wDMfsskUarSQyBQfo5MBsbnCt2Pfscd+9Z1c27xO0ciMjqcMrDBB+YowPBxECLp6Mkn4yx3QBdCMmMHSVJBz54p1wfiiRnwqYnKGMyqxPxEENoO2Qw9QO3bBJhaWoBNtdgRyCKUKNQVcBgzakYSnGPDEfDtsdWjbYkWPhXGZktpEEjmMRObd2w5i6aLk6Qcqya+mGTsZcn4MVQo4y2wGa9PeXCGPUdBxlcnScElcjzwWJ+01NwSvMHHprmOISEknxyOe8si5iVjg4IWNVQHAOx70/5N5h93jlhIduqwACEow1KVfRIuSJHGIxkYGSe9Q3A+BXF4xWCMtj4nOyL/ANTf071pXLnswWJ0lnmZnU5Cx5RQR/qzqP8ACgLNynwxb23kboxK8jPDPIPE2lCBICwYOQQAiMrFSq5IHapvgNpa2VqLaNFZQiR3MqBBqk8UbM6g6tWtXHmVIPoaVbY6VUBQqLpUBI1UKOyhQuANuwrxu+F9RuoSdec6sLnO/wAv9TfXk5zUgkLXm63i0QXEypL0gx1lVDAICWDMwB8/Tsdts0447zlbWsKzlldWlWMBJIsnJUMQWYAhdQJ32G5wKznjvIPU1yxuTMVZVL6QgDLpYaQhUZyxJxnLE5G2I/hfBY7LozTRzPNCyosWEaN1YKJyisdJBWRh3G8R2GaA3VZgd13HkQe4wCCPUb969WfAzVRvPaBw+CWOCScK8gXThWZAGOF1MvhXyzvtkZqa4pxWKKJ5JGKrERnGMlsZVF3wWORgepFLglQ22a6qOtJhKqyBgUPiGk5Vs9vrwMfLP1CnynI2qQd0UgpaAKKKKAKQ0ZqscycxpFItqhPvEoBTwO8YGrtKyg9MMAwDeWc9hQBc8fGqXTbzPCmhTMF8LMzEOFViGeMDTl1BHiPoabcW41cKhnjt0lj6nSRA4WVyZRErBm8A+kA8JHZs5zlaj+Oc6rwyOC3e1mmk0qI1j0sDGpWMMSCcNuq4xgscAkb0w4bfC5cOeG3EW3WKP1wOpqDBowAIi2VHcq/cbDNQBnxW8cydc2rxM2pI0kWR3lnuVik8ZRlUIPc8HfAAG4GVVzyzyrDbF5EUdSR2Zmx2DMSET9lB2wPTf5OOD2vYt1GceF3mVRM7h5CGbBOwWXAGwGW2Gas1pb0QOLe0p9Ha07hgpysdSBgLWuWtak9FBSgISW1qp84cnQ3yYkGmRQdEgHiX5f6l+R/hWhSRUyuLeosD5P49waWzmaGYYYbgjOl18mU+h/hTCvovnrlNL6AocCRcmJ/2Wx2P+k9j/tXzxc27xO0cilXQlWU9wQd6xYPI1bORuTHvm6kmVt1O5Gxcj9VPl6t9nftHcn8vvfXCxDIRfFKw8kz2B/aPYfafKvoXhfDliVY41CooCqB2AHapSBxwrhaQoscSBEUYCgYH+5+dS8NpTm3t6fRw1kBgtrXRtakljpTHQENJaVHX/DVdSjqCpG4ParO0VNpoKAwP2lcuyW7e8hRMmvJkbV1I+2lWxgNGMbZBx2qD/wDiK8ngkiQFmeUSOQTrdpep3T4dPYDGMEL3O4+gOJWKujI6hlYEMD2IOQRXz7zTaycMuJLZQOm4V0JySyA+DJzsV8QwNj5jtiGDevZ9xuGe3jiWZZJIoU1qoYaFIAjDg5CtpA2z3DVate+N8bb+W5Ix9f8Af7sN9mPNJtgsYWCO2ZWklcnQ/XZgqoC76cELsDpzliNhWl8ucYllfSxZslyVaNlKLkEZcgZOD2wMBlG+CSQLdRTeeUjAXBYkbHYYyNR+wU4qQFFFFAZ9w0XKNbtIJxOsjm8Y6/djGA2rTnwkE6NAXfYfOrRM6xjqSjxE5VACxBIwAAoJZ/LbPnjYGueZL8QrDqOA88afaclc+o1Ba7m4a7aWMn0iOzK2BtqJwvbcBSU7bj0O4gELw22Ml/PcEAxyRW6A/rK0LTh4yDuoLn08mB3p7zHx+GFXQSIZ1XUsZYqpI3VXYKQit2375+dSfD7DphiSXZzl2PmcntgAAbn/AH71mt08pnM6iMRXNw6BWD+8x+Lo3BdiDp1CCIY22YIeytQFn4XCcDVu36x7ZPdjjy3Jqw2sdRlgnapu3FSBwi12BQKWgCiiigEIrxkSvekIoCJuYKxn218r6cX8a+iTgfP/AJb/APtP1rW6SJTG8sEkUpIoZTjIPY4IP8wKgFG9nXK/udmgZcSyYkl9csNl/wC0bfXmrtbW/wAq91gpzHHUgWKOvcChRXVAFFFFAIRXDLXpSEUBHXMVZV7auC9S1FwB4oHBJ/8ApvhWH/5aD9hrXplqucz2Amtp4iNnidfvXb+OKhg+YeG3mggaUOWUgupbSVYEMMb+oxnBz2zitI5b5svI5oEimjeCVrZGbdVRDPJE2mFpMk+LOFxgBMqtUDhlgvTWSVWKsxU6Qp0Ku0jkZLeHOcaf2dxmtO5f5JhaKNZAZFaaKQRoGB+kKYLJISIRhTqPjykJwQWApYG1wbr/AJ5bH+Ofur3ApvbJhf8APQDc+uMU4WpAtFFFAVX2hRP7ss0Z0m3lWUnSG0rpZGcqfiVA+sjzCVK8DupJbeOSVdLsoLDYAHzxhmGPMEMQQQc1JMoOxFZ1zFZ31jJCnDpFW1mk6bxSfSJAGDM8sYyrxxqqk6Q2keQUAUBYuaNMEYnRmSRZoRkEky65kQxMp2cMHKjI8OQRjFZ7YW7zXtzcGKAR+/MN/DNE8WmMY23Z13Iz2cEZziuuTOIHrmTil4lxHbI09pMJYTFpyYWkKLiRn2YDXnGDtneoTm65hTic1zDc9IpomMDlnS5kIXQY9JwFZdGx3XTntjBA16wHapq3G1Ylb+1C4XtBD+J+anie1y6Ha3h/E/NXcuHYh7JeqObvdLr7G1UVjH6Xrr9xD+J+ak/S/dfuIPxPzVPwzE9F6od7pdfY2iisz4Vz9czRdQpAu52w+NhnOddOG50uSPALZj6ePH3hjiqmriaVKpKnOVnF2e9k9t7W9zllxjCRk4uT002f32NEorG7j2r3iMUa3hBBwf8Amfmrz/S/dfuIPxPzVax4diJK6S9UdSxlJ7M2YiuClY3+l+7/AHEH4n5qX9L11+4g/E/NU/DMT0Xqh3ul19jYwldAVjX6Xrr9xB+J+age166/cQfifmp8MxPReqHe6XX2NoorGP0v3X7iD8T81Ifa9dfuIPxPzU+GYn+33Q73S6+xtFFYv+l67/cQfifmo/S/dfuIPxPzU+GYn+33Q73S6+xtFFYv+l+6/cQfifmo/S/dfuIfxPzU+GYnovVDvdLr7GxSiou8XY/55isxPtduv3EH4n5qby+1W5P/AMvD+J+aofDsQuS9UO90uvsUmyvYbAzuVZ53klREOlY1j1uofJVsnUnbY7emTWp+yrmO2vZXKwCO4WFOo2gbqCF0hgT4RhSNWCSSfqyexd5xOHtllWU3Mqs5kQRsisxKuPjxhQF+ZB7nGrezPicNvaxWpkQyRjMqiJlmWaRyenKAMgIdWXIx8JztXAdJb+Z+abewA68hUmOV0QDeToqGZQ521EbAEjOaleD8TS5iWeIOEcbB0ZG2JG6sAfL7aoftB4Pd3rWUAk6QeRppgFDxRrCEJZ3YAEgkYXABycg4zWmA1IFooooBDUfxGK3SOR5hGsZU9VnChShGG1sfLHrT53wMmuJ4g6lWAKsMEHcEHuKAzTnzkvqRKsCn3JAv/hbSOGOVmJLauq506BqLdjue3nWO80w9Mqy2JtVfZQ7SvL9FhDq1/CSyuNgMhcY2yfohbK8RbmMFGiEIS1XU+tvo9JM0p1NryBuBjcedZN7ReXZ7W0shM/WVHZSup9QmlIl6cbHJdNJ05YavAx8wBDBUomyAfWvVTTS1DLlH2dCQw22PcjbbO+MeVOlr1eGqZ4KSKKtDLJoXNBNAoxXWaS38GiLWLqO7CUD6yoxTfgHCJo5Q7jSoBz8842wB/mKccHlK2EjA4IExB9CEBFV6XjE7DBlfB77kfyrxtChi8RVxtGhKKhKo1JtNvXpy297lXTjUnOtGDSTet9fQmLm1W5vGUHwqBrI89JAYfecffTn3i06vu/SHxadelMas4xnv32zUXyncBJiCfjXGT6llIp63AZDda9tHU6md8/FrxjHfNY4yFGjXeHxNWUYU6K7OzcbyW703d+QqqMJ9nOTSjH5dbXY3fgY97EWT0yvU+enVpIzjvn+dP3ntFl93MKjfSXIXAOMd+/213JxBPfgMjAh6ef8AWZNWM/YB9tM73l+SS4Zu0btrLb5GT2xjvXN3h13BcSqyguxUk7tXlrr4y8OZgpuVu8Sa+W63Wt9/I4teDRtcsoIaJRq2OfPZcj7fup2lxaO7QGNVxkBtKgeE4OG7j7a54KI4Lh4Q2rKdzgeIEZX+P8KbDlqRpW1EBMk6hnJySRtit9arSqVpRxeIlFKnB03rFtveWVfml/j6mc5RlJ9rNpKKyvb6uy3fge/AeHxdSZCFkVSNJODtmueXOFq2qWRQQSVQEZGxG+D91e/LEapJOqNqCkAH1wf717W94DdLCnwRoR/3ZAP3f3rkx2LxDqYqlSk3eEJOT0tFRTen6XN6adWa69SpmqRi3snfoktfNsYW/C0ku5VIARN9I2zvsPqp3ayWrymBbcZGoZKJjwnB+dNYRIeIPoOBvr7kadsj+VSUfEUNz0lRMgHL+eR3HassfOrJ2vKVqEZLLJxyO2spdb8lzFZyb5u0E9Ha3i/qVfj0YW4kVQABjAHb4VqPzUjzF/5mT7P/AOBUdXs+GtywVGT5wj4/pXMs6DvSh9F9hM1xI+AT6D+VdGmfFJdKH57f3rZXqZKbl0R00oZpJEXYzuHUqwGH1At8Ctt4yN+22+M7fKtd9l93aRQPd3babiabQJX0mSVWVNMcIIOQx1attj3xtjHIIy7BVGSTt2A9TudvLP2Vs/JUMqzWQueGzJFAoWGePGgM7EySTBCBoJCnJyRoyc5yPIF+zQOceAf8QhS2EhWIuDME0EmPQ2nBPw4bBGAc49M1YrC1EUaRgkhEVQT3IUAZOPPaoFbBIL5ZUSRmuQ6SOWmcKIxrjAGSka5L4zjvt51ZJRkd8fPbb571kDuikxRQHVct2rqkIoCi8rXd1FO68QAje6uHW3jTSYz0o3Z3wu6awmrxMxJ9Nqa8x8tpeyRyuXdIJl6ccLMrO+ovKWXOjLAoA4IOM5YZGmK9rEgPEeHLG0jzRl3NtE2h2jxqYh8jBbpsmO5BOK0uzGqONihQ6QdJxlSV3U/MZI2/lUA+eOb5Y/epo2uMvDLIkUbRsGKvJ1CZJT4dQ1vjbOFGdzioYGtF5q9mMCXXvQmYxtIrSQuwGGZx4mmkyBF8ROrJwMDNUrjVtiRpV0dKSWUxaNOFUSOqqyqSEOFJAPkPkcWnDcRlfZvyOHGUrrMhkKWp/lG0SQya0DY04z5Zry4FZq1wyumVw2AQcbMMV2VOL0qcq8XF/wBKKb21v01uUkq8Yuaa/Kk35kYl5IFKB2CnOQCQN++1eFTxtrcXUglIVF+FQNiSR6eVSNnDbXBaMW5QDs2kLkdsg/3rVW4zSoLtFRllaUpSSSSv46ZmudrmFTExgs2V2sm3pz+5UKd/8Tmxp6r49NTVL8vcPQyzRuobQSBkfsvpz/CntvFazO0Qt3UrnJ0BRsdOxBrDG8aw0KsoSoymoKM27RaSkk76u/oY1cVCMnFxbtZ305/UqNOhxObTp6r4/wCpqkLDg6tcvETlIyc+pAOw/wA9DUkHs2kMHTAxka/CBkbHDZz5VsxvF8PmyKlKpaKm7RTyxfN38OS9DKriIJ2yuWl9tl58yp6vPzp0/EZmXSZZCvprapnh3AkMshZtUaE4wfi3zuR6CnNvHbXJaNYXQgbNoC/aPv7GsMVxzC53/Sc1FJykkvkzWa31vrqktDGri6af5W0tW7LS/wD2pWLe6ePOh2XPfSSM49cUkVw6tqVmDeoJB3771YOXOHIXmSRQxRsDPyJH9Kb319aFHVLch8EBtEex9c6q2/FKc8TOhToSn+XNJKLVpK6bvq1Z+Js7ynUcIwb2u9OfMio72VWLB2DN8RBOTj1NecdwytqViG9QSDv33qw8t2cTQu8iBsM3cb4CrtTiSC3ktpJY4QMK2MqoIIGc1orcaw1KvKj2LaUlTcrRtd7Le+3LXRGEsXCM3HK91G+ltdiqTSsxLMSSe5JyfSucVN8HFsqF5fHJvhMZ2Hptgk0+urKKa3aVIzEyBjjAX4F1EEeYx51vr8Yp4er2cqUlFSUM1ko3e1lu1tqlYyniFCVnF2va/K5VTUJxFzJIEUZxsB/qP+CpC/ugi/M9v6mn9rweSzaK9TRdRajloXfMe+QWkUApJgHt2yM9wDq4rX17JeZd4Kjb535HpZcBjkccPe1MN3Kw6dw87GHOC4TQFwNQGBnJyR8NXPmD2e2VjNFNOytDLMkUcMjSRwxLpDOTMCSDkSYDYBLb+de8V9JLPlYomi4aWu2kUIqv9DJ0ojhQDMXJyV8IKknB8ItXEvZ4l9AffriaSd/FrEjCGFiuNMUGQnTB/aBY75aqYsCW5U44zxdO4t/dpYwPoA5nZYsYjdyo8IbSwGrc6SatIOazqy5e/wCE3nvKyyyW90Y4Zuowd4pM6Ldi7As0eWCd8jK5yO2jVIEopaKAKKKKA8XhUkEqCR2JAyPq+81yQFG2e+e+e53Jz9de5ptBERuxy2++MDGSVAHyB7+dAY/7VuIKL61T6UBQNWkMqa5JMRhpVbK+Fpt08Q27+WWcUvpVzHJqLCRWDsWywQMqtgjBJUr4hjIXfOa3/nVo5fo3RPCTtqHWZumVQhCR1FHVfHqwwMHesN5o4E1vqVokQo5+AsRoY6V1gk6TqRsDO+W9M1F2noCwezi76gn23AXP8aleD8beaZo2RQBq3GrOzD1NZdYcSmgz0ZGTVjOk4zjt/M/fUpwvjTBvjKP+0Ns5rTLBUsTOtKu1mlFKLd/laVruxQYrgrqVKkoq+a2Xe6f7l/4bChu7hmALKRoz5A9yP4U44Y1yXYzgBAPCB66h288Y9apguZtfU1nX+1q3/nTg8RuCQ3VbI7eP7/OssTw+FVSj29N3hGN5auLiv09LmFT8NcSle1KWqS1jLS3TTmT3L3/mbr/7kv8A61PrZrkykOsfSy24zqxk6ex79qqCXUwJYOwZviOoZP1716NxC4IwZX//AGf71ni8DSrVZT7Wi80Ix+a7ayxSvGzWr5Cf4Y4lJ/8Ai9ktYS0tzRO8N6cV5LGvwsu2/wCtkErn76aScuSPO2TiMsTqG5wWJAxjvUGEfOc7+uoZ/nTpuIXBGnqPjt8Q7fXnNdc4ulU7XDYqGaUIxk5au8dFJba+DN7/AA/xWMs0KU7tJO8Hy57blh5f0RtLArZIYkE+eyqceuCK6jN6WIIhHfxYbB9N85qpoGByDgjsQRn+dOZeIXLDDSMQe/j/AN60YjAUJV51Y1aUs6V3UV3fRNqzS1XJmqp+GeIubmqMnfe8G3fy/cnuV5GaS4ZgNRYZx2znfFVZoyz6QNy+B9pwK9baeWPOhyue+GG/8aW0yJEZjsGVicjyOT51ZYeeHw+Ir11Vg1JRsk1plTXvpZHTDgPEac5z7CeqWmV8kWq14c8Vq0YAMjg532y4x3+QosuHSLaNCR4yHwM+owN+1R3HuLlmT3eRgNOGwcb5OPPeueB8WdXb3iVyNO2Tq31DPn6V5d94lhHiHUp5nNVXHXPmi9I77c7eJWPgXFnRdV0JavNbJK91pbYf8Ltmjtm6SqZssDnHxK2MZHpivVjMLScz7volOB+z09h9feqVxPmBoZJDDIfE7Hbtgk4z9lRdnxe8lkEazyFpnC4DNuz4UbAE+Y7A104zBznNzU4ycpKd7NyX+N+SW1kbPguInNylZap6p3+n0O4+CT3BBXDSOwWOFCHlbIVs4XIRdJJ1NgeBvStD4TwCe2gezkkTSXglSLR43ZxK3S6unEgURk61GMrswxiq7wnknTPGtzcPDHJpxKgK7kSHDPLp0nERwMZOTtgE1t3BOU7dIVilBudLEq9wRNJuqhtznSNyNI2x99dcpOTbZ6ayWx4cmWRmia4mWIC6hjRoo8mIiMOpfLDLBw3Y5woXc96s9pGFGkSFgOwJUkDyGQMn6zk1C8a4mqSw2qA5uS8asMYXoxtK23mNK6cD9rHlRwm0dZEIjdFEemTU+vW4x4huT6jfSTr3HhqARntKtJHhURuqltaBSTqLyLpjZQDhsSdMkEHGAQRje81Wzw0zTQvKQ/u+STjC9UkZCjzAKqfUaQMnLYslSAooooAooooApCKWkoBjNaq5BZRlWyDnvtgEjsdie/bvWEe06yQ3TpDazRGXxSTOoAmMOFxEhPwDVGcrjOBtvW/vkDvjbv8A5tWN+0bgs3EeJrDGW6cMQc6hsCSc6FI2U48/iI7ELtDBkHE7DoyMhdWIODpyfq3xjOPLypmam+LcFmV1Uan6rsYsr0zJl9JZEO+NW3l64x2j7mwZEV9LaTkEnGAwZlxscg+E7EA7E9sGsQJacRdNu6+h/oam7W7VxlDj/T5iq4yEdxj+1JE+k5GxHatNShGf1LXA8Wr4ZqLeaPR/s/22LWDS00/4vE74VSgOMBmDYOBqAbHbVnGd8YzvTo1X1Kbg7M9nhMbTxEM0H/r6nWKWkBorWd6YtJQaWoJYlJS5rxuLhUXLfZ6n5CsoxbdkaK1aNKLlJ2S5nqTTuaNYosyGMdWNzHhwWGhHbdQCA7OqoAwI8RPfGK480h0zFTpLERqCcMy7MPAdQIyvpnP3veDcHuepHeCCTpLKsv0a76QWk1KAMBVCHc4G3n2qxo4dR1lueL4lxmpXbhSdo+7/AIIa9smjwWxhgSMEH4WKt2/1Aj7Kl+BcFlni6sZQtFJ9GshRUKxo802osNJGTGME/rkdqtvM1hLf2Mc1tomiiwOo7MLhjGuJsBwAFaSYnSGJIVcDORUJyhxySG0nVY5JYkZZZUBdYtJeEOraMgh0iwSw8OnbZmrqKI02K6jBWKKZWSI6fdEQqZ/AkCqQ7MgUHW+FAGBk+tes/Ksk7P7pdz2lwuCwcKwMLatAbQxD+IDDlmIGR3yKn4+EQzrEHMZuYUjkWWFUUxdV2IaLw56ZwwwwwwU9zqw8uOESAh4pmaWMljr06JfAypC+BsniLZG4JzvnFAQfAeGS2MnV4hMbmfQI4JN9CI7xxmMBiMO0rxDPnrHYKcTnL3FZbxWaWCe3AYqVkVY9RB/VIdmI+fhH107teGySFXuzHIwA0oikRKQ6SBhqJLMHjQhjj4AQBk1NgUBQ5euruF64n96URKNYthbB1xsPBo6erPnkeR3q+1zpHpXVSAooooAooooAooooDweLJBJO2dvLfzx5n+9N4rYeIaQA2xIyHbAxu2ckgeec0+NclaAoXOfs3h4hNHcNLJG0SquE04ZEYsoH7LbkAjtn5VROZeVfpZAB0ltmAVgFcN1Amn6KNdbSAuoG2dRU/Xt9wjaW0nfBAPn2277A5Ppisjv+SuKTwtcvckXMse8B0xxqBG0TF9J0tLoYnWAME/ViAY9xO3VCAjs+d9wAVXHhDYJGft8jkCmZX5VebLleVpJrT3YxuuiNpX0h8voOMDKlCw0iRB4RICc5xUxb8kSzrL0uizrjoxurKqR7qyu3mcHux2aMd9qiwMsxUnw7ienwvuPI+n1+oq3cf9n88c9xFHGjCKJZ2dWCKvUYjHj2WMFJMJknC51HYVQ5YGUZZSASwGRg5QjUMHfIyKwnBSVmb8PiKmHmp03r9/qWj+tKDUDwy/0HS3w+R9P9qnQaratJwdj3fD+IwxUM0dGt10OqKQV53E4RSzdvL+1akm3ZFhUqxhFyk7Jas5u7lYxlvsHqarlzcFzk/d5D6qdRwSXEqjsZDpj1eFSfJQxwMnt3r1PL9wJzbPGUnHaJwQ7EgnC4BBOB9tWdGjkXieC4nxKeLnZaQWy6+LPXl9GEqIIzKZdSpGkxRixxt4GypOR8XfHnitP4ZyNd3cfTv2kjkQNCvTnUDpomYUZE1x6PG4J8JwuMEnJi/Z7wpmjjNhCrXUM4W5knUgRZR/hi6gyQSVLZzsMAZNbBaX2q3kBaGaeOMiVYQSmsa10aV1MBqRhg5YYbbyroKoy6/wCa3iVuD2mXuFnijikg0hRpMLy68A5+kaRNWkEBMkk5zN8mcgdX3t70FepcOui2klhiZUBRgUQqrLktg4yd/WrJyLYXcT3AuLW1t49YMQt1CltSgyaiNmUZVQcAkqcirmooCl8G5ReCbqRyvbxqiRIiSLLriQllWQSRlVwzNjT21HcZNS/L1rNDE6Tjqv1pWDggl0kkZoydRGCFIXHlpGNsVPYpakHKCuqKKAKKKKAKKKKAKKKKAKKKKAKKKKA5YVz6/wCfOuzXIWgIPiNmrvFgAqXdJNh+tEwAP2hO/oKiZ5rS3ljjMryS9Nwqx5ZwkIYOCEPxZkKj9Yk+ZGRaZbfIbLEht8Z+EgbFTjY7A1mPGBb2A13VskEvXeOG+RVLyMy61mmIUFdWfERqIKtj1qAO+b+c5LR+iifEpJ6imV1dSo6KYIEhZXB1MSF3yTnSMH45xia7maaZgXcgnSAqbKFGFHyA388edaTwXifVt5Xn1zi1PTmZYo/d2gYsYmK+FngUAN0lA8TK52rOFhkvLorCru80jaAdJcjcjVjAyEG/YbVDBGmpjhV0dkb/ALfn6ip6x5QkNzGjjVElv1DLIpS23eTTqbwv0Op4Scau5Axirbe8jW811FG2EEmtQYzGrpIio5EioOn1mGdKjA0KzHesJwU45WdGFxU8NUU4+fiikZqV4ry6yCzZWjeWRld4yciNHICasdhuNzggnbsCbBw3kK4W4m+jWZbZlIV1Kpcau2Adth4iM4JXTnBzVn4dyrPJJdMIoollUIDIhDguhSSRBufgOkaiuTkkMAM6cPRy/My04vxLt0qdN6bv+PL7lQ45bwX0S2NqdVz1jFHGHBXRGz6ZH/YVYtO+NwmBuasXOnIcEFr1Y51in1xFZnVnmLxJhIoXzrDOwB2yT6VbByxAHS0CBLVYg3TXKmeTUysZmXBkAGCVPcyZPYVXOe/ZurRxvw5BCYnMskUbtGkugF0wB2k1LpVtsaz6CuooyR9m9hOrTTTSQzF44kFwqss7FdWY7mMnaRRpzqAbJIOasfLtlhpp3hWKSaQ6sIqyMkZKoZGViHY+JgRjZ1GNqrvsxbqQvepbRwC7mLsiNIzdzpkYucb6j8KjY537VoAoBK6rz6YzqxvjGfPA8v5/fXpUgKKKKAKKKKAKKKKAKKKKAKKKKAKKKKAKKKKAKKKKAQ1X+ajqhaE2cl0sildC9IJvthmd10f9X3b1Ya5IoCpXfDkt+HETtHH04PpHCroVhEUYplc4wdHbJTC43rB+VOHzQKtwqI0jSLCkRwZg86Mia1Zl0RkOrBiDk6ewzX0nxPhEVyUE6a0RiwRt42bGAXTs+MkgHIzv3AxAc38tiWSGeC1Rp4mTpygqrJpPh1KcCSMbbas4yAPIwCD4lwueCBblOr10ljeWOSeOXWGCxyamK6RKVwMAaNsjO5p4nBmQi1URQu7tPGYQdHgXRIjDAOQHjAckk52C6QoluBzqIo7S6DG5MTGWJsyF9yskhxkdJids4AzjAxgec5WzuI3IkWJ43VtMc87KwdNDSzAPoTBfAJAGSRncgCI5I9oSPE0N6wgurZQk/WZY9TJszZO3fy7+gxvU1w7mN7hVkgjws0xSF5CVEiIrN1FXGoIQj42JOxwAchrxNrU3a3It1mbpSqXWIOW0L1dWrGGCiLTqzjVMi5znEhwLjltxG3WZE1owwRpDFSDgqybkEFfMY7EE0BK8Nu+quXUAqzDY5GVZkODjfdW39PTOKj+Z+ZkstAKli4dgo/Yi09QjYksNaAL5lwKc6NGBAsgA/UCBVYnAyS4GAAMYBH8BTLh/LrtMLi7kMrqSY0wBHGTjcAAZIwMZ7YB3I1VIHnJ/D2t7G2gk+OKCNX88MFGofUDkVNUAUtAFFFFAFFFFAFFFFAFFFFAFFFFAFFFFAFFFFAFFFFAFFFFAFFFFAFJilooCM9wVJ3uVXMkkccbbj4Y2kYYz5/Sn68Cn6IK9KKA500KuK6ooDzL743/p99elFFAFFFFAFFFFAFFFFAFFFFAFFFFAFFFFAFFFFAFFFFAFFFFAFFFFAFFFFAFFFFAFFFFAFFFFAFFFFAFFFFAFFFFAFFFFAFFFFAFFFFAFFFF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8600" y="29127"/>
            <a:ext cx="8686800" cy="5715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Предложения РШБА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556442"/>
              </p:ext>
            </p:extLst>
          </p:nvPr>
        </p:nvGraphicFramePr>
        <p:xfrm>
          <a:off x="228600" y="600627"/>
          <a:ext cx="8763000" cy="452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158547535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4010883408"/>
                    </a:ext>
                  </a:extLst>
                </a:gridCol>
              </a:tblGrid>
              <a:tr h="41586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Раздел в Стратегии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Предложение РШБА</a:t>
                      </a:r>
                      <a:endParaRPr lang="ru-RU" sz="2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15723"/>
                  </a:ext>
                </a:extLst>
              </a:tr>
              <a:tr h="991667">
                <a:tc>
                  <a:txBody>
                    <a:bodyPr/>
                    <a:lstStyle/>
                    <a:p>
                      <a:pPr algn="just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раздел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 Общие положения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сохранение и развитие сети библиотек всех систем и ведомств как площадок офлайн общения, предоставления свободного и равного доступа граждан к информации, услугам и знаниям, отличных от цифровых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846209"/>
                  </a:ext>
                </a:extLst>
              </a:tr>
              <a:tr h="767742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раздел 2. Текущее состояние библиотечного дела в России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предлагаем изменить формулировку и указать не только сельские библиотеки, но и библиотеки других систем и ведомств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183542"/>
                  </a:ext>
                </a:extLst>
              </a:tr>
              <a:tr h="1663441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раздел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IV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 Сценарии развития библиотечного дела. п.2 Базовый сценарий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Базовый сценарий исполнения предусматривает увеличение темпов модернизации библиотек в рамках Национальных проектов «Культура» и «Образование», увеличение количества библиотек, модернизирующихся за счет региональных бюджетов и за внебюджетные средства, постепенное создание и запуск федеральных механизмов и программ реализации Стратегии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835747"/>
                  </a:ext>
                </a:extLst>
              </a:tr>
              <a:tr h="389203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раздел 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III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 п.2. Развитие и сохранение библиотечного фонда России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i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восстановление системы государственных трансфертов поддержки комплектования библиотек, обслуживающих детей и подростков, любой ведомственной принадлежности</a:t>
                      </a:r>
                      <a:endParaRPr lang="ru-RU"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684813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10600" y="20845"/>
            <a:ext cx="384174" cy="53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99099A7-4A00-43D0-839D-131619A9F672}"/>
              </a:ext>
            </a:extLst>
          </p:cNvPr>
          <p:cNvSpPr txBox="1">
            <a:spLocks/>
          </p:cNvSpPr>
          <p:nvPr/>
        </p:nvSpPr>
        <p:spPr>
          <a:xfrm>
            <a:off x="152400" y="11888"/>
            <a:ext cx="8816546" cy="79208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Мировые тенденции развития библиотечного дела</a:t>
            </a:r>
          </a:p>
        </p:txBody>
      </p:sp>
      <p:pic>
        <p:nvPicPr>
          <p:cNvPr id="4" name="Объект 7">
            <a:extLst>
              <a:ext uri="{FF2B5EF4-FFF2-40B4-BE49-F238E27FC236}">
                <a16:creationId xmlns:a16="http://schemas.microsoft.com/office/drawing/2014/main" id="{D9DB61A6-F95C-47D5-B086-FB1FBA3B2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00150"/>
            <a:ext cx="3634946" cy="2385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5A6A7FBD-0BCA-4CA1-892A-8B7AF50F2AC6}"/>
              </a:ext>
            </a:extLst>
          </p:cNvPr>
          <p:cNvSpPr txBox="1">
            <a:spLocks/>
          </p:cNvSpPr>
          <p:nvPr/>
        </p:nvSpPr>
        <p:spPr>
          <a:xfrm>
            <a:off x="152400" y="1119317"/>
            <a:ext cx="5105400" cy="358139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-142875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0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Преобразование нашего мира: Повестка дня в области устойчивого развития на период до 2030 года (Повестка ООН 2030)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свободный и равный доступ к информации и знаниям;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информационная и медийная грамотность;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цифровая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инклюзивность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библиотеки – центры сообществ;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библиотеки- место для реализации правительственных программ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mo Bold" panose="020B0604020202020204" charset="0"/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Arimo Bold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4700716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источник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0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" y="51470"/>
            <a:ext cx="9070951" cy="507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705350"/>
            <a:ext cx="26972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Источник: </a:t>
            </a:r>
            <a:r>
              <a:rPr lang="ru-RU" sz="13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П.Лукша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0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3A3810-F272-446C-9449-3D49B792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8763000" cy="571500"/>
          </a:xfrm>
        </p:spPr>
        <p:txBody>
          <a:bodyPr>
            <a:noAutofit/>
          </a:bodyPr>
          <a:lstStyle/>
          <a:p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Технологические и общественные вызовы</a:t>
            </a:r>
          </a:p>
        </p:txBody>
      </p:sp>
      <p:sp>
        <p:nvSpPr>
          <p:cNvPr id="9" name="Арка 8">
            <a:extLst>
              <a:ext uri="{FF2B5EF4-FFF2-40B4-BE49-F238E27FC236}">
                <a16:creationId xmlns:a16="http://schemas.microsoft.com/office/drawing/2014/main" id="{D5E3B46A-D74A-40B4-A607-DFF5DE47F2A9}"/>
              </a:ext>
            </a:extLst>
          </p:cNvPr>
          <p:cNvSpPr/>
          <p:nvPr/>
        </p:nvSpPr>
        <p:spPr>
          <a:xfrm rot="5859011">
            <a:off x="5816849" y="1456481"/>
            <a:ext cx="3419516" cy="2804526"/>
          </a:xfrm>
          <a:prstGeom prst="blockArc">
            <a:avLst>
              <a:gd name="adj1" fmla="val 10427910"/>
              <a:gd name="adj2" fmla="val 20895834"/>
              <a:gd name="adj3" fmla="val 3076"/>
            </a:avLst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B14ED14-376B-4997-85F3-2F950D142033}"/>
              </a:ext>
            </a:extLst>
          </p:cNvPr>
          <p:cNvSpPr/>
          <p:nvPr/>
        </p:nvSpPr>
        <p:spPr>
          <a:xfrm>
            <a:off x="6098700" y="1506107"/>
            <a:ext cx="2422379" cy="2707682"/>
          </a:xfrm>
          <a:prstGeom prst="ellipse">
            <a:avLst/>
          </a:prstGeom>
          <a:solidFill>
            <a:schemeClr val="bg1"/>
          </a:solidFill>
          <a:ln w="361950">
            <a:solidFill>
              <a:srgbClr val="DB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Лампочка">
            <a:extLst>
              <a:ext uri="{FF2B5EF4-FFF2-40B4-BE49-F238E27FC236}">
                <a16:creationId xmlns:a16="http://schemas.microsoft.com/office/drawing/2014/main" id="{CA117052-EC34-4775-A430-5E209D6032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47889" y="1958328"/>
            <a:ext cx="1524000" cy="1524000"/>
          </a:xfrm>
          <a:prstGeom prst="rect">
            <a:avLst/>
          </a:prstGeom>
        </p:spPr>
      </p:pic>
      <p:sp>
        <p:nvSpPr>
          <p:cNvPr id="15" name="Стрелка: шеврон 11">
            <a:extLst>
              <a:ext uri="{FF2B5EF4-FFF2-40B4-BE49-F238E27FC236}">
                <a16:creationId xmlns:a16="http://schemas.microsoft.com/office/drawing/2014/main" id="{6BFCC0CD-CB78-4587-8F63-4F771FAE7E52}"/>
              </a:ext>
            </a:extLst>
          </p:cNvPr>
          <p:cNvSpPr/>
          <p:nvPr/>
        </p:nvSpPr>
        <p:spPr>
          <a:xfrm>
            <a:off x="97456" y="1104250"/>
            <a:ext cx="5699760" cy="990601"/>
          </a:xfrm>
          <a:prstGeom prst="chevron">
            <a:avLst/>
          </a:prstGeom>
          <a:solidFill>
            <a:srgbClr val="F9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азвитие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IT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технологий, рост электронных книг и потоков электронной информации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Стрелка: шеврон 10">
            <a:extLst>
              <a:ext uri="{FF2B5EF4-FFF2-40B4-BE49-F238E27FC236}">
                <a16:creationId xmlns:a16="http://schemas.microsoft.com/office/drawing/2014/main" id="{7A015AAD-8AAA-45E0-9FD4-DA058B886728}"/>
              </a:ext>
            </a:extLst>
          </p:cNvPr>
          <p:cNvSpPr/>
          <p:nvPr/>
        </p:nvSpPr>
        <p:spPr>
          <a:xfrm>
            <a:off x="97456" y="2344392"/>
            <a:ext cx="5755319" cy="1028706"/>
          </a:xfrm>
          <a:prstGeom prst="chevron">
            <a:avLst/>
          </a:prstGeom>
          <a:solidFill>
            <a:srgbClr val="CD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усиление роли некоммерческого сектора в создании культурного продукта и оказании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услуг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17" name="Стрелка: шеврон 9">
            <a:extLst>
              <a:ext uri="{FF2B5EF4-FFF2-40B4-BE49-F238E27FC236}">
                <a16:creationId xmlns:a16="http://schemas.microsoft.com/office/drawing/2014/main" id="{665ECC18-E096-4B21-AAAA-77B2C9BBEEFB}"/>
              </a:ext>
            </a:extLst>
          </p:cNvPr>
          <p:cNvSpPr/>
          <p:nvPr/>
        </p:nvSpPr>
        <p:spPr>
          <a:xfrm>
            <a:off x="120155" y="3604233"/>
            <a:ext cx="5709920" cy="1074312"/>
          </a:xfrm>
          <a:prstGeom prst="chevron">
            <a:avLst/>
          </a:prstGeom>
          <a:solidFill>
            <a:srgbClr val="F9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ответственность за развитие библиотек перенесена на местный уровень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9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73A3810-F272-446C-9449-3D49B792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" y="132704"/>
            <a:ext cx="8686800" cy="571500"/>
          </a:xfrm>
        </p:spPr>
        <p:txBody>
          <a:bodyPr>
            <a:noAutofit/>
          </a:bodyPr>
          <a:lstStyle/>
          <a:p>
            <a:r>
              <a:rPr lang="ru-RU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Noto Serif Bold" panose="020B0604020202020204" charset="0"/>
              </a:rPr>
              <a:t>Негативные тенденции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97FEDF-1D06-440F-8214-4DE056ED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04204"/>
            <a:ext cx="7803978" cy="27235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недофинансирование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недостаточная материально-техническая база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недостаточный уровень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информатизации и </a:t>
            </a:r>
            <a:r>
              <a:rPr lang="ru-RU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цифровизации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 библиотек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сокращение числа библиотек</a:t>
            </a:r>
          </a:p>
          <a:p>
            <a:pPr>
              <a:lnSpc>
                <a:spcPct val="150000"/>
              </a:lnSpc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кадровые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проблемы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Рисунок 6" descr="Вопросы">
            <a:extLst>
              <a:ext uri="{FF2B5EF4-FFF2-40B4-BE49-F238E27FC236}">
                <a16:creationId xmlns:a16="http://schemas.microsoft.com/office/drawing/2014/main" id="{B4C13A9C-B470-4A1A-9831-80A0211F9C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234778" y="4095750"/>
            <a:ext cx="827899" cy="875258"/>
          </a:xfrm>
          <a:prstGeom prst="rect">
            <a:avLst/>
          </a:prstGeom>
        </p:spPr>
      </p:pic>
      <p:pic>
        <p:nvPicPr>
          <p:cNvPr id="9" name="Рисунок 8" descr="Шестеренки">
            <a:extLst>
              <a:ext uri="{FF2B5EF4-FFF2-40B4-BE49-F238E27FC236}">
                <a16:creationId xmlns:a16="http://schemas.microsoft.com/office/drawing/2014/main" id="{2E92A65E-E23E-480C-8977-43209EFC3C2C}"/>
              </a:ext>
            </a:extLst>
          </p:cNvPr>
          <p:cNvPicPr>
            <a:picLocks noChangeAspect="1"/>
          </p:cNvPicPr>
          <p:nvPr/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48277" y="949915"/>
            <a:ext cx="914400" cy="966708"/>
          </a:xfrm>
          <a:prstGeom prst="rect">
            <a:avLst/>
          </a:prstGeom>
        </p:spPr>
      </p:pic>
      <p:pic>
        <p:nvPicPr>
          <p:cNvPr id="10" name="Рисунок 9" descr="Презентация с организационной диаграммой">
            <a:extLst>
              <a:ext uri="{FF2B5EF4-FFF2-40B4-BE49-F238E27FC236}">
                <a16:creationId xmlns:a16="http://schemas.microsoft.com/office/drawing/2014/main" id="{E53A4245-0813-4416-942C-29A3D102EEF5}"/>
              </a:ext>
            </a:extLst>
          </p:cNvPr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9"/>
              </a:ext>
            </a:extLst>
          </a:blip>
          <a:stretch>
            <a:fillRect/>
          </a:stretch>
        </p:blipFill>
        <p:spPr>
          <a:xfrm>
            <a:off x="148277" y="2522832"/>
            <a:ext cx="914400" cy="9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759</Words>
  <Application>Microsoft Office PowerPoint</Application>
  <PresentationFormat>Экран (16:9)</PresentationFormat>
  <Paragraphs>122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Arimo Bold</vt:lpstr>
      <vt:lpstr>Arial</vt:lpstr>
      <vt:lpstr>Times New Roman</vt:lpstr>
      <vt:lpstr>Noto Serif Bold</vt:lpstr>
      <vt:lpstr>Calibri</vt:lpstr>
      <vt:lpstr>Verdana</vt:lpstr>
      <vt:lpstr>Organic</vt:lpstr>
      <vt:lpstr>Noto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РШБА</vt:lpstr>
      <vt:lpstr>Презентация PowerPoint</vt:lpstr>
      <vt:lpstr>Презентация PowerPoint</vt:lpstr>
      <vt:lpstr>Технологические и общественные вызовы</vt:lpstr>
      <vt:lpstr>Негативные тенденции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региональных профессиональных сообществ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РШБА Петрозаводск 2021</dc:title>
  <dc:creator>Игорь Шаталин</dc:creator>
  <cp:lastModifiedBy>Елена Валерьевна Качева</cp:lastModifiedBy>
  <cp:revision>69</cp:revision>
  <dcterms:created xsi:type="dcterms:W3CDTF">2006-08-16T00:00:00Z</dcterms:created>
  <dcterms:modified xsi:type="dcterms:W3CDTF">2023-01-30T06:35:42Z</dcterms:modified>
  <dc:identifier>DAEn4pD5AHI</dc:identifier>
</cp:coreProperties>
</file>