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1" r:id="rId3"/>
    <p:sldId id="257" r:id="rId4"/>
    <p:sldId id="260" r:id="rId5"/>
    <p:sldId id="258" r:id="rId6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DF16BE-1AE3-4851-95DF-5C37B3B0706B}" type="datetimeFigureOut">
              <a:rPr lang="ru-RU" smtClean="0"/>
              <a:t>05.03.2020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6245B5-F6BB-4DFE-B6A6-8E03D6B61F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077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ducomm.iro.perm.ru/groups/sovremennoe-vospitanie/event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educomm.iro.perm.ru/groups/sovremennoe-vospitanie/event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560168" cy="2160239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Паспорт </a:t>
            </a:r>
            <a:r>
              <a:rPr lang="ru-RU" sz="3600" b="1" dirty="0" smtClean="0"/>
              <a:t>межрегионального</a:t>
            </a:r>
            <a:r>
              <a:rPr lang="ru-RU" sz="3600" b="1" dirty="0" smtClean="0"/>
              <a:t> проекта 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«</a:t>
            </a:r>
            <a:r>
              <a:rPr lang="ru-RU" sz="3600" b="1" dirty="0" err="1" smtClean="0"/>
              <a:t>Инновационно</a:t>
            </a:r>
            <a:r>
              <a:rPr lang="ru-RU" sz="3600" b="1" dirty="0" smtClean="0"/>
              <a:t>-образовательные модели внеурочной деятельности старшей школы»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5589240"/>
            <a:ext cx="8964488" cy="100811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sz="1600" b="1" dirty="0" smtClean="0">
                <a:solidFill>
                  <a:schemeClr val="tx1"/>
                </a:solidFill>
              </a:rPr>
              <a:t>Менеджер проекта: Сергеева С.Ю</a:t>
            </a:r>
            <a:r>
              <a:rPr lang="ru-RU" sz="1600" b="1" dirty="0">
                <a:solidFill>
                  <a:schemeClr val="tx1"/>
                </a:solidFill>
              </a:rPr>
              <a:t>., методист МБУ «ЦЕНТР РАЗВИТИЯ ОБРАЗОВАНИЯ </a:t>
            </a:r>
          </a:p>
          <a:p>
            <a:pPr algn="l"/>
            <a:r>
              <a:rPr lang="ru-RU" sz="1600" b="1" dirty="0">
                <a:solidFill>
                  <a:schemeClr val="tx1"/>
                </a:solidFill>
              </a:rPr>
              <a:t>ГОРОДА ЧАЙКОВСКОГО</a:t>
            </a:r>
            <a:r>
              <a:rPr lang="ru-RU" sz="1600" b="1" dirty="0" smtClean="0">
                <a:solidFill>
                  <a:schemeClr val="tx1"/>
                </a:solidFill>
              </a:rPr>
              <a:t>»</a:t>
            </a:r>
          </a:p>
          <a:p>
            <a:pPr algn="l"/>
            <a:r>
              <a:rPr lang="ru-RU" sz="1600" b="1" dirty="0" smtClean="0">
                <a:solidFill>
                  <a:schemeClr val="tx1"/>
                </a:solidFill>
              </a:rPr>
              <a:t>Научно-методическое сопровождение: </a:t>
            </a:r>
            <a:r>
              <a:rPr lang="ru-RU" sz="1600" b="1" dirty="0" err="1" smtClean="0">
                <a:solidFill>
                  <a:schemeClr val="tx1"/>
                </a:solidFill>
              </a:rPr>
              <a:t>Дремина</a:t>
            </a:r>
            <a:r>
              <a:rPr lang="ru-RU" sz="1600" b="1" dirty="0" smtClean="0">
                <a:solidFill>
                  <a:schemeClr val="tx1"/>
                </a:solidFill>
              </a:rPr>
              <a:t> И.А., н. сотрудник отдела воспитания и социализации ГАУ ДПО ИРО ПК </a:t>
            </a:r>
            <a:endParaRPr lang="ru-RU" sz="1600" b="1" dirty="0">
              <a:solidFill>
                <a:schemeClr val="tx1"/>
              </a:solidFill>
            </a:endParaRPr>
          </a:p>
        </p:txBody>
      </p:sp>
      <p:pic>
        <p:nvPicPr>
          <p:cNvPr id="1028" name="Picture 4" descr="https://www.uchmag.ru/upload/catalog/posob/5/4/5441_/cover_image_bi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73663">
            <a:off x="6923118" y="2541492"/>
            <a:ext cx="1788021" cy="2583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www.uchmag.ru/upload/catalog/posob-native/_/s/_s_i-654.2_/cover_image_bi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6079" y="2116739"/>
            <a:ext cx="2013074" cy="2829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catalog.prosv.ru/images/big/0d359ef5-de94-11e0-acba-00101889064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0767" y="2461262"/>
            <a:ext cx="1872208" cy="2888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https://catalog.prosv.ru/images/big/8c3e5026-e5a8-11e0-acba-00101889064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55406">
            <a:off x="386813" y="2646214"/>
            <a:ext cx="1800199" cy="2726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785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Проблема, решаемая в проекте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Выявление</a:t>
            </a:r>
            <a:r>
              <a:rPr lang="ru-RU" b="1" dirty="0" smtClean="0"/>
              <a:t> механизмов проектирования </a:t>
            </a:r>
            <a:r>
              <a:rPr lang="ru-RU" b="1" dirty="0" smtClean="0"/>
              <a:t>системы внеурочной </a:t>
            </a:r>
            <a:r>
              <a:rPr lang="ru-RU" b="1" dirty="0" smtClean="0"/>
              <a:t>деятельности старшей школы </a:t>
            </a:r>
            <a:r>
              <a:rPr lang="ru-RU" b="1" dirty="0" smtClean="0"/>
              <a:t>в условиях </a:t>
            </a:r>
            <a:r>
              <a:rPr lang="ru-RU" b="1" dirty="0"/>
              <a:t>внедрения ФГОС среднего общего </a:t>
            </a:r>
            <a:r>
              <a:rPr lang="ru-RU" b="1" dirty="0" smtClean="0"/>
              <a:t>образования на основе накопленного опыта образовательной организации </a:t>
            </a:r>
            <a:r>
              <a:rPr lang="ru-RU" b="1" dirty="0"/>
              <a:t>в </a:t>
            </a:r>
            <a:r>
              <a:rPr lang="ru-RU" b="1" dirty="0" smtClean="0"/>
              <a:t>индивидуализации </a:t>
            </a:r>
            <a:r>
              <a:rPr lang="ru-RU" b="1" dirty="0"/>
              <a:t>образования старшеклассников </a:t>
            </a: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1639926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b="1" dirty="0" smtClean="0"/>
              <a:t>Целеполагание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54461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Цель:</a:t>
            </a:r>
          </a:p>
          <a:p>
            <a:pPr marL="0" indent="0">
              <a:buNone/>
            </a:pPr>
            <a:r>
              <a:rPr lang="ru-RU" b="1" dirty="0" smtClean="0"/>
              <a:t>Создание и </a:t>
            </a:r>
            <a:r>
              <a:rPr lang="ru-RU" b="1" dirty="0" smtClean="0"/>
              <a:t>конструирование</a:t>
            </a:r>
            <a:r>
              <a:rPr lang="ru-RU" b="1" dirty="0" smtClean="0"/>
              <a:t> </a:t>
            </a:r>
            <a:r>
              <a:rPr lang="ru-RU" b="1" dirty="0" err="1" smtClean="0"/>
              <a:t>инновационно</a:t>
            </a:r>
            <a:r>
              <a:rPr lang="ru-RU" b="1" dirty="0" smtClean="0"/>
              <a:t>-образовательных моделей внеурочной деятельности  старшей школы в условиях внедрения ФГОС среднего общего образования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Задачи: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Определить участников проекта, показатели результативности,  контрольные точки  проекта.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Организовать оперативное взаимодействие участников  краевой площадки на  </a:t>
            </a:r>
            <a:r>
              <a:rPr lang="en-US" b="1" dirty="0" smtClean="0">
                <a:hlinkClick r:id="rId2"/>
              </a:rPr>
              <a:t>http://educomm.iro.perm.ru/groups/sovremennoe-vospitanie/events</a:t>
            </a:r>
            <a:r>
              <a:rPr lang="ru-RU" b="1" dirty="0" smtClean="0"/>
              <a:t> 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Разработать </a:t>
            </a:r>
            <a:r>
              <a:rPr lang="ru-RU" b="1" dirty="0" err="1" smtClean="0"/>
              <a:t>инновационно</a:t>
            </a:r>
            <a:r>
              <a:rPr lang="ru-RU" b="1" dirty="0" smtClean="0"/>
              <a:t>-образовательные модели внеурочной деятельности институционального уровня </a:t>
            </a:r>
            <a:r>
              <a:rPr lang="ru-RU" b="1" dirty="0" smtClean="0"/>
              <a:t>на основе технического задания</a:t>
            </a:r>
            <a:endParaRPr lang="ru-RU" b="1" dirty="0" smtClean="0"/>
          </a:p>
          <a:p>
            <a:pPr marL="514350" indent="-514350">
              <a:buAutoNum type="arabicPeriod"/>
            </a:pPr>
            <a:r>
              <a:rPr lang="ru-RU" b="1" dirty="0" smtClean="0"/>
              <a:t>Представить инновационные продукты на краевых площадках обобщения педагогического опыта </a:t>
            </a:r>
            <a:r>
              <a:rPr lang="ru-RU" b="1" dirty="0"/>
              <a:t>и </a:t>
            </a:r>
            <a:r>
              <a:rPr lang="ru-RU" b="1" dirty="0" smtClean="0"/>
              <a:t> </a:t>
            </a:r>
            <a:r>
              <a:rPr lang="en-US" b="1" dirty="0">
                <a:hlinkClick r:id="rId2"/>
              </a:rPr>
              <a:t>http://</a:t>
            </a:r>
            <a:r>
              <a:rPr lang="en-US" b="1" dirty="0" smtClean="0">
                <a:hlinkClick r:id="rId2"/>
              </a:rPr>
              <a:t>educomm.iro.perm.ru/groups/sovremennoe-vospitanie/events</a:t>
            </a:r>
            <a:r>
              <a:rPr lang="ru-RU" b="1" dirty="0" smtClean="0"/>
              <a:t> </a:t>
            </a:r>
            <a:r>
              <a:rPr lang="en-US" b="1" dirty="0" smtClean="0"/>
              <a:t> </a:t>
            </a:r>
            <a:r>
              <a:rPr lang="ru-RU" b="1" dirty="0" smtClean="0"/>
              <a:t>   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463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Показатели </a:t>
            </a:r>
            <a:r>
              <a:rPr lang="ru-RU" sz="3600" b="1" dirty="0"/>
              <a:t>результативности проекта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2006959"/>
              </p:ext>
            </p:extLst>
          </p:nvPr>
        </p:nvGraphicFramePr>
        <p:xfrm>
          <a:off x="457200" y="1340768"/>
          <a:ext cx="8291265" cy="4490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440"/>
                <a:gridCol w="5688632"/>
                <a:gridCol w="1728193"/>
              </a:tblGrid>
              <a:tr h="398287">
                <a:tc>
                  <a:txBody>
                    <a:bodyPr/>
                    <a:lstStyle/>
                    <a:p>
                      <a:r>
                        <a:rPr lang="ru-RU" dirty="0" smtClean="0"/>
                        <a:t>№ п/п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Показатель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Факт </a:t>
                      </a:r>
                      <a:endParaRPr lang="ru-RU" dirty="0"/>
                    </a:p>
                  </a:txBody>
                  <a:tcPr/>
                </a:tc>
              </a:tr>
              <a:tr h="687455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Количество муниципальных территорий, участников проекта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Не менее 3</a:t>
                      </a:r>
                      <a:endParaRPr lang="ru-RU" b="1" dirty="0"/>
                    </a:p>
                  </a:txBody>
                  <a:tcPr/>
                </a:tc>
              </a:tr>
              <a:tr h="687455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sz="1600" b="1" dirty="0" smtClean="0"/>
                        <a:t>2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Количество образовательных организаций, участников проекта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Не менее 10 </a:t>
                      </a:r>
                      <a:endParaRPr lang="ru-RU" b="1" dirty="0"/>
                    </a:p>
                  </a:txBody>
                  <a:tcPr/>
                </a:tc>
              </a:tr>
              <a:tr h="398287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b="1" dirty="0" smtClean="0"/>
                        <a:t>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Количество педагогов,</a:t>
                      </a:r>
                      <a:r>
                        <a:rPr lang="ru-RU" b="1" baseline="0" dirty="0" smtClean="0"/>
                        <a:t> участников проекта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Не менее 30</a:t>
                      </a:r>
                      <a:endParaRPr lang="ru-RU" b="1" dirty="0"/>
                    </a:p>
                  </a:txBody>
                  <a:tcPr/>
                </a:tc>
              </a:tr>
              <a:tr h="398287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b="1" dirty="0" smtClean="0"/>
                        <a:t>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Количество созданных</a:t>
                      </a:r>
                      <a:r>
                        <a:rPr lang="ru-RU" b="1" baseline="0" dirty="0" smtClean="0"/>
                        <a:t> инновационных моделей внеурочной деятельности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Не менее 5</a:t>
                      </a:r>
                      <a:endParaRPr lang="ru-RU" b="1" dirty="0"/>
                    </a:p>
                  </a:txBody>
                  <a:tcPr/>
                </a:tc>
              </a:tr>
              <a:tr h="398287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b="1" dirty="0" smtClean="0"/>
                        <a:t>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Количество</a:t>
                      </a:r>
                      <a:r>
                        <a:rPr lang="ru-RU" b="1" baseline="0" dirty="0" smtClean="0"/>
                        <a:t> педагогов, представивших опыт на уровне региона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Не менее 20</a:t>
                      </a:r>
                      <a:endParaRPr lang="ru-RU" b="1" dirty="0"/>
                    </a:p>
                  </a:txBody>
                  <a:tcPr/>
                </a:tc>
              </a:tr>
              <a:tr h="398287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b="1" dirty="0" smtClean="0"/>
                        <a:t>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Количество педагогов, представивших опыт на уровне</a:t>
                      </a:r>
                      <a:r>
                        <a:rPr lang="ru-RU" b="1" baseline="0" dirty="0" smtClean="0"/>
                        <a:t> муниципалитета </a:t>
                      </a:r>
                      <a:endParaRPr lang="ru-RU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Не менее</a:t>
                      </a:r>
                      <a:r>
                        <a:rPr lang="ru-RU" b="1" baseline="0" dirty="0" smtClean="0"/>
                        <a:t> 30 </a:t>
                      </a:r>
                      <a:endParaRPr lang="ru-RU" b="1" dirty="0"/>
                    </a:p>
                  </a:txBody>
                  <a:tcPr/>
                </a:tc>
              </a:tr>
              <a:tr h="398287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b="1" dirty="0" smtClean="0"/>
                        <a:t>7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62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Контрольные точки проекта 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3867159"/>
              </p:ext>
            </p:extLst>
          </p:nvPr>
        </p:nvGraphicFramePr>
        <p:xfrm>
          <a:off x="251519" y="1160022"/>
          <a:ext cx="8496944" cy="52583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068"/>
                <a:gridCol w="821085"/>
                <a:gridCol w="5839996"/>
                <a:gridCol w="1288795"/>
              </a:tblGrid>
              <a:tr h="397293">
                <a:tc>
                  <a:txBody>
                    <a:bodyPr/>
                    <a:lstStyle/>
                    <a:p>
                      <a:pPr marL="1588" indent="0" algn="ctr">
                        <a:lnSpc>
                          <a:spcPts val="1400"/>
                        </a:lnSpc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№</a:t>
                      </a:r>
                      <a:endParaRPr lang="ru-RU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1993" marR="71993" marT="0" marB="0" anchor="ctr" anchorCtr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Дата</a:t>
                      </a:r>
                      <a:endParaRPr lang="ru-RU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1993" marR="71993" marT="0" marB="0" anchor="ctr" anchorCtr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Наименование КТ</a:t>
                      </a:r>
                      <a:endParaRPr lang="ru-RU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1993" marR="71993" marT="0" marB="0" anchor="ctr" anchorCtr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ФИО ответственного</a:t>
                      </a:r>
                      <a:endParaRPr lang="ru-RU" sz="11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1993" marR="71993" marT="0" marB="0" anchor="ctr" anchorCtr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6116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07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Организационные мероприятия</a:t>
                      </a:r>
                      <a:endParaRPr lang="ru-RU" sz="11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07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791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1.1.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17.12.2019</a:t>
                      </a:r>
                      <a:endParaRPr lang="ru-RU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определены участники проекта от  Чайковского муниципального района и  заинтересованные  образовательные организации Пермского края </a:t>
                      </a: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Фиалкина</a:t>
                      </a:r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 Т.В. </a:t>
                      </a:r>
                    </a:p>
                    <a:p>
                      <a:pPr marL="0" marR="0" lvl="0" indent="0" algn="l" defTabSz="914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Дремина</a:t>
                      </a:r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И.А. </a:t>
                      </a: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165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1.2.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17.12.2019</a:t>
                      </a:r>
                      <a:endParaRPr lang="ru-RU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организована презентация проекта. Проведен проблемно-целевой семинар для участников проекта  </a:t>
                      </a: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Сергеева</a:t>
                      </a:r>
                      <a:r>
                        <a:rPr lang="ru-RU" sz="1100" b="1" baseline="0" dirty="0" smtClean="0"/>
                        <a:t> С.Ю.</a:t>
                      </a:r>
                      <a:endParaRPr lang="ru-RU" sz="1100" b="1" dirty="0" smtClean="0"/>
                    </a:p>
                    <a:p>
                      <a:r>
                        <a:rPr lang="ru-RU" sz="1100" b="1" dirty="0" err="1" smtClean="0"/>
                        <a:t>Дремина</a:t>
                      </a:r>
                      <a:r>
                        <a:rPr lang="ru-RU" sz="1100" b="1" dirty="0" smtClean="0"/>
                        <a:t> И.А.</a:t>
                      </a:r>
                      <a:endParaRPr lang="ru-RU" sz="1100" b="1" dirty="0"/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791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1.3.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17.12.2019</a:t>
                      </a:r>
                      <a:r>
                        <a:rPr lang="ru-RU" sz="1100" b="1" baseline="0" dirty="0" smtClean="0"/>
                        <a:t> </a:t>
                      </a:r>
                      <a:endParaRPr lang="ru-RU" sz="1100" b="1" dirty="0"/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Разработано техническое задание для участников</a:t>
                      </a:r>
                      <a:r>
                        <a:rPr lang="ru-RU" sz="1100" b="1" baseline="0" dirty="0" smtClean="0"/>
                        <a:t> апробации </a:t>
                      </a:r>
                      <a:endParaRPr lang="ru-RU" sz="1100" b="1" dirty="0"/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err="1" smtClean="0"/>
                        <a:t>Дремина</a:t>
                      </a:r>
                      <a:r>
                        <a:rPr lang="ru-RU" sz="1100" b="1" dirty="0" smtClean="0"/>
                        <a:t> И.А.</a:t>
                      </a:r>
                    </a:p>
                    <a:p>
                      <a:endParaRPr lang="ru-RU" b="1" dirty="0"/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1490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1.4.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baseline="0" dirty="0" smtClean="0"/>
                        <a:t>30.12.2019  </a:t>
                      </a:r>
                      <a:endParaRPr lang="ru-RU" sz="1100" b="1" dirty="0"/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Сформирована  рабочая</a:t>
                      </a:r>
                      <a:r>
                        <a:rPr lang="ru-RU" sz="1100" b="1" baseline="0" dirty="0" smtClean="0"/>
                        <a:t>  </a:t>
                      </a:r>
                      <a:r>
                        <a:rPr lang="ru-RU" sz="1100" b="1" dirty="0" smtClean="0"/>
                        <a:t>группа  проекта  на </a:t>
                      </a:r>
                      <a:r>
                        <a:rPr lang="en-US" sz="1100" b="1" dirty="0" smtClean="0">
                          <a:hlinkClick r:id="rId2"/>
                        </a:rPr>
                        <a:t>http://educomm.iro.perm.ru/groups/sovremennoe-vospitanie/events</a:t>
                      </a:r>
                      <a:r>
                        <a:rPr lang="ru-RU" sz="1100" b="1" dirty="0" smtClean="0"/>
                        <a:t> </a:t>
                      </a:r>
                      <a:endParaRPr lang="ru-RU" sz="1100" b="1" dirty="0"/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err="1" smtClean="0"/>
                        <a:t>Дремина</a:t>
                      </a:r>
                      <a:r>
                        <a:rPr lang="ru-RU" sz="1100" b="1" dirty="0" smtClean="0"/>
                        <a:t> И.А.</a:t>
                      </a: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425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1.5.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baseline="0" dirty="0" smtClean="0"/>
                        <a:t>25.12.2019 </a:t>
                      </a:r>
                      <a:endParaRPr lang="ru-RU" sz="1100" b="1" dirty="0"/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baseline="0" dirty="0" smtClean="0"/>
                        <a:t>Размещен паспорт проекта на  </a:t>
                      </a:r>
                      <a:r>
                        <a:rPr lang="en-US" sz="1100" b="1" baseline="0" dirty="0" smtClean="0">
                          <a:hlinkClick r:id="rId2"/>
                        </a:rPr>
                        <a:t>http://educomm.iro.perm.ru/groups/sovremennoe-vospitanie/events</a:t>
                      </a:r>
                      <a:r>
                        <a:rPr lang="ru-RU" sz="1100" b="1" baseline="0" dirty="0" smtClean="0"/>
                        <a:t> </a:t>
                      </a:r>
                      <a:r>
                        <a:rPr lang="en-US" sz="1100" b="1" baseline="0" dirty="0" smtClean="0"/>
                        <a:t> </a:t>
                      </a:r>
                      <a:r>
                        <a:rPr lang="ru-RU" sz="1100" b="1" baseline="0" dirty="0" smtClean="0"/>
                        <a:t> </a:t>
                      </a:r>
                      <a:endParaRPr lang="ru-RU" sz="1100" b="1" dirty="0"/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err="1" smtClean="0"/>
                        <a:t>Дремина</a:t>
                      </a:r>
                      <a:r>
                        <a:rPr lang="ru-RU" sz="1100" b="1" dirty="0" smtClean="0"/>
                        <a:t> И.А.</a:t>
                      </a: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991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Event-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мероприятия</a:t>
                      </a:r>
                      <a:endParaRPr lang="ru-RU" sz="11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b="1" dirty="0"/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791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2.1.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17.12.2019</a:t>
                      </a:r>
                      <a:endParaRPr lang="ru-RU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Проблемно-целевой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семинар  для участников проекта </a:t>
                      </a: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Сергеева</a:t>
                      </a:r>
                      <a:r>
                        <a:rPr lang="ru-RU" sz="1100" b="1" baseline="0" dirty="0" smtClean="0"/>
                        <a:t> С.Ю. </a:t>
                      </a:r>
                      <a:r>
                        <a:rPr lang="ru-RU" sz="1100" b="1" dirty="0" err="1" smtClean="0"/>
                        <a:t>Дремина</a:t>
                      </a:r>
                      <a:r>
                        <a:rPr lang="ru-RU" sz="1100" b="1" dirty="0" smtClean="0"/>
                        <a:t> И.А. </a:t>
                      </a:r>
                      <a:endParaRPr lang="ru-RU" sz="1100" b="1" dirty="0"/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991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2.2.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25.12.2019</a:t>
                      </a:r>
                      <a:endParaRPr lang="ru-RU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Презентация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проекта на  научно-методическом совете ИРО ПК,  координационном совете по введению ФГОС  Чайковского городского округа </a:t>
                      </a:r>
                      <a:endParaRPr lang="ru-RU" sz="11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err="1" smtClean="0"/>
                        <a:t>Фиалкина</a:t>
                      </a:r>
                      <a:r>
                        <a:rPr lang="ru-RU" sz="1100" b="1" baseline="0" dirty="0" smtClean="0"/>
                        <a:t> Т.В. </a:t>
                      </a:r>
                      <a:endParaRPr lang="ru-RU" sz="1100" b="1" dirty="0" smtClean="0"/>
                    </a:p>
                    <a:p>
                      <a:r>
                        <a:rPr lang="ru-RU" sz="1100" b="1" dirty="0" err="1" smtClean="0"/>
                        <a:t>Дремина</a:t>
                      </a:r>
                      <a:r>
                        <a:rPr lang="ru-RU" sz="1100" b="1" dirty="0" smtClean="0"/>
                        <a:t> И.А. </a:t>
                      </a: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279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2.3.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17.01.2020</a:t>
                      </a:r>
                      <a:endParaRPr lang="ru-RU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Заочная эксперт-сессия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участников проекта  «Опыт  реализации </a:t>
                      </a:r>
                      <a:r>
                        <a:rPr lang="ru-RU" sz="11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деятельностных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образовательных практик старшей школы» </a:t>
                      </a: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/>
                        <a:t>Сергеева</a:t>
                      </a:r>
                      <a:r>
                        <a:rPr lang="ru-RU" sz="1100" b="1" baseline="0" dirty="0" smtClean="0"/>
                        <a:t> С.Ю.</a:t>
                      </a:r>
                      <a:endParaRPr lang="ru-RU" sz="1100" b="1" dirty="0" smtClean="0"/>
                    </a:p>
                    <a:p>
                      <a:r>
                        <a:rPr lang="ru-RU" sz="1100" b="1" dirty="0" err="1" smtClean="0"/>
                        <a:t>Дремина</a:t>
                      </a:r>
                      <a:r>
                        <a:rPr lang="ru-RU" sz="1100" b="1" dirty="0" smtClean="0"/>
                        <a:t> И.А. </a:t>
                      </a: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279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2.4.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Февраль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2020</a:t>
                      </a:r>
                      <a:endParaRPr lang="ru-RU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Межмуниципальный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семинар  в 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Чайковском  городском округе 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«Система образовательных практик старшей школы – основа </a:t>
                      </a:r>
                      <a:r>
                        <a:rPr lang="ru-RU" sz="1100" b="1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инновационно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-образовательных моделей внеурочной деятельности»</a:t>
                      </a:r>
                      <a:endParaRPr lang="ru-RU" sz="11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err="1" smtClean="0"/>
                        <a:t>Фиалкина</a:t>
                      </a:r>
                      <a:r>
                        <a:rPr lang="ru-RU" sz="1100" b="1" baseline="0" dirty="0" smtClean="0"/>
                        <a:t> Т.В. Сергеева С.Ю. </a:t>
                      </a:r>
                      <a:r>
                        <a:rPr lang="ru-RU" sz="1100" b="1" dirty="0" smtClean="0"/>
                        <a:t> </a:t>
                      </a:r>
                      <a:endParaRPr lang="ru-RU" sz="1100" b="1" dirty="0"/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531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2.5.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26.03.2020</a:t>
                      </a:r>
                      <a:endParaRPr lang="ru-RU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Рефлексивная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сессия  по итогам реализации  проекта. Представление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образовательных продуктов 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деятельности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проекта  на 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межрегиональной 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конференции г. Чайковский</a:t>
                      </a:r>
                      <a:endParaRPr lang="ru-RU" sz="11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err="1" smtClean="0"/>
                        <a:t>Фиалкина</a:t>
                      </a:r>
                      <a:r>
                        <a:rPr lang="ru-RU" sz="1100" b="1" baseline="0" dirty="0" smtClean="0"/>
                        <a:t> Т.В</a:t>
                      </a:r>
                      <a:r>
                        <a:rPr lang="ru-RU" sz="1100" b="1" dirty="0" smtClean="0"/>
                        <a:t>.</a:t>
                      </a:r>
                    </a:p>
                    <a:p>
                      <a:r>
                        <a:rPr lang="ru-RU" sz="1100" b="1" dirty="0" err="1" smtClean="0"/>
                        <a:t>Дремина</a:t>
                      </a:r>
                      <a:r>
                        <a:rPr lang="ru-RU" sz="1100" b="1" dirty="0" smtClean="0"/>
                        <a:t> И.А. </a:t>
                      </a: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800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2.6.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До 31.08.2020</a:t>
                      </a:r>
                      <a:endParaRPr lang="ru-RU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Публикация  методических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материалов на </a:t>
                      </a:r>
                      <a:r>
                        <a:rPr lang="en-US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  <a:hlinkClick r:id="rId2"/>
                        </a:rPr>
                        <a:t>http://educomm.iro.perm.ru/groups/sovremennoe-vospitanie/events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US" sz="11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err="1" smtClean="0"/>
                        <a:t>Дремина</a:t>
                      </a:r>
                      <a:r>
                        <a:rPr lang="ru-RU" sz="1100" b="1" dirty="0" smtClean="0"/>
                        <a:t> И.А. </a:t>
                      </a:r>
                    </a:p>
                  </a:txBody>
                  <a:tcPr marL="71993" marR="71993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89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811</TotalTime>
  <Words>430</Words>
  <Application>Microsoft Office PowerPoint</Application>
  <PresentationFormat>Экран (4:3)</PresentationFormat>
  <Paragraphs>97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Паспорт межрегионального проекта  «Инновационно-образовательные модели внеурочной деятельности старшей школы»</vt:lpstr>
      <vt:lpstr>Проблема, решаемая в проекте </vt:lpstr>
      <vt:lpstr>Целеполагание </vt:lpstr>
      <vt:lpstr>Показатели результативности проекта</vt:lpstr>
      <vt:lpstr>Контрольные точки проекта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Дремина Инга Анатольевна</dc:creator>
  <cp:lastModifiedBy>Dremina-IA</cp:lastModifiedBy>
  <cp:revision>33</cp:revision>
  <cp:lastPrinted>2018-08-31T05:29:58Z</cp:lastPrinted>
  <dcterms:created xsi:type="dcterms:W3CDTF">2018-08-30T04:28:11Z</dcterms:created>
  <dcterms:modified xsi:type="dcterms:W3CDTF">2020-03-05T05:47:36Z</dcterms:modified>
</cp:coreProperties>
</file>