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0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sv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172200" cy="10287000"/>
          </a:xfrm>
          <a:custGeom>
            <a:avLst/>
            <a:gdLst/>
            <a:ahLst/>
            <a:cxnLst/>
            <a:rect l="l" t="t" r="r" b="b"/>
            <a:pathLst>
              <a:path w="6172200" h="10287000">
                <a:moveTo>
                  <a:pt x="0" y="0"/>
                </a:moveTo>
                <a:lnTo>
                  <a:pt x="6172200" y="0"/>
                </a:lnTo>
                <a:lnTo>
                  <a:pt x="6172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79751">
            <a:off x="3448736" y="-3167236"/>
            <a:ext cx="14128658" cy="14180222"/>
          </a:xfrm>
          <a:custGeom>
            <a:avLst/>
            <a:gdLst/>
            <a:ahLst/>
            <a:cxnLst/>
            <a:rect l="l" t="t" r="r" b="b"/>
            <a:pathLst>
              <a:path w="14128658" h="14180222">
                <a:moveTo>
                  <a:pt x="0" y="0"/>
                </a:moveTo>
                <a:lnTo>
                  <a:pt x="14128657" y="0"/>
                </a:lnTo>
                <a:lnTo>
                  <a:pt x="14128657" y="14180222"/>
                </a:lnTo>
                <a:lnTo>
                  <a:pt x="0" y="1418022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39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13065" y="8334944"/>
            <a:ext cx="7774935" cy="1102627"/>
          </a:xfrm>
          <a:custGeom>
            <a:avLst/>
            <a:gdLst/>
            <a:ahLst/>
            <a:cxnLst/>
            <a:rect l="l" t="t" r="r" b="b"/>
            <a:pathLst>
              <a:path w="7774935" h="1102627">
                <a:moveTo>
                  <a:pt x="0" y="0"/>
                </a:moveTo>
                <a:lnTo>
                  <a:pt x="7774935" y="0"/>
                </a:lnTo>
                <a:lnTo>
                  <a:pt x="7774935" y="1102628"/>
                </a:lnTo>
                <a:lnTo>
                  <a:pt x="0" y="110262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47159" y="8220872"/>
            <a:ext cx="2056059" cy="1780838"/>
          </a:xfrm>
          <a:custGeom>
            <a:avLst/>
            <a:gdLst/>
            <a:ahLst/>
            <a:cxnLst/>
            <a:rect l="l" t="t" r="r" b="b"/>
            <a:pathLst>
              <a:path w="2056059" h="1780838">
                <a:moveTo>
                  <a:pt x="0" y="0"/>
                </a:moveTo>
                <a:lnTo>
                  <a:pt x="2056059" y="0"/>
                </a:lnTo>
                <a:lnTo>
                  <a:pt x="2056059" y="1780838"/>
                </a:lnTo>
                <a:lnTo>
                  <a:pt x="0" y="178083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77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59068" y="849428"/>
            <a:ext cx="6256646" cy="8588143"/>
          </a:xfrm>
          <a:custGeom>
            <a:avLst/>
            <a:gdLst/>
            <a:ahLst/>
            <a:cxnLst/>
            <a:rect l="l" t="t" r="r" b="b"/>
            <a:pathLst>
              <a:path w="6256646" h="8588143">
                <a:moveTo>
                  <a:pt x="0" y="0"/>
                </a:moveTo>
                <a:lnTo>
                  <a:pt x="6256647" y="0"/>
                </a:lnTo>
                <a:lnTo>
                  <a:pt x="6256647" y="8588144"/>
                </a:lnTo>
                <a:lnTo>
                  <a:pt x="0" y="858814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alphaModFix amt="89000"/>
            </a:blip>
            <a:stretch>
              <a:fillRect l="-1856" r="-1856" b="-74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902321" y="1921239"/>
            <a:ext cx="8000897" cy="4993422"/>
            <a:chOff x="0" y="0"/>
            <a:chExt cx="10667862" cy="6657895"/>
          </a:xfrm>
        </p:grpSpPr>
        <p:sp>
          <p:nvSpPr>
            <p:cNvPr id="8" name="TextBox 8"/>
            <p:cNvSpPr txBox="1"/>
            <p:nvPr/>
          </p:nvSpPr>
          <p:spPr>
            <a:xfrm>
              <a:off x="29158" y="133350"/>
              <a:ext cx="10638704" cy="237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3"/>
                </a:lnSpc>
              </a:pPr>
              <a:r>
                <a:rPr lang="en-US" sz="7591">
                  <a:solidFill>
                    <a:srgbClr val="36677E"/>
                  </a:solidFill>
                  <a:latin typeface="Arsenica Antiqua"/>
                </a:rPr>
                <a:t>Парк музейных профессий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495" y="2591916"/>
              <a:ext cx="10650367" cy="1173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5"/>
                </a:lnSpc>
              </a:pPr>
              <a:r>
                <a:rPr lang="en-US" sz="2799" spc="377">
                  <a:solidFill>
                    <a:srgbClr val="36677E"/>
                  </a:solidFill>
                  <a:latin typeface="Arsenica Antiqua"/>
                </a:rPr>
                <a:t>МАОУ “ГИМНАЗИЯ 10” , ГОРОД ПЕРМЬ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978944"/>
              <a:ext cx="10664946" cy="2678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8"/>
                </a:lnSpc>
              </a:pPr>
              <a:r>
                <a:rPr lang="en-US" sz="2834" spc="79">
                  <a:solidFill>
                    <a:srgbClr val="36677E"/>
                  </a:solidFill>
                  <a:latin typeface="Arsenica Antiqua"/>
                </a:rPr>
                <a:t>Руководители проекта: И.В. Груздева </a:t>
              </a:r>
            </a:p>
            <a:p>
              <a:pPr algn="ctr">
                <a:lnSpc>
                  <a:spcPts val="3968"/>
                </a:lnSpc>
              </a:pPr>
              <a:r>
                <a:rPr lang="en-US" sz="2834" spc="79">
                  <a:solidFill>
                    <a:srgbClr val="36677E"/>
                  </a:solidFill>
                  <a:latin typeface="Arsenica Antiqua"/>
                </a:rPr>
                <a:t>                                                Е.И. Симанова</a:t>
              </a:r>
            </a:p>
            <a:p>
              <a:pPr algn="ctr">
                <a:lnSpc>
                  <a:spcPts val="3968"/>
                </a:lnSpc>
              </a:pPr>
              <a:r>
                <a:rPr lang="en-US" sz="2834" spc="79">
                  <a:solidFill>
                    <a:srgbClr val="36677E"/>
                  </a:solidFill>
                  <a:latin typeface="Arsenica Antiqua"/>
                </a:rPr>
                <a:t>                                            А.П. Юркин </a:t>
              </a:r>
            </a:p>
            <a:p>
              <a:pPr algn="ctr">
                <a:lnSpc>
                  <a:spcPts val="3968"/>
                </a:lnSpc>
              </a:pPr>
              <a:r>
                <a:rPr lang="en-US" sz="2834" spc="79">
                  <a:solidFill>
                    <a:srgbClr val="36677E"/>
                  </a:solidFill>
                  <a:latin typeface="Arsenica Antiqua"/>
                </a:rPr>
                <a:t>                                              Д.А.Лобанов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3815279" y="4320601"/>
            <a:ext cx="9842028" cy="152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4200" spc="630">
                <a:solidFill>
                  <a:srgbClr val="36677E"/>
                </a:solidFill>
                <a:latin typeface="Arsenica Antiqua Ultra-Bold"/>
              </a:rPr>
              <a:t>ОБРАЗОВАТЕЛЬНЫЙ 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79751">
            <a:off x="3448736" y="-3245279"/>
            <a:ext cx="14128658" cy="14180222"/>
          </a:xfrm>
          <a:custGeom>
            <a:avLst/>
            <a:gdLst/>
            <a:ahLst/>
            <a:cxnLst/>
            <a:rect l="l" t="t" r="r" b="b"/>
            <a:pathLst>
              <a:path w="14128658" h="14180222">
                <a:moveTo>
                  <a:pt x="0" y="0"/>
                </a:moveTo>
                <a:lnTo>
                  <a:pt x="14128657" y="0"/>
                </a:lnTo>
                <a:lnTo>
                  <a:pt x="14128657" y="14180222"/>
                </a:lnTo>
                <a:lnTo>
                  <a:pt x="0" y="141802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47091" y="601067"/>
            <a:ext cx="15940909" cy="1252925"/>
            <a:chOff x="0" y="0"/>
            <a:chExt cx="4198429" cy="3299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8429" cy="329989"/>
            </a:xfrm>
            <a:custGeom>
              <a:avLst/>
              <a:gdLst/>
              <a:ahLst/>
              <a:cxnLst/>
              <a:rect l="l" t="t" r="r" b="b"/>
              <a:pathLst>
                <a:path w="4198429" h="329989">
                  <a:moveTo>
                    <a:pt x="0" y="0"/>
                  </a:moveTo>
                  <a:lnTo>
                    <a:pt x="4198429" y="0"/>
                  </a:lnTo>
                  <a:lnTo>
                    <a:pt x="4198429" y="329989"/>
                  </a:lnTo>
                  <a:lnTo>
                    <a:pt x="0" y="329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4198429" cy="425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91032" y="283966"/>
            <a:ext cx="2056059" cy="1780838"/>
          </a:xfrm>
          <a:custGeom>
            <a:avLst/>
            <a:gdLst/>
            <a:ahLst/>
            <a:cxnLst/>
            <a:rect l="l" t="t" r="r" b="b"/>
            <a:pathLst>
              <a:path w="2056059" h="1780838">
                <a:moveTo>
                  <a:pt x="0" y="0"/>
                </a:moveTo>
                <a:lnTo>
                  <a:pt x="2056059" y="0"/>
                </a:lnTo>
                <a:lnTo>
                  <a:pt x="2056059" y="1780838"/>
                </a:lnTo>
                <a:lnTo>
                  <a:pt x="0" y="178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2000"/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17090" y="2064804"/>
            <a:ext cx="11926663" cy="7453638"/>
            <a:chOff x="0" y="0"/>
            <a:chExt cx="3141179" cy="19630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41179" cy="1963098"/>
            </a:xfrm>
            <a:custGeom>
              <a:avLst/>
              <a:gdLst/>
              <a:ahLst/>
              <a:cxnLst/>
              <a:rect l="l" t="t" r="r" b="b"/>
              <a:pathLst>
                <a:path w="3141179" h="1963098">
                  <a:moveTo>
                    <a:pt x="3246" y="0"/>
                  </a:moveTo>
                  <a:lnTo>
                    <a:pt x="3137933" y="0"/>
                  </a:lnTo>
                  <a:cubicBezTo>
                    <a:pt x="3138794" y="0"/>
                    <a:pt x="3139620" y="342"/>
                    <a:pt x="3140228" y="951"/>
                  </a:cubicBezTo>
                  <a:cubicBezTo>
                    <a:pt x="3140837" y="1559"/>
                    <a:pt x="3141179" y="2385"/>
                    <a:pt x="3141179" y="3246"/>
                  </a:cubicBezTo>
                  <a:lnTo>
                    <a:pt x="3141179" y="1959852"/>
                  </a:lnTo>
                  <a:cubicBezTo>
                    <a:pt x="3141179" y="1960713"/>
                    <a:pt x="3140837" y="1961539"/>
                    <a:pt x="3140228" y="1962147"/>
                  </a:cubicBezTo>
                  <a:cubicBezTo>
                    <a:pt x="3139620" y="1962756"/>
                    <a:pt x="3138794" y="1963098"/>
                    <a:pt x="3137933" y="1963098"/>
                  </a:cubicBezTo>
                  <a:lnTo>
                    <a:pt x="3246" y="1963098"/>
                  </a:lnTo>
                  <a:cubicBezTo>
                    <a:pt x="2385" y="1963098"/>
                    <a:pt x="1559" y="1962756"/>
                    <a:pt x="951" y="1962147"/>
                  </a:cubicBezTo>
                  <a:cubicBezTo>
                    <a:pt x="342" y="1961539"/>
                    <a:pt x="0" y="1960713"/>
                    <a:pt x="0" y="1959852"/>
                  </a:cubicBezTo>
                  <a:lnTo>
                    <a:pt x="0" y="3246"/>
                  </a:lnTo>
                  <a:cubicBezTo>
                    <a:pt x="0" y="2385"/>
                    <a:pt x="342" y="1559"/>
                    <a:pt x="951" y="951"/>
                  </a:cubicBezTo>
                  <a:cubicBezTo>
                    <a:pt x="1559" y="342"/>
                    <a:pt x="2385" y="0"/>
                    <a:pt x="3246" y="0"/>
                  </a:cubicBezTo>
                  <a:close/>
                </a:path>
              </a:pathLst>
            </a:custGeom>
            <a:solidFill>
              <a:srgbClr val="96F1F4"/>
            </a:solidFill>
            <a:ln w="123825" cap="sq">
              <a:solidFill>
                <a:srgbClr val="FBFDF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14300"/>
              <a:ext cx="3141179" cy="2077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17090" y="1950504"/>
            <a:ext cx="11926663" cy="740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endParaRPr/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30 учащихся 6-11 классов работали в проекте «Парк музейных профессий» 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проведено 11 мероприятий с участием детей и взрослых из других учреждений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в акциях приняли участие около 290 человек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создано 125 текстов рефлексии 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отснято 302 фотографии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создано 28 журналистских работ (впечатления, инструкции, представления…)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созданы и представлены специалистам и участникам проекта 6 слайд – фильмов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по результатам проекта создана виртуальная экскурсия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проведены серия мастер- классов  «Парк научных профессий»» 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создан отчет - презентация о проделанной работе.</a:t>
            </a:r>
          </a:p>
        </p:txBody>
      </p:sp>
      <p:sp>
        <p:nvSpPr>
          <p:cNvPr id="11" name="Freeform 11"/>
          <p:cNvSpPr/>
          <p:nvPr/>
        </p:nvSpPr>
        <p:spPr>
          <a:xfrm rot="-29999">
            <a:off x="12661540" y="2043720"/>
            <a:ext cx="4929519" cy="7495806"/>
          </a:xfrm>
          <a:custGeom>
            <a:avLst/>
            <a:gdLst/>
            <a:ahLst/>
            <a:cxnLst/>
            <a:rect l="l" t="t" r="r" b="b"/>
            <a:pathLst>
              <a:path w="4929519" h="7495806">
                <a:moveTo>
                  <a:pt x="65045" y="0"/>
                </a:moveTo>
                <a:lnTo>
                  <a:pt x="4929519" y="42452"/>
                </a:lnTo>
                <a:lnTo>
                  <a:pt x="4864475" y="7495806"/>
                </a:lnTo>
                <a:lnTo>
                  <a:pt x="0" y="7453355"/>
                </a:lnTo>
                <a:lnTo>
                  <a:pt x="65045" y="0"/>
                </a:lnTo>
                <a:close/>
              </a:path>
            </a:pathLst>
          </a:custGeom>
          <a:blipFill>
            <a:blip r:embed="rId5" cstate="print"/>
            <a:stretch>
              <a:fillRect l="-4071" t="-930" r="-18140"/>
            </a:stretch>
          </a:blipFill>
          <a:ln w="95250" cap="sq">
            <a:solidFill>
              <a:srgbClr val="FFFFFF"/>
            </a:solidFill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3224217" y="593482"/>
            <a:ext cx="11902083" cy="102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6677E"/>
                </a:solidFill>
                <a:latin typeface="Arsenica Antiqua Bold"/>
              </a:rPr>
              <a:t>Количественная оценка результа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45344" y="39707"/>
            <a:ext cx="11342656" cy="10287000"/>
            <a:chOff x="0" y="0"/>
            <a:chExt cx="298736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7366" cy="2709333"/>
            </a:xfrm>
            <a:custGeom>
              <a:avLst/>
              <a:gdLst/>
              <a:ahLst/>
              <a:cxnLst/>
              <a:rect l="l" t="t" r="r" b="b"/>
              <a:pathLst>
                <a:path w="2987366" h="2709333">
                  <a:moveTo>
                    <a:pt x="0" y="0"/>
                  </a:moveTo>
                  <a:lnTo>
                    <a:pt x="2987366" y="0"/>
                  </a:lnTo>
                  <a:lnTo>
                    <a:pt x="298736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6F1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2987366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45775" y="500001"/>
            <a:ext cx="10542225" cy="1056194"/>
            <a:chOff x="0" y="0"/>
            <a:chExt cx="2776553" cy="2781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6553" cy="278175"/>
            </a:xfrm>
            <a:custGeom>
              <a:avLst/>
              <a:gdLst/>
              <a:ahLst/>
              <a:cxnLst/>
              <a:rect l="l" t="t" r="r" b="b"/>
              <a:pathLst>
                <a:path w="2776553" h="278175">
                  <a:moveTo>
                    <a:pt x="0" y="0"/>
                  </a:moveTo>
                  <a:lnTo>
                    <a:pt x="2776553" y="0"/>
                  </a:lnTo>
                  <a:lnTo>
                    <a:pt x="2776553" y="278175"/>
                  </a:lnTo>
                  <a:lnTo>
                    <a:pt x="0" y="278175"/>
                  </a:lnTo>
                  <a:close/>
                </a:path>
              </a:pathLst>
            </a:custGeom>
            <a:solidFill>
              <a:srgbClr val="FBFDF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2776553" cy="37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45344" y="6757670"/>
            <a:ext cx="11119760" cy="352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senica Antiqua"/>
              </a:rPr>
              <a:t>Популяризация музейной деятельности через создание и развитие инновационных интерактивных форм работы с детьми и молодежью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senica Antiqua"/>
              </a:rPr>
              <a:t>Создание основы для первичной профессиональной ориентации школьников и восполнения музейных кадров в будущем</a:t>
            </a:r>
          </a:p>
          <a:p>
            <a:pPr algn="just">
              <a:lnSpc>
                <a:spcPts val="3919"/>
              </a:lnSpc>
            </a:pPr>
            <a:endParaRPr/>
          </a:p>
        </p:txBody>
      </p:sp>
      <p:grpSp>
        <p:nvGrpSpPr>
          <p:cNvPr id="9" name="Group 9"/>
          <p:cNvGrpSpPr/>
          <p:nvPr/>
        </p:nvGrpSpPr>
        <p:grpSpPr>
          <a:xfrm rot="5400000">
            <a:off x="1041335" y="4422698"/>
            <a:ext cx="10287000" cy="1521018"/>
            <a:chOff x="0" y="0"/>
            <a:chExt cx="2709333" cy="4005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400597"/>
            </a:xfrm>
            <a:custGeom>
              <a:avLst/>
              <a:gdLst/>
              <a:ahLst/>
              <a:cxnLst/>
              <a:rect l="l" t="t" r="r" b="b"/>
              <a:pathLst>
                <a:path w="2709333" h="400597">
                  <a:moveTo>
                    <a:pt x="0" y="0"/>
                  </a:moveTo>
                  <a:lnTo>
                    <a:pt x="2709333" y="0"/>
                  </a:lnTo>
                  <a:lnTo>
                    <a:pt x="2709333" y="400597"/>
                  </a:lnTo>
                  <a:lnTo>
                    <a:pt x="0" y="400597"/>
                  </a:lnTo>
                  <a:close/>
                </a:path>
              </a:pathLst>
            </a:custGeom>
            <a:solidFill>
              <a:srgbClr val="75A5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2709333" cy="495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141403" y="5662593"/>
            <a:ext cx="1800225" cy="102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6677E"/>
                </a:solidFill>
                <a:latin typeface="Arsenica Antiqua"/>
              </a:rPr>
              <a:t>Цели </a:t>
            </a:r>
          </a:p>
        </p:txBody>
      </p:sp>
      <p:sp>
        <p:nvSpPr>
          <p:cNvPr id="13" name="Freeform 13"/>
          <p:cNvSpPr/>
          <p:nvPr/>
        </p:nvSpPr>
        <p:spPr>
          <a:xfrm>
            <a:off x="5424326" y="39707"/>
            <a:ext cx="2056059" cy="1780838"/>
          </a:xfrm>
          <a:custGeom>
            <a:avLst/>
            <a:gdLst/>
            <a:ahLst/>
            <a:cxnLst/>
            <a:rect l="l" t="t" r="r" b="b"/>
            <a:pathLst>
              <a:path w="2056059" h="1780838">
                <a:moveTo>
                  <a:pt x="0" y="0"/>
                </a:moveTo>
                <a:lnTo>
                  <a:pt x="2056058" y="0"/>
                </a:lnTo>
                <a:lnTo>
                  <a:pt x="2056058" y="1780838"/>
                </a:lnTo>
                <a:lnTo>
                  <a:pt x="0" y="17808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68000"/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141403" y="1647488"/>
            <a:ext cx="11874995" cy="402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Проект  способствует  знакомству  детей с музейными профессиями высокоинтеллектуального уровня и прикладного назначения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Прививает любовь к ручному труду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Создает основы для первичной профессиональной ориентации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Помогает в получение коммуникативных, ораторских и профессиональных навыков </a:t>
            </a:r>
          </a:p>
        </p:txBody>
      </p:sp>
      <p:sp>
        <p:nvSpPr>
          <p:cNvPr id="15" name="Freeform 15"/>
          <p:cNvSpPr/>
          <p:nvPr/>
        </p:nvSpPr>
        <p:spPr>
          <a:xfrm rot="2879751">
            <a:off x="1623613" y="-2917855"/>
            <a:ext cx="15040773" cy="15095666"/>
          </a:xfrm>
          <a:custGeom>
            <a:avLst/>
            <a:gdLst/>
            <a:ahLst/>
            <a:cxnLst/>
            <a:rect l="l" t="t" r="r" b="b"/>
            <a:pathLst>
              <a:path w="15040773" h="15095666">
                <a:moveTo>
                  <a:pt x="0" y="0"/>
                </a:moveTo>
                <a:lnTo>
                  <a:pt x="15040774" y="0"/>
                </a:lnTo>
                <a:lnTo>
                  <a:pt x="15040774" y="15095667"/>
                </a:lnTo>
                <a:lnTo>
                  <a:pt x="0" y="1509566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9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-517125" y="0"/>
            <a:ext cx="5941451" cy="10287000"/>
          </a:xfrm>
          <a:custGeom>
            <a:avLst/>
            <a:gdLst/>
            <a:ahLst/>
            <a:cxnLst/>
            <a:rect l="l" t="t" r="r" b="b"/>
            <a:pathLst>
              <a:path w="5941451" h="10287000">
                <a:moveTo>
                  <a:pt x="5941451" y="0"/>
                </a:moveTo>
                <a:lnTo>
                  <a:pt x="0" y="0"/>
                </a:lnTo>
                <a:lnTo>
                  <a:pt x="0" y="10287000"/>
                </a:lnTo>
                <a:lnTo>
                  <a:pt x="5941451" y="10287000"/>
                </a:lnTo>
                <a:lnTo>
                  <a:pt x="5941451" y="0"/>
                </a:lnTo>
                <a:close/>
              </a:path>
            </a:pathLst>
          </a:custGeom>
          <a:blipFill>
            <a:blip r:embed="rId5" cstate="print"/>
            <a:stretch>
              <a:fillRect l="-22129" r="-7725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745775" y="373752"/>
            <a:ext cx="10542225" cy="102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6677E"/>
                </a:solidFill>
                <a:latin typeface="Arsenica Antiqua Bold"/>
              </a:rPr>
              <a:t>Актуальность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4114800" y="3969955"/>
            <a:ext cx="10287000" cy="2347091"/>
            <a:chOff x="0" y="0"/>
            <a:chExt cx="2709333" cy="6181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618164"/>
            </a:xfrm>
            <a:custGeom>
              <a:avLst/>
              <a:gdLst/>
              <a:ahLst/>
              <a:cxnLst/>
              <a:rect l="l" t="t" r="r" b="b"/>
              <a:pathLst>
                <a:path w="2709333" h="618164">
                  <a:moveTo>
                    <a:pt x="0" y="0"/>
                  </a:moveTo>
                  <a:lnTo>
                    <a:pt x="2709333" y="0"/>
                  </a:lnTo>
                  <a:lnTo>
                    <a:pt x="2709333" y="618164"/>
                  </a:lnTo>
                  <a:lnTo>
                    <a:pt x="0" y="618164"/>
                  </a:lnTo>
                  <a:close/>
                </a:path>
              </a:pathLst>
            </a:custGeom>
            <a:solidFill>
              <a:srgbClr val="75A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2709333" cy="71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5516" y="138281"/>
            <a:ext cx="2056059" cy="1780838"/>
          </a:xfrm>
          <a:custGeom>
            <a:avLst/>
            <a:gdLst/>
            <a:ahLst/>
            <a:cxnLst/>
            <a:rect l="l" t="t" r="r" b="b"/>
            <a:pathLst>
              <a:path w="2056059" h="1780838">
                <a:moveTo>
                  <a:pt x="0" y="0"/>
                </a:moveTo>
                <a:lnTo>
                  <a:pt x="2056059" y="0"/>
                </a:lnTo>
                <a:lnTo>
                  <a:pt x="2056059" y="1780838"/>
                </a:lnTo>
                <a:lnTo>
                  <a:pt x="0" y="17808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2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01575" y="1028700"/>
            <a:ext cx="15454887" cy="8541681"/>
            <a:chOff x="0" y="0"/>
            <a:chExt cx="4070423" cy="22496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70423" cy="2249661"/>
            </a:xfrm>
            <a:custGeom>
              <a:avLst/>
              <a:gdLst/>
              <a:ahLst/>
              <a:cxnLst/>
              <a:rect l="l" t="t" r="r" b="b"/>
              <a:pathLst>
                <a:path w="4070423" h="2249661">
                  <a:moveTo>
                    <a:pt x="0" y="0"/>
                  </a:moveTo>
                  <a:lnTo>
                    <a:pt x="4070423" y="0"/>
                  </a:lnTo>
                  <a:lnTo>
                    <a:pt x="4070423" y="2249661"/>
                  </a:lnTo>
                  <a:lnTo>
                    <a:pt x="0" y="2249661"/>
                  </a:lnTo>
                  <a:close/>
                </a:path>
              </a:pathLst>
            </a:custGeom>
            <a:solidFill>
              <a:srgbClr val="96F1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4070423" cy="2344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01575" y="1487000"/>
            <a:ext cx="9869138" cy="749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senica Antiqua"/>
              </a:rPr>
              <a:t>Организовать подготовку первичных материалов, оборудования и музейно-интерактивного пространства проекта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senica Antiqua"/>
              </a:rPr>
              <a:t>Расширить спектр услуг, создав востребованный музейный продукт для аудитории детей от 8 до 14 лет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senica Antiqua"/>
              </a:rPr>
              <a:t>Познакомить школьников с общей структурой работы музея, его специалистами и внутримузейными процессами формирования музейных продуктов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senica Antiqua"/>
              </a:rPr>
              <a:t>Повысить уровень вовлеченности детей в изучение школьных дисциплин через организацию совместной работы со школами по закреплению полученных в музее знаний</a:t>
            </a:r>
          </a:p>
          <a:p>
            <a:pPr>
              <a:lnSpc>
                <a:spcPts val="3919"/>
              </a:lnSpc>
            </a:pPr>
            <a:endParaRPr/>
          </a:p>
          <a:p>
            <a:pPr>
              <a:lnSpc>
                <a:spcPts val="391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Freeform 10"/>
          <p:cNvSpPr/>
          <p:nvPr/>
        </p:nvSpPr>
        <p:spPr>
          <a:xfrm rot="2879751">
            <a:off x="14499905" y="-188420"/>
            <a:ext cx="9374132" cy="9408344"/>
          </a:xfrm>
          <a:custGeom>
            <a:avLst/>
            <a:gdLst/>
            <a:ahLst/>
            <a:cxnLst/>
            <a:rect l="l" t="t" r="r" b="b"/>
            <a:pathLst>
              <a:path w="9374132" h="9408344">
                <a:moveTo>
                  <a:pt x="0" y="0"/>
                </a:moveTo>
                <a:lnTo>
                  <a:pt x="9374132" y="0"/>
                </a:lnTo>
                <a:lnTo>
                  <a:pt x="9374132" y="9408344"/>
                </a:lnTo>
                <a:lnTo>
                  <a:pt x="0" y="940834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9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136144" y="-1270"/>
            <a:ext cx="2432893" cy="102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6677E"/>
                </a:solidFill>
                <a:latin typeface="Arsenica Antiqua"/>
              </a:rPr>
              <a:t>Задачи </a:t>
            </a:r>
          </a:p>
        </p:txBody>
      </p:sp>
      <p:sp>
        <p:nvSpPr>
          <p:cNvPr id="12" name="Freeform 12"/>
          <p:cNvSpPr/>
          <p:nvPr/>
        </p:nvSpPr>
        <p:spPr>
          <a:xfrm rot="2879751">
            <a:off x="1303070" y="-2712075"/>
            <a:ext cx="15040773" cy="15095666"/>
          </a:xfrm>
          <a:custGeom>
            <a:avLst/>
            <a:gdLst/>
            <a:ahLst/>
            <a:cxnLst/>
            <a:rect l="l" t="t" r="r" b="b"/>
            <a:pathLst>
              <a:path w="15040773" h="15095666">
                <a:moveTo>
                  <a:pt x="0" y="0"/>
                </a:moveTo>
                <a:lnTo>
                  <a:pt x="15040773" y="0"/>
                </a:lnTo>
                <a:lnTo>
                  <a:pt x="15040773" y="15095667"/>
                </a:lnTo>
                <a:lnTo>
                  <a:pt x="0" y="1509566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9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143957" y="1028700"/>
            <a:ext cx="6144043" cy="8541681"/>
          </a:xfrm>
          <a:custGeom>
            <a:avLst/>
            <a:gdLst/>
            <a:ahLst/>
            <a:cxnLst/>
            <a:rect l="l" t="t" r="r" b="b"/>
            <a:pathLst>
              <a:path w="6144043" h="8541681">
                <a:moveTo>
                  <a:pt x="0" y="0"/>
                </a:moveTo>
                <a:lnTo>
                  <a:pt x="6144043" y="0"/>
                </a:lnTo>
                <a:lnTo>
                  <a:pt x="6144043" y="8541681"/>
                </a:lnTo>
                <a:lnTo>
                  <a:pt x="0" y="854168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61964" t="-1860" r="-26849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201575" y="8978730"/>
            <a:ext cx="16086425" cy="1308270"/>
            <a:chOff x="0" y="0"/>
            <a:chExt cx="4236754" cy="3445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36754" cy="344565"/>
            </a:xfrm>
            <a:custGeom>
              <a:avLst/>
              <a:gdLst/>
              <a:ahLst/>
              <a:cxnLst/>
              <a:rect l="l" t="t" r="r" b="b"/>
              <a:pathLst>
                <a:path w="4236754" h="344565">
                  <a:moveTo>
                    <a:pt x="0" y="0"/>
                  </a:moveTo>
                  <a:lnTo>
                    <a:pt x="4236754" y="0"/>
                  </a:lnTo>
                  <a:lnTo>
                    <a:pt x="4236754" y="344565"/>
                  </a:lnTo>
                  <a:lnTo>
                    <a:pt x="0" y="344565"/>
                  </a:lnTo>
                  <a:close/>
                </a:path>
              </a:pathLst>
            </a:custGeom>
            <a:solidFill>
              <a:srgbClr val="FBFDF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4236754" cy="439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781895" y="9187158"/>
            <a:ext cx="14477405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senica Antiqua Bold"/>
              </a:rPr>
              <a:t>Участники проекта: участники образовательного процесса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53483" y="738019"/>
            <a:ext cx="12793551" cy="5734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9"/>
              </a:lnSpc>
              <a:spcBef>
                <a:spcPct val="0"/>
              </a:spcBef>
            </a:pPr>
            <a:r>
              <a:rPr lang="en-US" sz="3242" spc="90">
                <a:solidFill>
                  <a:srgbClr val="000000"/>
                </a:solidFill>
                <a:latin typeface="Arsenica Antiqua"/>
              </a:rPr>
              <a:t>В ходе реализации проекта учащиеся узнают о профессиях: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 реставратор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 дизайнер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 художник-оформитель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 экскурсовод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 работник отдела учета фондов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 экспозиционер</a:t>
            </a:r>
          </a:p>
          <a:p>
            <a:pPr>
              <a:lnSpc>
                <a:spcPts val="4539"/>
              </a:lnSpc>
            </a:pPr>
            <a:endParaRPr/>
          </a:p>
          <a:p>
            <a:pPr>
              <a:lnSpc>
                <a:spcPts val="4539"/>
              </a:lnSpc>
              <a:spcBef>
                <a:spcPct val="0"/>
              </a:spcBef>
            </a:pPr>
            <a:endParaRPr/>
          </a:p>
          <a:p>
            <a:pPr>
              <a:lnSpc>
                <a:spcPts val="383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839"/>
              </a:lnSpc>
              <a:spcBef>
                <a:spcPct val="0"/>
              </a:spcBef>
            </a:pPr>
            <a:r>
              <a:rPr lang="en-US" sz="2742" spc="76">
                <a:solidFill>
                  <a:srgbClr val="000000"/>
                </a:solidFill>
                <a:latin typeface="Arsenica Antiqua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09568" y="-139551"/>
            <a:ext cx="11978432" cy="102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36677E"/>
                </a:solidFill>
                <a:latin typeface="Arsenica Antiqua Bold"/>
              </a:rPr>
              <a:t>Особенности реализации проекта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09568" y="4260936"/>
            <a:ext cx="10765927" cy="67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</a:pPr>
            <a:r>
              <a:rPr lang="en-US" sz="3365">
                <a:solidFill>
                  <a:srgbClr val="36677E"/>
                </a:solidFill>
                <a:latin typeface="Arsenica Antiqua Bold"/>
              </a:rPr>
              <a:t>Занятия- это интерактивные уроки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05511" y="4514850"/>
            <a:ext cx="12186545" cy="577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endParaRPr/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Дети самостоятельно решают задачу, как предполагаемые специалисты музея</a:t>
            </a:r>
          </a:p>
          <a:p>
            <a:pPr algn="just">
              <a:lnSpc>
                <a:spcPts val="3919"/>
              </a:lnSpc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  Например: отобрать экспонаты в фонды музея    (профессия –      хранитель фондов)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Проведут экскурсию разработав ее маршрут и подобрав экспонаты (профессия -экскурсовод)</a:t>
            </a:r>
          </a:p>
          <a:p>
            <a:pPr algn="just">
              <a:lnSpc>
                <a:spcPts val="4480"/>
              </a:lnSpc>
            </a:pPr>
            <a:endParaRPr/>
          </a:p>
          <a:p>
            <a:pPr algn="just">
              <a:lnSpc>
                <a:spcPts val="4480"/>
              </a:lnSpc>
            </a:pPr>
            <a:r>
              <a:rPr lang="en-US" sz="3200" spc="89">
                <a:solidFill>
                  <a:srgbClr val="000000"/>
                </a:solidFill>
                <a:latin typeface="Arsenica Antiqua"/>
              </a:rPr>
              <a:t>Итог: Дети получат представление о системе и технологии создания современного музейного продукта, узнают о роли музея в структуре общества</a:t>
            </a:r>
          </a:p>
        </p:txBody>
      </p:sp>
      <p:sp>
        <p:nvSpPr>
          <p:cNvPr id="6" name="Freeform 6"/>
          <p:cNvSpPr/>
          <p:nvPr/>
        </p:nvSpPr>
        <p:spPr>
          <a:xfrm rot="2879751">
            <a:off x="2159150" y="-2404333"/>
            <a:ext cx="15040773" cy="15095666"/>
          </a:xfrm>
          <a:custGeom>
            <a:avLst/>
            <a:gdLst/>
            <a:ahLst/>
            <a:cxnLst/>
            <a:rect l="l" t="t" r="r" b="b"/>
            <a:pathLst>
              <a:path w="15040773" h="15095666">
                <a:moveTo>
                  <a:pt x="0" y="0"/>
                </a:moveTo>
                <a:lnTo>
                  <a:pt x="15040773" y="0"/>
                </a:lnTo>
                <a:lnTo>
                  <a:pt x="15040773" y="15095666"/>
                </a:lnTo>
                <a:lnTo>
                  <a:pt x="0" y="150956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31271" y="1468176"/>
            <a:ext cx="2056059" cy="1780838"/>
          </a:xfrm>
          <a:custGeom>
            <a:avLst/>
            <a:gdLst/>
            <a:ahLst/>
            <a:cxnLst/>
            <a:rect l="l" t="t" r="r" b="b"/>
            <a:pathLst>
              <a:path w="2056059" h="1780838">
                <a:moveTo>
                  <a:pt x="0" y="0"/>
                </a:moveTo>
                <a:lnTo>
                  <a:pt x="2056058" y="0"/>
                </a:lnTo>
                <a:lnTo>
                  <a:pt x="2056058" y="1780838"/>
                </a:lnTo>
                <a:lnTo>
                  <a:pt x="0" y="178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4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61665" y="0"/>
            <a:ext cx="6215148" cy="10313014"/>
          </a:xfrm>
          <a:custGeom>
            <a:avLst/>
            <a:gdLst/>
            <a:ahLst/>
            <a:cxnLst/>
            <a:rect l="l" t="t" r="r" b="b"/>
            <a:pathLst>
              <a:path w="6215148" h="10313014">
                <a:moveTo>
                  <a:pt x="0" y="0"/>
                </a:moveTo>
                <a:lnTo>
                  <a:pt x="6215148" y="0"/>
                </a:lnTo>
                <a:lnTo>
                  <a:pt x="6215148" y="10313014"/>
                </a:lnTo>
                <a:lnTo>
                  <a:pt x="0" y="1031301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71656" r="-65507" b="-719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7091" y="490963"/>
            <a:ext cx="15940909" cy="1366845"/>
            <a:chOff x="0" y="0"/>
            <a:chExt cx="4198429" cy="359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98429" cy="359992"/>
            </a:xfrm>
            <a:custGeom>
              <a:avLst/>
              <a:gdLst/>
              <a:ahLst/>
              <a:cxnLst/>
              <a:rect l="l" t="t" r="r" b="b"/>
              <a:pathLst>
                <a:path w="4198429" h="359992">
                  <a:moveTo>
                    <a:pt x="0" y="0"/>
                  </a:moveTo>
                  <a:lnTo>
                    <a:pt x="4198429" y="0"/>
                  </a:lnTo>
                  <a:lnTo>
                    <a:pt x="4198429" y="359992"/>
                  </a:lnTo>
                  <a:lnTo>
                    <a:pt x="0" y="3599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198429" cy="45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1032" y="283966"/>
            <a:ext cx="2056059" cy="1780838"/>
          </a:xfrm>
          <a:custGeom>
            <a:avLst/>
            <a:gdLst/>
            <a:ahLst/>
            <a:cxnLst/>
            <a:rect l="l" t="t" r="r" b="b"/>
            <a:pathLst>
              <a:path w="2056059" h="1780838">
                <a:moveTo>
                  <a:pt x="0" y="0"/>
                </a:moveTo>
                <a:lnTo>
                  <a:pt x="2056059" y="0"/>
                </a:lnTo>
                <a:lnTo>
                  <a:pt x="2056059" y="1780838"/>
                </a:lnTo>
                <a:lnTo>
                  <a:pt x="0" y="17808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2000"/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6569518"/>
            <a:ext cx="9144000" cy="371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8"/>
              </a:lnSpc>
            </a:pPr>
            <a:endParaRPr/>
          </a:p>
          <a:p>
            <a:pPr marL="510494" lvl="1" indent="-255247">
              <a:lnSpc>
                <a:spcPts val="3310"/>
              </a:lnSpc>
              <a:buFont typeface="Arial"/>
              <a:buChar char="•"/>
            </a:pPr>
            <a:r>
              <a:rPr lang="en-US" sz="2364" spc="66">
                <a:solidFill>
                  <a:srgbClr val="000000"/>
                </a:solidFill>
                <a:latin typeface="Arsenica Antiqua"/>
              </a:rPr>
              <a:t>Сбор информационного материала для решения агитационной и просветительской задачи проекта</a:t>
            </a:r>
          </a:p>
          <a:p>
            <a:pPr>
              <a:lnSpc>
                <a:spcPts val="3310"/>
              </a:lnSpc>
            </a:pPr>
            <a:r>
              <a:rPr lang="en-US" sz="2364" spc="66">
                <a:solidFill>
                  <a:srgbClr val="000000"/>
                </a:solidFill>
                <a:latin typeface="Arsenica Antiqua"/>
              </a:rPr>
              <a:t> </a:t>
            </a:r>
          </a:p>
          <a:p>
            <a:pPr marL="510494" lvl="1" indent="-255247">
              <a:lnSpc>
                <a:spcPts val="3310"/>
              </a:lnSpc>
              <a:buFont typeface="Arial"/>
              <a:buChar char="•"/>
            </a:pPr>
            <a:r>
              <a:rPr lang="en-US" sz="2364" spc="66">
                <a:solidFill>
                  <a:srgbClr val="000000"/>
                </a:solidFill>
                <a:latin typeface="Arsenica Antiqua"/>
              </a:rPr>
              <a:t>Разработаны задания для самостоятельных исследований и творческих работ учащихся, расчитанных на групповое  и индивидуальное участие</a:t>
            </a:r>
          </a:p>
          <a:p>
            <a:pPr>
              <a:lnSpc>
                <a:spcPts val="3310"/>
              </a:lnSpc>
            </a:pPr>
            <a:endParaRPr/>
          </a:p>
          <a:p>
            <a:pPr marL="510494" lvl="1" indent="-255247">
              <a:lnSpc>
                <a:spcPts val="3310"/>
              </a:lnSpc>
              <a:buFont typeface="Arial"/>
              <a:buChar char="•"/>
            </a:pPr>
            <a:r>
              <a:rPr lang="en-US" sz="2364" spc="66">
                <a:solidFill>
                  <a:srgbClr val="000000"/>
                </a:solidFill>
                <a:latin typeface="Arsenica Antiqua"/>
              </a:rPr>
              <a:t>Была подготовлена материально-техническая база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2255" y="493030"/>
            <a:ext cx="10377636" cy="110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36677E"/>
                </a:solidFill>
                <a:latin typeface="Arsenica Antiqua Bold"/>
              </a:rPr>
              <a:t>Этапы реализации проекта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2098053"/>
            <a:ext cx="9144000" cy="2870364"/>
            <a:chOff x="0" y="0"/>
            <a:chExt cx="12192000" cy="3827152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4300"/>
              <a:ext cx="12192000" cy="131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99" spc="419">
                  <a:solidFill>
                    <a:srgbClr val="36677E"/>
                  </a:solidFill>
                  <a:latin typeface="Arsenica Antiqua Ultra-Bold"/>
                </a:rPr>
                <a:t>IЭТАП-ОРГАНИЗАЦИОННО-ПОДГОТОВИТЕЛЬНЫЙ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411612"/>
              <a:ext cx="12192000" cy="2415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50545" lvl="1" indent="-275272" algn="just">
                <a:lnSpc>
                  <a:spcPts val="3569"/>
                </a:lnSpc>
                <a:buFont typeface="Arial"/>
                <a:buChar char="•"/>
              </a:pPr>
              <a:r>
                <a:rPr lang="en-US" sz="2550">
                  <a:solidFill>
                    <a:srgbClr val="000000"/>
                  </a:solidFill>
                  <a:latin typeface="Arsenica Antiqua"/>
                </a:rPr>
                <a:t>Организованны целевые группы учащихся ( экспозиционная деятельность, просвятительская деательность, работа с фондами, издательская деятельность)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4465249"/>
            <a:ext cx="8958321" cy="2444596"/>
            <a:chOff x="0" y="0"/>
            <a:chExt cx="11944428" cy="325946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33350"/>
              <a:ext cx="11944428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2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43922"/>
              <a:ext cx="11944428" cy="2415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50545" lvl="1" indent="-275272">
                <a:lnSpc>
                  <a:spcPts val="3569"/>
                </a:lnSpc>
                <a:buFont typeface="Arial"/>
                <a:buChar char="•"/>
              </a:pPr>
              <a:r>
                <a:rPr lang="en-US" sz="2550">
                  <a:solidFill>
                    <a:srgbClr val="000000"/>
                  </a:solidFill>
                  <a:latin typeface="Arsenica Antiqua"/>
                </a:rPr>
                <a:t>Группа по связям с общественными учреждениями по вопросам музейного сотрудничества</a:t>
              </a:r>
            </a:p>
            <a:p>
              <a:pPr>
                <a:lnSpc>
                  <a:spcPts val="3569"/>
                </a:lnSpc>
              </a:pPr>
              <a:r>
                <a:rPr lang="en-US" sz="2550">
                  <a:solidFill>
                    <a:srgbClr val="000000"/>
                  </a:solidFill>
                  <a:latin typeface="Arsenica Antiqua"/>
                </a:rPr>
                <a:t> ( Пермский государственный архив, Пермская краевая библиотека им.Горького, Пермская картинная галерея)</a:t>
              </a:r>
            </a:p>
          </p:txBody>
        </p:sp>
      </p:grpSp>
      <p:sp>
        <p:nvSpPr>
          <p:cNvPr id="14" name="Freeform 14"/>
          <p:cNvSpPr/>
          <p:nvPr/>
        </p:nvSpPr>
        <p:spPr>
          <a:xfrm rot="2879751">
            <a:off x="1893992" y="-2937032"/>
            <a:ext cx="14128658" cy="14180222"/>
          </a:xfrm>
          <a:custGeom>
            <a:avLst/>
            <a:gdLst/>
            <a:ahLst/>
            <a:cxnLst/>
            <a:rect l="l" t="t" r="r" b="b"/>
            <a:pathLst>
              <a:path w="14128658" h="14180222">
                <a:moveTo>
                  <a:pt x="0" y="0"/>
                </a:moveTo>
                <a:lnTo>
                  <a:pt x="14128658" y="0"/>
                </a:lnTo>
                <a:lnTo>
                  <a:pt x="14128658" y="14180222"/>
                </a:lnTo>
                <a:lnTo>
                  <a:pt x="0" y="141802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9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352114" y="2241881"/>
            <a:ext cx="8935886" cy="7705243"/>
          </a:xfrm>
          <a:custGeom>
            <a:avLst/>
            <a:gdLst/>
            <a:ahLst/>
            <a:cxnLst/>
            <a:rect l="l" t="t" r="r" b="b"/>
            <a:pathLst>
              <a:path w="8935886" h="7705243">
                <a:moveTo>
                  <a:pt x="0" y="0"/>
                </a:moveTo>
                <a:lnTo>
                  <a:pt x="8935886" y="0"/>
                </a:lnTo>
                <a:lnTo>
                  <a:pt x="8935886" y="7705244"/>
                </a:lnTo>
                <a:lnTo>
                  <a:pt x="0" y="770524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8649" r="-632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79751">
            <a:off x="3448736" y="-3167236"/>
            <a:ext cx="14128658" cy="14180222"/>
          </a:xfrm>
          <a:custGeom>
            <a:avLst/>
            <a:gdLst/>
            <a:ahLst/>
            <a:cxnLst/>
            <a:rect l="l" t="t" r="r" b="b"/>
            <a:pathLst>
              <a:path w="14128658" h="14180222">
                <a:moveTo>
                  <a:pt x="0" y="0"/>
                </a:moveTo>
                <a:lnTo>
                  <a:pt x="14128657" y="0"/>
                </a:lnTo>
                <a:lnTo>
                  <a:pt x="14128657" y="14180222"/>
                </a:lnTo>
                <a:lnTo>
                  <a:pt x="0" y="141802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47091" y="601067"/>
            <a:ext cx="15940909" cy="1252925"/>
            <a:chOff x="0" y="0"/>
            <a:chExt cx="4198429" cy="3299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8429" cy="329989"/>
            </a:xfrm>
            <a:custGeom>
              <a:avLst/>
              <a:gdLst/>
              <a:ahLst/>
              <a:cxnLst/>
              <a:rect l="l" t="t" r="r" b="b"/>
              <a:pathLst>
                <a:path w="4198429" h="329989">
                  <a:moveTo>
                    <a:pt x="0" y="0"/>
                  </a:moveTo>
                  <a:lnTo>
                    <a:pt x="4198429" y="0"/>
                  </a:lnTo>
                  <a:lnTo>
                    <a:pt x="4198429" y="329989"/>
                  </a:lnTo>
                  <a:lnTo>
                    <a:pt x="0" y="329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4198429" cy="425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91032" y="337110"/>
            <a:ext cx="2056059" cy="1780838"/>
          </a:xfrm>
          <a:custGeom>
            <a:avLst/>
            <a:gdLst/>
            <a:ahLst/>
            <a:cxnLst/>
            <a:rect l="l" t="t" r="r" b="b"/>
            <a:pathLst>
              <a:path w="2056059" h="1780838">
                <a:moveTo>
                  <a:pt x="0" y="0"/>
                </a:moveTo>
                <a:lnTo>
                  <a:pt x="2056059" y="0"/>
                </a:lnTo>
                <a:lnTo>
                  <a:pt x="2056059" y="1780838"/>
                </a:lnTo>
                <a:lnTo>
                  <a:pt x="0" y="178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2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01338" y="3345798"/>
            <a:ext cx="7536966" cy="6621145"/>
          </a:xfrm>
          <a:custGeom>
            <a:avLst/>
            <a:gdLst/>
            <a:ahLst/>
            <a:cxnLst/>
            <a:rect l="l" t="t" r="r" b="b"/>
            <a:pathLst>
              <a:path w="7536966" h="6621145">
                <a:moveTo>
                  <a:pt x="0" y="0"/>
                </a:moveTo>
                <a:lnTo>
                  <a:pt x="7536966" y="0"/>
                </a:lnTo>
                <a:lnTo>
                  <a:pt x="7536966" y="6621145"/>
                </a:lnTo>
                <a:lnTo>
                  <a:pt x="0" y="662114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r="-1713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58477" y="540338"/>
            <a:ext cx="8050709" cy="102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6677E"/>
                </a:solidFill>
                <a:latin typeface="Arsenica Antiqua Bold"/>
              </a:rPr>
              <a:t>Второй этап-основной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60162" y="2074528"/>
            <a:ext cx="12091988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89">
                <a:solidFill>
                  <a:srgbClr val="000000"/>
                </a:solidFill>
                <a:latin typeface="Arsenica Antiqua"/>
              </a:rPr>
              <a:t>Работа учащихся в группах по направлениям деятельности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7640938"/>
            <a:ext cx="9999670" cy="1747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endParaRPr/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89">
                <a:solidFill>
                  <a:srgbClr val="000000"/>
                </a:solidFill>
                <a:latin typeface="Arsenica Antiqua"/>
              </a:rPr>
              <a:t>Издательская деятельность (создание медиа и  видео-контента)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3202923"/>
            <a:ext cx="9999670" cy="2309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89">
                <a:solidFill>
                  <a:srgbClr val="000000"/>
                </a:solidFill>
                <a:latin typeface="Arsenica Antiqua"/>
              </a:rPr>
              <a:t>Экспозиционная деятельность (организация обзорных и тематических экскурсий, реконструкция экспозиции «Герои моей семьи)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5369543"/>
            <a:ext cx="9999670" cy="1185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89">
                <a:solidFill>
                  <a:srgbClr val="000000"/>
                </a:solidFill>
                <a:latin typeface="Arsenica Antiqua"/>
              </a:rPr>
              <a:t>Работа с фондами (отбор и систематизация экспонатов, ведение инвентарной книги)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6560335"/>
            <a:ext cx="9999670" cy="1747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just">
              <a:lnSpc>
                <a:spcPts val="4479"/>
              </a:lnSpc>
              <a:buFont typeface="Arial"/>
              <a:buChar char="•"/>
            </a:pPr>
            <a:r>
              <a:rPr lang="en-US" sz="3199" spc="89">
                <a:solidFill>
                  <a:srgbClr val="000000"/>
                </a:solidFill>
                <a:latin typeface="Arsenica Antiqua"/>
              </a:rPr>
              <a:t>Просветительская деятельность (уроки  краеведения, викторины, круглые столы, мастер-классы)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79751">
            <a:off x="3448736" y="-3167236"/>
            <a:ext cx="14128658" cy="14180222"/>
          </a:xfrm>
          <a:custGeom>
            <a:avLst/>
            <a:gdLst/>
            <a:ahLst/>
            <a:cxnLst/>
            <a:rect l="l" t="t" r="r" b="b"/>
            <a:pathLst>
              <a:path w="14128658" h="14180222">
                <a:moveTo>
                  <a:pt x="0" y="0"/>
                </a:moveTo>
                <a:lnTo>
                  <a:pt x="14128657" y="0"/>
                </a:lnTo>
                <a:lnTo>
                  <a:pt x="14128657" y="14180222"/>
                </a:lnTo>
                <a:lnTo>
                  <a:pt x="0" y="141802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9444" y="686129"/>
            <a:ext cx="1373247" cy="9015207"/>
            <a:chOff x="0" y="0"/>
            <a:chExt cx="361678" cy="2374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678" cy="2374375"/>
            </a:xfrm>
            <a:custGeom>
              <a:avLst/>
              <a:gdLst/>
              <a:ahLst/>
              <a:cxnLst/>
              <a:rect l="l" t="t" r="r" b="b"/>
              <a:pathLst>
                <a:path w="361678" h="2374375">
                  <a:moveTo>
                    <a:pt x="0" y="0"/>
                  </a:moveTo>
                  <a:lnTo>
                    <a:pt x="361678" y="0"/>
                  </a:lnTo>
                  <a:lnTo>
                    <a:pt x="361678" y="2374375"/>
                  </a:lnTo>
                  <a:lnTo>
                    <a:pt x="0" y="23743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361678" cy="2469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28478" y="1154923"/>
            <a:ext cx="5055497" cy="8828277"/>
            <a:chOff x="0" y="0"/>
            <a:chExt cx="1331489" cy="23251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1489" cy="2325143"/>
            </a:xfrm>
            <a:custGeom>
              <a:avLst/>
              <a:gdLst/>
              <a:ahLst/>
              <a:cxnLst/>
              <a:rect l="l" t="t" r="r" b="b"/>
              <a:pathLst>
                <a:path w="1331489" h="2325143">
                  <a:moveTo>
                    <a:pt x="7657" y="0"/>
                  </a:moveTo>
                  <a:lnTo>
                    <a:pt x="1323832" y="0"/>
                  </a:lnTo>
                  <a:cubicBezTo>
                    <a:pt x="1325863" y="0"/>
                    <a:pt x="1327810" y="807"/>
                    <a:pt x="1329246" y="2243"/>
                  </a:cubicBezTo>
                  <a:cubicBezTo>
                    <a:pt x="1330682" y="3679"/>
                    <a:pt x="1331489" y="5626"/>
                    <a:pt x="1331489" y="7657"/>
                  </a:cubicBezTo>
                  <a:lnTo>
                    <a:pt x="1331489" y="2317486"/>
                  </a:lnTo>
                  <a:cubicBezTo>
                    <a:pt x="1331489" y="2321715"/>
                    <a:pt x="1328061" y="2325143"/>
                    <a:pt x="1323832" y="2325143"/>
                  </a:cubicBezTo>
                  <a:lnTo>
                    <a:pt x="7657" y="2325143"/>
                  </a:lnTo>
                  <a:cubicBezTo>
                    <a:pt x="5626" y="2325143"/>
                    <a:pt x="3679" y="2324336"/>
                    <a:pt x="2243" y="2322900"/>
                  </a:cubicBezTo>
                  <a:cubicBezTo>
                    <a:pt x="807" y="2321464"/>
                    <a:pt x="0" y="2319517"/>
                    <a:pt x="0" y="2317486"/>
                  </a:cubicBezTo>
                  <a:lnTo>
                    <a:pt x="0" y="7657"/>
                  </a:lnTo>
                  <a:cubicBezTo>
                    <a:pt x="0" y="3428"/>
                    <a:pt x="3428" y="0"/>
                    <a:pt x="7657" y="0"/>
                  </a:cubicBezTo>
                  <a:close/>
                </a:path>
              </a:pathLst>
            </a:custGeom>
            <a:solidFill>
              <a:srgbClr val="96F1F4"/>
            </a:solidFill>
            <a:ln w="123825" cap="sq">
              <a:solidFill>
                <a:srgbClr val="FBFDFC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1331489" cy="2420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03062" y="1154923"/>
            <a:ext cx="4883038" cy="8828277"/>
            <a:chOff x="0" y="0"/>
            <a:chExt cx="1286068" cy="23251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86068" cy="2325143"/>
            </a:xfrm>
            <a:custGeom>
              <a:avLst/>
              <a:gdLst/>
              <a:ahLst/>
              <a:cxnLst/>
              <a:rect l="l" t="t" r="r" b="b"/>
              <a:pathLst>
                <a:path w="1286068" h="2325143">
                  <a:moveTo>
                    <a:pt x="12684" y="0"/>
                  </a:moveTo>
                  <a:lnTo>
                    <a:pt x="1273384" y="0"/>
                  </a:lnTo>
                  <a:cubicBezTo>
                    <a:pt x="1276748" y="0"/>
                    <a:pt x="1279974" y="1336"/>
                    <a:pt x="1282353" y="3715"/>
                  </a:cubicBezTo>
                  <a:cubicBezTo>
                    <a:pt x="1284731" y="6094"/>
                    <a:pt x="1286068" y="9320"/>
                    <a:pt x="1286068" y="12684"/>
                  </a:cubicBezTo>
                  <a:lnTo>
                    <a:pt x="1286068" y="2312459"/>
                  </a:lnTo>
                  <a:cubicBezTo>
                    <a:pt x="1286068" y="2319464"/>
                    <a:pt x="1280389" y="2325143"/>
                    <a:pt x="1273384" y="2325143"/>
                  </a:cubicBezTo>
                  <a:lnTo>
                    <a:pt x="12684" y="2325143"/>
                  </a:lnTo>
                  <a:cubicBezTo>
                    <a:pt x="9320" y="2325143"/>
                    <a:pt x="6094" y="2323807"/>
                    <a:pt x="3715" y="2321428"/>
                  </a:cubicBezTo>
                  <a:cubicBezTo>
                    <a:pt x="1336" y="2319049"/>
                    <a:pt x="0" y="2315823"/>
                    <a:pt x="0" y="2312459"/>
                  </a:cubicBezTo>
                  <a:lnTo>
                    <a:pt x="0" y="12684"/>
                  </a:lnTo>
                  <a:cubicBezTo>
                    <a:pt x="0" y="5679"/>
                    <a:pt x="5679" y="0"/>
                    <a:pt x="12684" y="0"/>
                  </a:cubicBezTo>
                  <a:close/>
                </a:path>
              </a:pathLst>
            </a:custGeom>
            <a:solidFill>
              <a:srgbClr val="96F1F4"/>
            </a:solidFill>
            <a:ln w="123825" cap="sq">
              <a:solidFill>
                <a:srgbClr val="FBFDFC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1286068" cy="2420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992162" y="1154923"/>
            <a:ext cx="4753195" cy="8828277"/>
            <a:chOff x="0" y="0"/>
            <a:chExt cx="1251870" cy="2325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1870" cy="2325143"/>
            </a:xfrm>
            <a:custGeom>
              <a:avLst/>
              <a:gdLst/>
              <a:ahLst/>
              <a:cxnLst/>
              <a:rect l="l" t="t" r="r" b="b"/>
              <a:pathLst>
                <a:path w="1251870" h="2325143">
                  <a:moveTo>
                    <a:pt x="13030" y="0"/>
                  </a:moveTo>
                  <a:lnTo>
                    <a:pt x="1238840" y="0"/>
                  </a:lnTo>
                  <a:cubicBezTo>
                    <a:pt x="1242296" y="0"/>
                    <a:pt x="1245610" y="1373"/>
                    <a:pt x="1248054" y="3816"/>
                  </a:cubicBezTo>
                  <a:cubicBezTo>
                    <a:pt x="1250497" y="6260"/>
                    <a:pt x="1251870" y="9574"/>
                    <a:pt x="1251870" y="13030"/>
                  </a:cubicBezTo>
                  <a:lnTo>
                    <a:pt x="1251870" y="2312113"/>
                  </a:lnTo>
                  <a:cubicBezTo>
                    <a:pt x="1251870" y="2319309"/>
                    <a:pt x="1246036" y="2325143"/>
                    <a:pt x="1238840" y="2325143"/>
                  </a:cubicBezTo>
                  <a:lnTo>
                    <a:pt x="13030" y="2325143"/>
                  </a:lnTo>
                  <a:cubicBezTo>
                    <a:pt x="9574" y="2325143"/>
                    <a:pt x="6260" y="2323770"/>
                    <a:pt x="3816" y="2321327"/>
                  </a:cubicBezTo>
                  <a:cubicBezTo>
                    <a:pt x="1373" y="2318883"/>
                    <a:pt x="0" y="2315569"/>
                    <a:pt x="0" y="2312113"/>
                  </a:cubicBezTo>
                  <a:lnTo>
                    <a:pt x="0" y="13030"/>
                  </a:lnTo>
                  <a:cubicBezTo>
                    <a:pt x="0" y="9574"/>
                    <a:pt x="1373" y="6260"/>
                    <a:pt x="3816" y="3816"/>
                  </a:cubicBezTo>
                  <a:cubicBezTo>
                    <a:pt x="6260" y="1373"/>
                    <a:pt x="9574" y="0"/>
                    <a:pt x="13030" y="0"/>
                  </a:cubicBezTo>
                  <a:close/>
                </a:path>
              </a:pathLst>
            </a:custGeom>
            <a:solidFill>
              <a:srgbClr val="96F1F4"/>
            </a:solidFill>
            <a:ln w="123825" cap="sq">
              <a:solidFill>
                <a:srgbClr val="FBFDF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1251870" cy="2420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853016" y="4795734"/>
            <a:ext cx="4548623" cy="5069641"/>
          </a:xfrm>
          <a:custGeom>
            <a:avLst/>
            <a:gdLst/>
            <a:ahLst/>
            <a:cxnLst/>
            <a:rect l="l" t="t" r="r" b="b"/>
            <a:pathLst>
              <a:path w="4548623" h="5069641">
                <a:moveTo>
                  <a:pt x="0" y="0"/>
                </a:moveTo>
                <a:lnTo>
                  <a:pt x="4548623" y="0"/>
                </a:lnTo>
                <a:lnTo>
                  <a:pt x="4548623" y="5069641"/>
                </a:lnTo>
                <a:lnTo>
                  <a:pt x="0" y="506964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8603" t="-24830" r="-1414" b="-678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418966" y="4795734"/>
            <a:ext cx="4874522" cy="5069641"/>
          </a:xfrm>
          <a:custGeom>
            <a:avLst/>
            <a:gdLst/>
            <a:ahLst/>
            <a:cxnLst/>
            <a:rect l="l" t="t" r="r" b="b"/>
            <a:pathLst>
              <a:path w="4874522" h="5069641">
                <a:moveTo>
                  <a:pt x="0" y="0"/>
                </a:moveTo>
                <a:lnTo>
                  <a:pt x="4874521" y="0"/>
                </a:lnTo>
                <a:lnTo>
                  <a:pt x="4874521" y="5069641"/>
                </a:lnTo>
                <a:lnTo>
                  <a:pt x="0" y="506964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33770" r="-19729" b="-10694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418966" y="1198174"/>
            <a:ext cx="4874522" cy="3715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spc="72">
                <a:solidFill>
                  <a:srgbClr val="000000"/>
                </a:solidFill>
                <a:latin typeface="Arsenica Antiqua"/>
              </a:rPr>
              <a:t>Создание медиапродукта о судьбе героя Советского Союза Г.В. Танцорова сотрудничая с архивом Пермского края;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spc="72">
                <a:solidFill>
                  <a:srgbClr val="000000"/>
                </a:solidFill>
                <a:latin typeface="Arsenica Antiqua"/>
              </a:rPr>
              <a:t>https://rutube.ru/video/097e391b0ba8ae101846d0adab8efe77/?r=wm </a:t>
            </a:r>
          </a:p>
        </p:txBody>
      </p:sp>
      <p:sp>
        <p:nvSpPr>
          <p:cNvPr id="18" name="Freeform 18"/>
          <p:cNvSpPr/>
          <p:nvPr/>
        </p:nvSpPr>
        <p:spPr>
          <a:xfrm>
            <a:off x="13125273" y="4795734"/>
            <a:ext cx="4486973" cy="5069641"/>
          </a:xfrm>
          <a:custGeom>
            <a:avLst/>
            <a:gdLst/>
            <a:ahLst/>
            <a:cxnLst/>
            <a:rect l="l" t="t" r="r" b="b"/>
            <a:pathLst>
              <a:path w="4486973" h="5069641">
                <a:moveTo>
                  <a:pt x="0" y="0"/>
                </a:moveTo>
                <a:lnTo>
                  <a:pt x="4486972" y="0"/>
                </a:lnTo>
                <a:lnTo>
                  <a:pt x="4486972" y="5069641"/>
                </a:lnTo>
                <a:lnTo>
                  <a:pt x="0" y="506964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11158" t="-18209" r="-10119" b="-24908"/>
            </a:stretch>
          </a:blipFill>
        </p:spPr>
      </p:sp>
      <p:sp>
        <p:nvSpPr>
          <p:cNvPr id="19" name="TextBox 19"/>
          <p:cNvSpPr txBox="1"/>
          <p:nvPr/>
        </p:nvSpPr>
        <p:spPr>
          <a:xfrm rot="-5400000">
            <a:off x="-2531544" y="5133612"/>
            <a:ext cx="7061299" cy="102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6677E"/>
                </a:solidFill>
                <a:latin typeface="Arsenica Antiqua Bold"/>
              </a:rPr>
              <a:t>Результаты проекта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53016" y="1207699"/>
            <a:ext cx="4548623" cy="370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2"/>
              </a:lnSpc>
              <a:spcBef>
                <a:spcPct val="0"/>
              </a:spcBef>
            </a:pPr>
            <a:r>
              <a:rPr lang="en-US" sz="2623" spc="73">
                <a:solidFill>
                  <a:srgbClr val="000000"/>
                </a:solidFill>
                <a:latin typeface="Arsenica Antiqua"/>
              </a:rPr>
              <a:t>Создание и презентация  экспозиции  «Гвардии сынки» по следам Пермского добровольческого танкового корпуса»;</a:t>
            </a:r>
          </a:p>
          <a:p>
            <a:pPr algn="ctr">
              <a:lnSpc>
                <a:spcPts val="3672"/>
              </a:lnSpc>
              <a:spcBef>
                <a:spcPct val="0"/>
              </a:spcBef>
            </a:pPr>
            <a:r>
              <a:rPr lang="en-US" sz="2623" spc="73">
                <a:solidFill>
                  <a:srgbClr val="000000"/>
                </a:solidFill>
                <a:latin typeface="Arsenica Antiqua"/>
              </a:rPr>
              <a:t>https://vk.com/dobroe_radio_10?w=wall-172342219_6349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405250" y="1537549"/>
            <a:ext cx="3996925" cy="325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spc="72">
                <a:solidFill>
                  <a:srgbClr val="000000"/>
                </a:solidFill>
                <a:latin typeface="Arsenica Antiqua"/>
              </a:rPr>
              <a:t>Написание историй о членах своей семьи, работа с Пермским архивом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spc="72">
                <a:solidFill>
                  <a:srgbClr val="000000"/>
                </a:solidFill>
                <a:latin typeface="Arsenica Antiqua"/>
              </a:rPr>
              <a:t>https://vk.com/associationofcommunityschools?w=wall-182407243_638</a:t>
            </a:r>
          </a:p>
        </p:txBody>
      </p:sp>
      <p:sp>
        <p:nvSpPr>
          <p:cNvPr id="22" name="Freeform 22"/>
          <p:cNvSpPr/>
          <p:nvPr/>
        </p:nvSpPr>
        <p:spPr>
          <a:xfrm>
            <a:off x="90139" y="264504"/>
            <a:ext cx="2056059" cy="1780838"/>
          </a:xfrm>
          <a:custGeom>
            <a:avLst/>
            <a:gdLst/>
            <a:ahLst/>
            <a:cxnLst/>
            <a:rect l="l" t="t" r="r" b="b"/>
            <a:pathLst>
              <a:path w="2056059" h="1780838">
                <a:moveTo>
                  <a:pt x="0" y="0"/>
                </a:moveTo>
                <a:lnTo>
                  <a:pt x="2056058" y="0"/>
                </a:lnTo>
                <a:lnTo>
                  <a:pt x="2056058" y="1780838"/>
                </a:lnTo>
                <a:lnTo>
                  <a:pt x="0" y="178083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72000"/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411441" y="264504"/>
            <a:ext cx="13431773" cy="890419"/>
            <a:chOff x="0" y="0"/>
            <a:chExt cx="3537586" cy="23451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537586" cy="234514"/>
            </a:xfrm>
            <a:custGeom>
              <a:avLst/>
              <a:gdLst/>
              <a:ahLst/>
              <a:cxnLst/>
              <a:rect l="l" t="t" r="r" b="b"/>
              <a:pathLst>
                <a:path w="3537586" h="234514">
                  <a:moveTo>
                    <a:pt x="0" y="0"/>
                  </a:moveTo>
                  <a:lnTo>
                    <a:pt x="3537586" y="0"/>
                  </a:lnTo>
                  <a:lnTo>
                    <a:pt x="3537586" y="234514"/>
                  </a:lnTo>
                  <a:lnTo>
                    <a:pt x="0" y="23451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0"/>
              <a:ext cx="3537586" cy="329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189657" y="124953"/>
            <a:ext cx="9875341" cy="102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6677E"/>
                </a:solidFill>
                <a:latin typeface="Arsenica Antiqua Bold"/>
              </a:rPr>
              <a:t>Третий этап-завершающий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79751">
            <a:off x="3448736" y="-3167236"/>
            <a:ext cx="14128658" cy="14180222"/>
          </a:xfrm>
          <a:custGeom>
            <a:avLst/>
            <a:gdLst/>
            <a:ahLst/>
            <a:cxnLst/>
            <a:rect l="l" t="t" r="r" b="b"/>
            <a:pathLst>
              <a:path w="14128658" h="14180222">
                <a:moveTo>
                  <a:pt x="0" y="0"/>
                </a:moveTo>
                <a:lnTo>
                  <a:pt x="14128657" y="0"/>
                </a:lnTo>
                <a:lnTo>
                  <a:pt x="14128657" y="14180222"/>
                </a:lnTo>
                <a:lnTo>
                  <a:pt x="0" y="141802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37991" y="264504"/>
            <a:ext cx="5055497" cy="9718696"/>
            <a:chOff x="0" y="0"/>
            <a:chExt cx="1331489" cy="25596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1489" cy="2559657"/>
            </a:xfrm>
            <a:custGeom>
              <a:avLst/>
              <a:gdLst/>
              <a:ahLst/>
              <a:cxnLst/>
              <a:rect l="l" t="t" r="r" b="b"/>
              <a:pathLst>
                <a:path w="1331489" h="2559657">
                  <a:moveTo>
                    <a:pt x="7657" y="0"/>
                  </a:moveTo>
                  <a:lnTo>
                    <a:pt x="1323832" y="0"/>
                  </a:lnTo>
                  <a:cubicBezTo>
                    <a:pt x="1325863" y="0"/>
                    <a:pt x="1327810" y="807"/>
                    <a:pt x="1329246" y="2243"/>
                  </a:cubicBezTo>
                  <a:cubicBezTo>
                    <a:pt x="1330682" y="3679"/>
                    <a:pt x="1331489" y="5626"/>
                    <a:pt x="1331489" y="7657"/>
                  </a:cubicBezTo>
                  <a:lnTo>
                    <a:pt x="1331489" y="2552000"/>
                  </a:lnTo>
                  <a:cubicBezTo>
                    <a:pt x="1331489" y="2556228"/>
                    <a:pt x="1328061" y="2559657"/>
                    <a:pt x="1323832" y="2559657"/>
                  </a:cubicBezTo>
                  <a:lnTo>
                    <a:pt x="7657" y="2559657"/>
                  </a:lnTo>
                  <a:cubicBezTo>
                    <a:pt x="3428" y="2559657"/>
                    <a:pt x="0" y="2556228"/>
                    <a:pt x="0" y="2552000"/>
                  </a:cubicBezTo>
                  <a:lnTo>
                    <a:pt x="0" y="7657"/>
                  </a:lnTo>
                  <a:cubicBezTo>
                    <a:pt x="0" y="3428"/>
                    <a:pt x="3428" y="0"/>
                    <a:pt x="7657" y="0"/>
                  </a:cubicBezTo>
                  <a:close/>
                </a:path>
              </a:pathLst>
            </a:custGeom>
            <a:solidFill>
              <a:srgbClr val="96F1F4"/>
            </a:solidFill>
            <a:ln w="123825" cap="sq">
              <a:solidFill>
                <a:srgbClr val="FBFDFC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331489" cy="2654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03062" y="264504"/>
            <a:ext cx="4883038" cy="9718696"/>
            <a:chOff x="0" y="0"/>
            <a:chExt cx="1286068" cy="25596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6068" cy="2559657"/>
            </a:xfrm>
            <a:custGeom>
              <a:avLst/>
              <a:gdLst/>
              <a:ahLst/>
              <a:cxnLst/>
              <a:rect l="l" t="t" r="r" b="b"/>
              <a:pathLst>
                <a:path w="1286068" h="2559657">
                  <a:moveTo>
                    <a:pt x="12684" y="0"/>
                  </a:moveTo>
                  <a:lnTo>
                    <a:pt x="1273384" y="0"/>
                  </a:lnTo>
                  <a:cubicBezTo>
                    <a:pt x="1276748" y="0"/>
                    <a:pt x="1279974" y="1336"/>
                    <a:pt x="1282353" y="3715"/>
                  </a:cubicBezTo>
                  <a:cubicBezTo>
                    <a:pt x="1284731" y="6094"/>
                    <a:pt x="1286068" y="9320"/>
                    <a:pt x="1286068" y="12684"/>
                  </a:cubicBezTo>
                  <a:lnTo>
                    <a:pt x="1286068" y="2546973"/>
                  </a:lnTo>
                  <a:cubicBezTo>
                    <a:pt x="1286068" y="2553978"/>
                    <a:pt x="1280389" y="2559657"/>
                    <a:pt x="1273384" y="2559657"/>
                  </a:cubicBezTo>
                  <a:lnTo>
                    <a:pt x="12684" y="2559657"/>
                  </a:lnTo>
                  <a:cubicBezTo>
                    <a:pt x="5679" y="2559657"/>
                    <a:pt x="0" y="2553978"/>
                    <a:pt x="0" y="2546973"/>
                  </a:cubicBezTo>
                  <a:lnTo>
                    <a:pt x="0" y="12684"/>
                  </a:lnTo>
                  <a:cubicBezTo>
                    <a:pt x="0" y="5679"/>
                    <a:pt x="5679" y="0"/>
                    <a:pt x="12684" y="0"/>
                  </a:cubicBezTo>
                  <a:close/>
                </a:path>
              </a:pathLst>
            </a:custGeom>
            <a:solidFill>
              <a:srgbClr val="96F1F4"/>
            </a:solidFill>
            <a:ln w="123825" cap="sq">
              <a:solidFill>
                <a:srgbClr val="FBFDFC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1286068" cy="2654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92162" y="264504"/>
            <a:ext cx="5069414" cy="9718696"/>
            <a:chOff x="0" y="0"/>
            <a:chExt cx="1335154" cy="25596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35154" cy="2559657"/>
            </a:xfrm>
            <a:custGeom>
              <a:avLst/>
              <a:gdLst/>
              <a:ahLst/>
              <a:cxnLst/>
              <a:rect l="l" t="t" r="r" b="b"/>
              <a:pathLst>
                <a:path w="1335154" h="2559657">
                  <a:moveTo>
                    <a:pt x="12217" y="0"/>
                  </a:moveTo>
                  <a:lnTo>
                    <a:pt x="1322937" y="0"/>
                  </a:lnTo>
                  <a:cubicBezTo>
                    <a:pt x="1326177" y="0"/>
                    <a:pt x="1329285" y="1287"/>
                    <a:pt x="1331576" y="3578"/>
                  </a:cubicBezTo>
                  <a:cubicBezTo>
                    <a:pt x="1333867" y="5870"/>
                    <a:pt x="1335154" y="8977"/>
                    <a:pt x="1335154" y="12217"/>
                  </a:cubicBezTo>
                  <a:lnTo>
                    <a:pt x="1335154" y="2547439"/>
                  </a:lnTo>
                  <a:cubicBezTo>
                    <a:pt x="1335154" y="2550679"/>
                    <a:pt x="1333867" y="2553787"/>
                    <a:pt x="1331576" y="2556078"/>
                  </a:cubicBezTo>
                  <a:cubicBezTo>
                    <a:pt x="1329285" y="2558369"/>
                    <a:pt x="1326177" y="2559657"/>
                    <a:pt x="1322937" y="2559657"/>
                  </a:cubicBezTo>
                  <a:lnTo>
                    <a:pt x="12217" y="2559657"/>
                  </a:lnTo>
                  <a:cubicBezTo>
                    <a:pt x="8977" y="2559657"/>
                    <a:pt x="5870" y="2558369"/>
                    <a:pt x="3578" y="2556078"/>
                  </a:cubicBezTo>
                  <a:cubicBezTo>
                    <a:pt x="1287" y="2553787"/>
                    <a:pt x="0" y="2550679"/>
                    <a:pt x="0" y="2547439"/>
                  </a:cubicBezTo>
                  <a:lnTo>
                    <a:pt x="0" y="12217"/>
                  </a:lnTo>
                  <a:cubicBezTo>
                    <a:pt x="0" y="8977"/>
                    <a:pt x="1287" y="5870"/>
                    <a:pt x="3578" y="3578"/>
                  </a:cubicBezTo>
                  <a:cubicBezTo>
                    <a:pt x="5870" y="1287"/>
                    <a:pt x="8977" y="0"/>
                    <a:pt x="12217" y="0"/>
                  </a:cubicBezTo>
                  <a:close/>
                </a:path>
              </a:pathLst>
            </a:custGeom>
            <a:solidFill>
              <a:srgbClr val="96F1F4"/>
            </a:solidFill>
            <a:ln w="123825" cap="sq">
              <a:solidFill>
                <a:srgbClr val="FBFDFC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1335154" cy="2654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9444" y="686129"/>
            <a:ext cx="1373247" cy="9015207"/>
            <a:chOff x="0" y="0"/>
            <a:chExt cx="361678" cy="23743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678" cy="2374375"/>
            </a:xfrm>
            <a:custGeom>
              <a:avLst/>
              <a:gdLst/>
              <a:ahLst/>
              <a:cxnLst/>
              <a:rect l="l" t="t" r="r" b="b"/>
              <a:pathLst>
                <a:path w="361678" h="2374375">
                  <a:moveTo>
                    <a:pt x="0" y="0"/>
                  </a:moveTo>
                  <a:lnTo>
                    <a:pt x="361678" y="0"/>
                  </a:lnTo>
                  <a:lnTo>
                    <a:pt x="361678" y="2374375"/>
                  </a:lnTo>
                  <a:lnTo>
                    <a:pt x="0" y="23743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361678" cy="2469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0139" y="264504"/>
            <a:ext cx="2056059" cy="1780838"/>
          </a:xfrm>
          <a:custGeom>
            <a:avLst/>
            <a:gdLst/>
            <a:ahLst/>
            <a:cxnLst/>
            <a:rect l="l" t="t" r="r" b="b"/>
            <a:pathLst>
              <a:path w="2056059" h="1780838">
                <a:moveTo>
                  <a:pt x="0" y="0"/>
                </a:moveTo>
                <a:lnTo>
                  <a:pt x="2056058" y="0"/>
                </a:lnTo>
                <a:lnTo>
                  <a:pt x="2056058" y="1780838"/>
                </a:lnTo>
                <a:lnTo>
                  <a:pt x="0" y="178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2000"/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143820" y="3747677"/>
            <a:ext cx="4766097" cy="2892112"/>
          </a:xfrm>
          <a:custGeom>
            <a:avLst/>
            <a:gdLst/>
            <a:ahLst/>
            <a:cxnLst/>
            <a:rect l="l" t="t" r="r" b="b"/>
            <a:pathLst>
              <a:path w="4766097" h="2892112">
                <a:moveTo>
                  <a:pt x="0" y="0"/>
                </a:moveTo>
                <a:lnTo>
                  <a:pt x="4766097" y="0"/>
                </a:lnTo>
                <a:lnTo>
                  <a:pt x="4766097" y="2892111"/>
                </a:lnTo>
                <a:lnTo>
                  <a:pt x="0" y="28921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3931" r="-393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788787" y="4889968"/>
            <a:ext cx="4612852" cy="4811368"/>
          </a:xfrm>
          <a:custGeom>
            <a:avLst/>
            <a:gdLst/>
            <a:ahLst/>
            <a:cxnLst/>
            <a:rect l="l" t="t" r="r" b="b"/>
            <a:pathLst>
              <a:path w="4612852" h="4811368">
                <a:moveTo>
                  <a:pt x="0" y="0"/>
                </a:moveTo>
                <a:lnTo>
                  <a:pt x="4612852" y="0"/>
                </a:lnTo>
                <a:lnTo>
                  <a:pt x="4612852" y="4811368"/>
                </a:lnTo>
                <a:lnTo>
                  <a:pt x="0" y="481136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t="-16471" r="-3998" b="-1647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346807" y="5494092"/>
            <a:ext cx="4752139" cy="4207244"/>
          </a:xfrm>
          <a:custGeom>
            <a:avLst/>
            <a:gdLst/>
            <a:ahLst/>
            <a:cxnLst/>
            <a:rect l="l" t="t" r="r" b="b"/>
            <a:pathLst>
              <a:path w="4752139" h="4207244">
                <a:moveTo>
                  <a:pt x="0" y="0"/>
                </a:moveTo>
                <a:lnTo>
                  <a:pt x="4752139" y="0"/>
                </a:lnTo>
                <a:lnTo>
                  <a:pt x="4752139" y="4207244"/>
                </a:lnTo>
                <a:lnTo>
                  <a:pt x="0" y="420724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12976" r="-12976" b="-6699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615738" y="552779"/>
            <a:ext cx="4214277" cy="501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Создание интерактивной квест-игры «Пермь в начале 20 века», проведение игры среди учащихся школ г.Перми и студентов https://vk.com/dobroe_radio_10?w=wall-172342219_6797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88787" y="552779"/>
            <a:ext cx="4612852" cy="402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Организация интерактивных занятий, направленных на знакомство с музейными профессиями  https://vk.com/dobroe_radio_10?w=wall-172342219_6974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92162" y="573412"/>
            <a:ext cx="4720674" cy="303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Проведение мастер- классов «Парк музейных профессий» для учащихся школ г.Перми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spc="78">
                <a:solidFill>
                  <a:srgbClr val="000000"/>
                </a:solidFill>
                <a:latin typeface="Arsenica Antiqua"/>
              </a:rPr>
              <a:t>https://vk.com/dobroe_radio_10?w=wall-172342219_7017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-2593644" y="5268974"/>
            <a:ext cx="7061299" cy="102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6677E"/>
                </a:solidFill>
                <a:latin typeface="Arsenica Antiqua Bold"/>
              </a:rPr>
              <a:t>Результаты проекта</a:t>
            </a:r>
          </a:p>
        </p:txBody>
      </p:sp>
      <p:sp>
        <p:nvSpPr>
          <p:cNvPr id="23" name="Freeform 23"/>
          <p:cNvSpPr/>
          <p:nvPr/>
        </p:nvSpPr>
        <p:spPr>
          <a:xfrm>
            <a:off x="13020355" y="6639788"/>
            <a:ext cx="5013028" cy="3343412"/>
          </a:xfrm>
          <a:custGeom>
            <a:avLst/>
            <a:gdLst/>
            <a:ahLst/>
            <a:cxnLst/>
            <a:rect l="l" t="t" r="r" b="b"/>
            <a:pathLst>
              <a:path w="5013028" h="3343412">
                <a:moveTo>
                  <a:pt x="0" y="0"/>
                </a:moveTo>
                <a:lnTo>
                  <a:pt x="5013027" y="0"/>
                </a:lnTo>
                <a:lnTo>
                  <a:pt x="5013027" y="3343412"/>
                </a:lnTo>
                <a:lnTo>
                  <a:pt x="0" y="334341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t="-7114" r="-36275" b="-42297"/>
            </a:stretch>
          </a:blipFill>
          <a:ln w="190500" cap="sq">
            <a:solidFill>
              <a:srgbClr val="FBFDFC"/>
            </a:solidFill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79751">
            <a:off x="3448736" y="-3167236"/>
            <a:ext cx="14128658" cy="14180222"/>
          </a:xfrm>
          <a:custGeom>
            <a:avLst/>
            <a:gdLst/>
            <a:ahLst/>
            <a:cxnLst/>
            <a:rect l="l" t="t" r="r" b="b"/>
            <a:pathLst>
              <a:path w="14128658" h="14180222">
                <a:moveTo>
                  <a:pt x="0" y="0"/>
                </a:moveTo>
                <a:lnTo>
                  <a:pt x="14128657" y="0"/>
                </a:lnTo>
                <a:lnTo>
                  <a:pt x="14128657" y="14180222"/>
                </a:lnTo>
                <a:lnTo>
                  <a:pt x="0" y="141802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37991" y="264504"/>
            <a:ext cx="5055497" cy="9718696"/>
            <a:chOff x="0" y="0"/>
            <a:chExt cx="1331489" cy="25596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1489" cy="2559657"/>
            </a:xfrm>
            <a:custGeom>
              <a:avLst/>
              <a:gdLst/>
              <a:ahLst/>
              <a:cxnLst/>
              <a:rect l="l" t="t" r="r" b="b"/>
              <a:pathLst>
                <a:path w="1331489" h="2559657">
                  <a:moveTo>
                    <a:pt x="7657" y="0"/>
                  </a:moveTo>
                  <a:lnTo>
                    <a:pt x="1323832" y="0"/>
                  </a:lnTo>
                  <a:cubicBezTo>
                    <a:pt x="1325863" y="0"/>
                    <a:pt x="1327810" y="807"/>
                    <a:pt x="1329246" y="2243"/>
                  </a:cubicBezTo>
                  <a:cubicBezTo>
                    <a:pt x="1330682" y="3679"/>
                    <a:pt x="1331489" y="5626"/>
                    <a:pt x="1331489" y="7657"/>
                  </a:cubicBezTo>
                  <a:lnTo>
                    <a:pt x="1331489" y="2552000"/>
                  </a:lnTo>
                  <a:cubicBezTo>
                    <a:pt x="1331489" y="2556228"/>
                    <a:pt x="1328061" y="2559657"/>
                    <a:pt x="1323832" y="2559657"/>
                  </a:cubicBezTo>
                  <a:lnTo>
                    <a:pt x="7657" y="2559657"/>
                  </a:lnTo>
                  <a:cubicBezTo>
                    <a:pt x="3428" y="2559657"/>
                    <a:pt x="0" y="2556228"/>
                    <a:pt x="0" y="2552000"/>
                  </a:cubicBezTo>
                  <a:lnTo>
                    <a:pt x="0" y="7657"/>
                  </a:lnTo>
                  <a:cubicBezTo>
                    <a:pt x="0" y="3428"/>
                    <a:pt x="3428" y="0"/>
                    <a:pt x="7657" y="0"/>
                  </a:cubicBezTo>
                  <a:close/>
                </a:path>
              </a:pathLst>
            </a:custGeom>
            <a:solidFill>
              <a:srgbClr val="96F1F4"/>
            </a:solidFill>
            <a:ln w="123825" cap="sq">
              <a:solidFill>
                <a:srgbClr val="FBFDFC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331489" cy="2654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03062" y="264504"/>
            <a:ext cx="4883038" cy="9718696"/>
            <a:chOff x="0" y="0"/>
            <a:chExt cx="1286068" cy="25596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6068" cy="2559657"/>
            </a:xfrm>
            <a:custGeom>
              <a:avLst/>
              <a:gdLst/>
              <a:ahLst/>
              <a:cxnLst/>
              <a:rect l="l" t="t" r="r" b="b"/>
              <a:pathLst>
                <a:path w="1286068" h="2559657">
                  <a:moveTo>
                    <a:pt x="12684" y="0"/>
                  </a:moveTo>
                  <a:lnTo>
                    <a:pt x="1273384" y="0"/>
                  </a:lnTo>
                  <a:cubicBezTo>
                    <a:pt x="1276748" y="0"/>
                    <a:pt x="1279974" y="1336"/>
                    <a:pt x="1282353" y="3715"/>
                  </a:cubicBezTo>
                  <a:cubicBezTo>
                    <a:pt x="1284731" y="6094"/>
                    <a:pt x="1286068" y="9320"/>
                    <a:pt x="1286068" y="12684"/>
                  </a:cubicBezTo>
                  <a:lnTo>
                    <a:pt x="1286068" y="2546973"/>
                  </a:lnTo>
                  <a:cubicBezTo>
                    <a:pt x="1286068" y="2553978"/>
                    <a:pt x="1280389" y="2559657"/>
                    <a:pt x="1273384" y="2559657"/>
                  </a:cubicBezTo>
                  <a:lnTo>
                    <a:pt x="12684" y="2559657"/>
                  </a:lnTo>
                  <a:cubicBezTo>
                    <a:pt x="5679" y="2559657"/>
                    <a:pt x="0" y="2553978"/>
                    <a:pt x="0" y="2546973"/>
                  </a:cubicBezTo>
                  <a:lnTo>
                    <a:pt x="0" y="12684"/>
                  </a:lnTo>
                  <a:cubicBezTo>
                    <a:pt x="0" y="5679"/>
                    <a:pt x="5679" y="0"/>
                    <a:pt x="12684" y="0"/>
                  </a:cubicBezTo>
                  <a:close/>
                </a:path>
              </a:pathLst>
            </a:custGeom>
            <a:solidFill>
              <a:srgbClr val="96F1F4"/>
            </a:solidFill>
            <a:ln w="123825" cap="sq">
              <a:solidFill>
                <a:srgbClr val="FBFDFC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1286068" cy="2654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92162" y="264504"/>
            <a:ext cx="4753195" cy="9718696"/>
            <a:chOff x="0" y="0"/>
            <a:chExt cx="1251870" cy="25596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51870" cy="2559657"/>
            </a:xfrm>
            <a:custGeom>
              <a:avLst/>
              <a:gdLst/>
              <a:ahLst/>
              <a:cxnLst/>
              <a:rect l="l" t="t" r="r" b="b"/>
              <a:pathLst>
                <a:path w="1251870" h="2559657">
                  <a:moveTo>
                    <a:pt x="13030" y="0"/>
                  </a:moveTo>
                  <a:lnTo>
                    <a:pt x="1238840" y="0"/>
                  </a:lnTo>
                  <a:cubicBezTo>
                    <a:pt x="1242296" y="0"/>
                    <a:pt x="1245610" y="1373"/>
                    <a:pt x="1248054" y="3816"/>
                  </a:cubicBezTo>
                  <a:cubicBezTo>
                    <a:pt x="1250497" y="6260"/>
                    <a:pt x="1251870" y="9574"/>
                    <a:pt x="1251870" y="13030"/>
                  </a:cubicBezTo>
                  <a:lnTo>
                    <a:pt x="1251870" y="2546626"/>
                  </a:lnTo>
                  <a:cubicBezTo>
                    <a:pt x="1251870" y="2550082"/>
                    <a:pt x="1250497" y="2553396"/>
                    <a:pt x="1248054" y="2555840"/>
                  </a:cubicBezTo>
                  <a:cubicBezTo>
                    <a:pt x="1245610" y="2558284"/>
                    <a:pt x="1242296" y="2559657"/>
                    <a:pt x="1238840" y="2559657"/>
                  </a:cubicBezTo>
                  <a:lnTo>
                    <a:pt x="13030" y="2559657"/>
                  </a:lnTo>
                  <a:cubicBezTo>
                    <a:pt x="9574" y="2559657"/>
                    <a:pt x="6260" y="2558284"/>
                    <a:pt x="3816" y="2555840"/>
                  </a:cubicBezTo>
                  <a:cubicBezTo>
                    <a:pt x="1373" y="2553396"/>
                    <a:pt x="0" y="2550082"/>
                    <a:pt x="0" y="2546626"/>
                  </a:cubicBezTo>
                  <a:lnTo>
                    <a:pt x="0" y="13030"/>
                  </a:lnTo>
                  <a:cubicBezTo>
                    <a:pt x="0" y="9574"/>
                    <a:pt x="1373" y="6260"/>
                    <a:pt x="3816" y="3816"/>
                  </a:cubicBezTo>
                  <a:cubicBezTo>
                    <a:pt x="6260" y="1373"/>
                    <a:pt x="9574" y="0"/>
                    <a:pt x="13030" y="0"/>
                  </a:cubicBezTo>
                  <a:close/>
                </a:path>
              </a:pathLst>
            </a:custGeom>
            <a:solidFill>
              <a:srgbClr val="96F1F4"/>
            </a:solidFill>
            <a:ln w="123825" cap="sq">
              <a:solidFill>
                <a:srgbClr val="FBFDFC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1251870" cy="2654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9444" y="686129"/>
            <a:ext cx="1373247" cy="9015207"/>
            <a:chOff x="0" y="0"/>
            <a:chExt cx="361678" cy="23743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678" cy="2374375"/>
            </a:xfrm>
            <a:custGeom>
              <a:avLst/>
              <a:gdLst/>
              <a:ahLst/>
              <a:cxnLst/>
              <a:rect l="l" t="t" r="r" b="b"/>
              <a:pathLst>
                <a:path w="361678" h="2374375">
                  <a:moveTo>
                    <a:pt x="0" y="0"/>
                  </a:moveTo>
                  <a:lnTo>
                    <a:pt x="361678" y="0"/>
                  </a:lnTo>
                  <a:lnTo>
                    <a:pt x="361678" y="2374375"/>
                  </a:lnTo>
                  <a:lnTo>
                    <a:pt x="0" y="23743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361678" cy="2469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0139" y="264504"/>
            <a:ext cx="2056059" cy="1780838"/>
          </a:xfrm>
          <a:custGeom>
            <a:avLst/>
            <a:gdLst/>
            <a:ahLst/>
            <a:cxnLst/>
            <a:rect l="l" t="t" r="r" b="b"/>
            <a:pathLst>
              <a:path w="2056059" h="1780838">
                <a:moveTo>
                  <a:pt x="0" y="0"/>
                </a:moveTo>
                <a:lnTo>
                  <a:pt x="2056058" y="0"/>
                </a:lnTo>
                <a:lnTo>
                  <a:pt x="2056058" y="1780838"/>
                </a:lnTo>
                <a:lnTo>
                  <a:pt x="0" y="178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2000"/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408223" y="5965214"/>
            <a:ext cx="4660541" cy="3736122"/>
          </a:xfrm>
          <a:custGeom>
            <a:avLst/>
            <a:gdLst/>
            <a:ahLst/>
            <a:cxnLst/>
            <a:rect l="l" t="t" r="r" b="b"/>
            <a:pathLst>
              <a:path w="4660541" h="3736122">
                <a:moveTo>
                  <a:pt x="0" y="0"/>
                </a:moveTo>
                <a:lnTo>
                  <a:pt x="4660541" y="0"/>
                </a:lnTo>
                <a:lnTo>
                  <a:pt x="4660541" y="3736122"/>
                </a:lnTo>
                <a:lnTo>
                  <a:pt x="0" y="373612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18572" r="-3096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822741" y="5965214"/>
            <a:ext cx="4544470" cy="3736122"/>
          </a:xfrm>
          <a:custGeom>
            <a:avLst/>
            <a:gdLst/>
            <a:ahLst/>
            <a:cxnLst/>
            <a:rect l="l" t="t" r="r" b="b"/>
            <a:pathLst>
              <a:path w="4544470" h="3736122">
                <a:moveTo>
                  <a:pt x="0" y="0"/>
                </a:moveTo>
                <a:lnTo>
                  <a:pt x="4544470" y="0"/>
                </a:lnTo>
                <a:lnTo>
                  <a:pt x="4544470" y="3736122"/>
                </a:lnTo>
                <a:lnTo>
                  <a:pt x="0" y="373612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51817" r="-17094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154686" y="5123852"/>
            <a:ext cx="4431659" cy="4801666"/>
          </a:xfrm>
          <a:custGeom>
            <a:avLst/>
            <a:gdLst/>
            <a:ahLst/>
            <a:cxnLst/>
            <a:rect l="l" t="t" r="r" b="b"/>
            <a:pathLst>
              <a:path w="4431659" h="4801666">
                <a:moveTo>
                  <a:pt x="0" y="0"/>
                </a:moveTo>
                <a:lnTo>
                  <a:pt x="4431659" y="0"/>
                </a:lnTo>
                <a:lnTo>
                  <a:pt x="4431659" y="4801666"/>
                </a:lnTo>
                <a:lnTo>
                  <a:pt x="0" y="480166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t="-6653" b="-16405"/>
            </a:stretch>
          </a:blipFill>
        </p:spPr>
      </p:sp>
      <p:sp>
        <p:nvSpPr>
          <p:cNvPr id="19" name="TextBox 19"/>
          <p:cNvSpPr txBox="1"/>
          <p:nvPr/>
        </p:nvSpPr>
        <p:spPr>
          <a:xfrm rot="-5400000">
            <a:off x="-2531544" y="5133612"/>
            <a:ext cx="7061299" cy="102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6677E"/>
                </a:solidFill>
                <a:latin typeface="Arsenica Antiqua Bold"/>
              </a:rPr>
              <a:t>Результаты проекта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24784" y="586142"/>
            <a:ext cx="4081911" cy="453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100">
                <a:solidFill>
                  <a:srgbClr val="36677E"/>
                </a:solidFill>
                <a:latin typeface="Arsenica Antiqua"/>
              </a:rPr>
              <a:t>Лэпбук посвященный музею Хохловка и видео про него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100">
                <a:solidFill>
                  <a:srgbClr val="36677E"/>
                </a:solidFill>
                <a:latin typeface="Arsenica Antiqua"/>
              </a:rPr>
              <a:t>https://cloud.mail.ru/public/MeFH/D2foVxKNS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017387" y="640573"/>
            <a:ext cx="4349823" cy="511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89">
                <a:solidFill>
                  <a:srgbClr val="36677E"/>
                </a:solidFill>
                <a:latin typeface="Arsenica Antiqua"/>
              </a:rPr>
              <a:t>Видео фильм «Пермское интересное». https://vk.com/parmaiyl?z=video-215696388_456239017%2Fcc431d2e3c6107fd96%2Fpl_wall_-215696388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995675" y="552779"/>
            <a:ext cx="4590670" cy="501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Встреча школьников с экспедицией Уральского государственного горного университета "Путем железных караванов"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spc="78">
                <a:solidFill>
                  <a:srgbClr val="36677E"/>
                </a:solidFill>
                <a:latin typeface="Arsenica Antiqua"/>
              </a:rPr>
              <a:t>https://vk.com/dobroe_radio_10?w=wall-172342219_5721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621</Words>
  <Application>Microsoft Office PowerPoint</Application>
  <PresentationFormat>Произвольный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Arsenica Antiqua</vt:lpstr>
      <vt:lpstr>Arsenica Antiqua Ultra-Bold</vt:lpstr>
      <vt:lpstr>Calibri</vt:lpstr>
      <vt:lpstr>Arsenica Antiqua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in bio</dc:title>
  <dc:creator>Пользователь</dc:creator>
  <cp:lastModifiedBy>АЛЕКСАНДР</cp:lastModifiedBy>
  <cp:revision>2</cp:revision>
  <dcterms:created xsi:type="dcterms:W3CDTF">2006-08-16T00:00:00Z</dcterms:created>
  <dcterms:modified xsi:type="dcterms:W3CDTF">2024-01-23T16:52:50Z</dcterms:modified>
  <dc:identifier>DAF6UycU13w</dc:identifier>
</cp:coreProperties>
</file>