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6" r:id="rId2"/>
    <p:sldId id="257" r:id="rId3"/>
    <p:sldId id="261" r:id="rId4"/>
    <p:sldId id="262" r:id="rId5"/>
    <p:sldId id="294" r:id="rId6"/>
    <p:sldId id="292" r:id="rId7"/>
    <p:sldId id="268" r:id="rId8"/>
    <p:sldId id="269" r:id="rId9"/>
    <p:sldId id="272" r:id="rId10"/>
    <p:sldId id="273" r:id="rId11"/>
    <p:sldId id="274" r:id="rId12"/>
    <p:sldId id="275" r:id="rId13"/>
    <p:sldId id="276" r:id="rId14"/>
    <p:sldId id="277" r:id="rId15"/>
    <p:sldId id="295" r:id="rId16"/>
    <p:sldId id="298" r:id="rId17"/>
    <p:sldId id="299" r:id="rId18"/>
    <p:sldId id="300" r:id="rId19"/>
    <p:sldId id="301" r:id="rId20"/>
    <p:sldId id="302" r:id="rId21"/>
    <p:sldId id="297" r:id="rId22"/>
    <p:sldId id="296" r:id="rId23"/>
    <p:sldId id="284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Word_97_20031.doc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_________Microsoft_Word_97_20032.doc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Word_97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Word_97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Word_97_2003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ulaws.ru/acts/Prikaz-Minobrnauki-Rossii-ot-02.07.2013-N-513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9376" y="1837266"/>
            <a:ext cx="7766936" cy="2210595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Новое в законодательстве РФ о создании специальных образовательных условий 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для </a:t>
            </a:r>
            <a:r>
              <a:rPr lang="ru-RU" sz="3200" dirty="0">
                <a:solidFill>
                  <a:schemeClr val="tx1"/>
                </a:solidFill>
              </a:rPr>
              <a:t>детей с ОВЗ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8231" y="5344383"/>
            <a:ext cx="7766936" cy="87046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Ирина Геннадьевна Каткова, з</a:t>
            </a:r>
            <a:r>
              <a:rPr lang="ru-RU" dirty="0" smtClean="0">
                <a:solidFill>
                  <a:schemeClr val="tx1"/>
                </a:solidFill>
              </a:rPr>
              <a:t>аведующий сектором по работе с детьми с ограниченными возможностями здоровья отдела общего образования </a:t>
            </a:r>
            <a:r>
              <a:rPr lang="ru-RU" dirty="0" err="1" smtClean="0">
                <a:solidFill>
                  <a:schemeClr val="tx1"/>
                </a:solidFill>
              </a:rPr>
              <a:t>МОиН</a:t>
            </a:r>
            <a:r>
              <a:rPr lang="ru-RU" dirty="0" smtClean="0">
                <a:solidFill>
                  <a:schemeClr val="tx1"/>
                </a:solidFill>
              </a:rPr>
              <a:t> Пермского края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41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268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Должностные обязанности ассистента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2282"/>
            <a:ext cx="8596668" cy="50742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1. Обеспечение </a:t>
            </a:r>
            <a:r>
              <a:rPr lang="ru-RU" dirty="0"/>
              <a:t>сопровождения инвалида, лица с ограниченными возможностями здоровья в образовательную </a:t>
            </a:r>
            <a:r>
              <a:rPr lang="ru-RU" dirty="0" smtClean="0"/>
              <a:t>организацию.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smtClean="0"/>
              <a:t>Оказание </a:t>
            </a:r>
            <a:r>
              <a:rPr lang="ru-RU" dirty="0"/>
              <a:t>технической помощи в части передвижения по образовательной организации, получения информации и </a:t>
            </a:r>
            <a:r>
              <a:rPr lang="ru-RU" dirty="0" smtClean="0"/>
              <a:t>ориентации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smtClean="0"/>
              <a:t>Оказание </a:t>
            </a:r>
            <a:r>
              <a:rPr lang="ru-RU" dirty="0"/>
              <a:t>технической помощи в обеспечении коммуникации, в том числе с использованием коммуникативных устройств, планшетов, средств альтернативной </a:t>
            </a:r>
            <a:r>
              <a:rPr lang="ru-RU" dirty="0" smtClean="0"/>
              <a:t>коммуникации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smtClean="0"/>
              <a:t>Оказание </a:t>
            </a:r>
            <a:r>
              <a:rPr lang="ru-RU" dirty="0"/>
              <a:t>помощи в использовании технических средств реабилитации (изделий) и </a:t>
            </a:r>
            <a:r>
              <a:rPr lang="ru-RU" dirty="0" smtClean="0"/>
              <a:t>обучения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 smtClean="0"/>
              <a:t>Оказание </a:t>
            </a:r>
            <a:r>
              <a:rPr lang="ru-RU" dirty="0"/>
              <a:t>помощи в ведении записей, приведении в порядок рабочего места и подготовке необходимых </a:t>
            </a:r>
            <a:r>
              <a:rPr lang="ru-RU" dirty="0" smtClean="0"/>
              <a:t>принадлежностей.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6. </a:t>
            </a:r>
            <a:r>
              <a:rPr lang="ru-RU" dirty="0" smtClean="0"/>
              <a:t>Оказание </a:t>
            </a:r>
            <a:r>
              <a:rPr lang="ru-RU" dirty="0"/>
              <a:t>помощи в соблюдении санитарно-гигиенических требований обучающимся.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2620" y="1209119"/>
            <a:ext cx="8596668" cy="3880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chemeClr val="tx1"/>
                </a:solidFill>
              </a:rPr>
              <a:t>Рекомендация о необходимости, периоде предоставления услуг по </a:t>
            </a:r>
            <a:r>
              <a:rPr lang="ru-RU" sz="3200" dirty="0" err="1">
                <a:solidFill>
                  <a:schemeClr val="tx1"/>
                </a:solidFill>
              </a:rPr>
              <a:t>тьюторскому</a:t>
            </a:r>
            <a:r>
              <a:rPr lang="ru-RU" sz="3200" dirty="0">
                <a:solidFill>
                  <a:schemeClr val="tx1"/>
                </a:solidFill>
              </a:rPr>
              <a:t> сопровождению и (или) сопровождению ассистента (помощника) по оказанию технической помощи обучающемуся указывается </a:t>
            </a:r>
            <a:r>
              <a:rPr lang="ru-RU" sz="3200" b="1" u="sng" dirty="0">
                <a:solidFill>
                  <a:srgbClr val="FF0000"/>
                </a:solidFill>
              </a:rPr>
              <a:t>в заключении психолого-медико-педагогической комиссии.</a:t>
            </a:r>
          </a:p>
        </p:txBody>
      </p:sp>
    </p:spTree>
    <p:extLst>
      <p:ext uri="{BB962C8B-B14F-4D97-AF65-F5344CB8AC3E}">
        <p14:creationId xmlns:p14="http://schemas.microsoft.com/office/powerpoint/2010/main" val="142592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1775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Отсутствует в заключении ПМПК рекомендация о </a:t>
            </a:r>
            <a:r>
              <a:rPr lang="ru-RU" sz="3200" b="1" dirty="0" err="1" smtClean="0">
                <a:solidFill>
                  <a:schemeClr val="tx1"/>
                </a:solidFill>
              </a:rPr>
              <a:t>тьюторе</a:t>
            </a:r>
            <a:r>
              <a:rPr lang="ru-RU" sz="3200" b="1" dirty="0" smtClean="0">
                <a:solidFill>
                  <a:schemeClr val="tx1"/>
                </a:solidFill>
              </a:rPr>
              <a:t>…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9691" y="1803042"/>
            <a:ext cx="8596668" cy="421360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Консилиумом </a:t>
            </a:r>
            <a:r>
              <a:rPr lang="ru-RU" b="1" dirty="0"/>
              <a:t>образовательной организации может быть принято решение о предоставлении услуг по </a:t>
            </a:r>
            <a:r>
              <a:rPr lang="ru-RU" b="1" dirty="0" err="1"/>
              <a:t>тьюторскому</a:t>
            </a:r>
            <a:r>
              <a:rPr lang="ru-RU" b="1" dirty="0"/>
              <a:t> сопровождению и (или) сопровождению ассистента (помощника)</a:t>
            </a:r>
            <a:r>
              <a:rPr lang="ru-RU" dirty="0"/>
              <a:t> по оказанию технической помощи, в том числе относительно периода предоставления услуг </a:t>
            </a:r>
            <a:r>
              <a:rPr lang="ru-RU" dirty="0" err="1"/>
              <a:t>тьютора</a:t>
            </a:r>
            <a:r>
              <a:rPr lang="ru-RU" dirty="0"/>
              <a:t> и (или) ассистента (помощника</a:t>
            </a:r>
            <a:r>
              <a:rPr lang="ru-RU" dirty="0" smtClean="0"/>
              <a:t>):</a:t>
            </a:r>
            <a:endParaRPr lang="ru-RU" dirty="0" smtClean="0"/>
          </a:p>
          <a:p>
            <a:r>
              <a:rPr lang="ru-RU" dirty="0"/>
              <a:t>на период адаптации обучающегося в образовательной организации;</a:t>
            </a:r>
          </a:p>
          <a:p>
            <a:r>
              <a:rPr lang="ru-RU" dirty="0"/>
              <a:t>на какой-либо промежуток времени (учебную четверть, полугодие, учебный год);</a:t>
            </a:r>
          </a:p>
          <a:p>
            <a:r>
              <a:rPr lang="ru-RU" dirty="0"/>
              <a:t>на постоянной основе.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0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384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Изменение условий </a:t>
            </a:r>
            <a:r>
              <a:rPr lang="ru-RU" b="1" dirty="0" err="1" smtClean="0">
                <a:solidFill>
                  <a:schemeClr val="tx1"/>
                </a:solidFill>
              </a:rPr>
              <a:t>тьторского</a:t>
            </a:r>
            <a:r>
              <a:rPr lang="ru-RU" b="1" dirty="0" smtClean="0">
                <a:solidFill>
                  <a:schemeClr val="tx1"/>
                </a:solidFill>
              </a:rPr>
              <a:t> сопровождения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Психолого-медико-педагогическим </a:t>
            </a:r>
            <a:r>
              <a:rPr lang="ru-RU" sz="2400" b="1" dirty="0"/>
              <a:t>консилиумом образовательной организации может быть пересмотрено решение о предоставлении услуг по </a:t>
            </a:r>
            <a:r>
              <a:rPr lang="ru-RU" sz="2400" b="1" dirty="0" err="1"/>
              <a:t>тьюторскому</a:t>
            </a:r>
            <a:r>
              <a:rPr lang="ru-RU" sz="2400" b="1" dirty="0"/>
              <a:t> сопровождению и (или) сопровождению ассистента (помощника) </a:t>
            </a:r>
            <a:r>
              <a:rPr lang="ru-RU" sz="2400" dirty="0"/>
              <a:t>по оказанию технической помощи </a:t>
            </a:r>
            <a:r>
              <a:rPr lang="ru-RU" sz="2400" dirty="0">
                <a:solidFill>
                  <a:srgbClr val="FF0000"/>
                </a:solidFill>
              </a:rPr>
              <a:t>в случае </a:t>
            </a:r>
            <a:r>
              <a:rPr lang="ru-RU" sz="2400" dirty="0" smtClean="0">
                <a:solidFill>
                  <a:srgbClr val="FF0000"/>
                </a:solidFill>
              </a:rPr>
              <a:t>положительной </a:t>
            </a:r>
            <a:r>
              <a:rPr lang="ru-RU" sz="2400" dirty="0">
                <a:solidFill>
                  <a:srgbClr val="FF0000"/>
                </a:solidFill>
              </a:rPr>
              <a:t>или отрицательной динамики развития обучающегося, освоения образовательной </a:t>
            </a:r>
            <a:r>
              <a:rPr lang="ru-RU" sz="2400" dirty="0" smtClean="0">
                <a:solidFill>
                  <a:srgbClr val="FF0000"/>
                </a:solidFill>
              </a:rPr>
              <a:t>программы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09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chemeClr val="tx1"/>
                </a:solidFill>
              </a:rPr>
              <a:t>Решение о введении в штатное расписание </a:t>
            </a:r>
            <a:r>
              <a:rPr lang="ru-RU" sz="2700" b="1" dirty="0" err="1">
                <a:solidFill>
                  <a:schemeClr val="tx1"/>
                </a:solidFill>
              </a:rPr>
              <a:t>тьютора</a:t>
            </a:r>
            <a:r>
              <a:rPr lang="ru-RU" sz="2700" b="1" dirty="0">
                <a:solidFill>
                  <a:schemeClr val="tx1"/>
                </a:solidFill>
              </a:rPr>
              <a:t> и (или) ассистента (помощника) по оказанию технической помощи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принимается </a:t>
            </a:r>
            <a:r>
              <a:rPr lang="ru-RU" sz="3200" b="1" dirty="0"/>
              <a:t>руководителем образовательной организации </a:t>
            </a:r>
            <a:r>
              <a:rPr lang="ru-RU" sz="3200" dirty="0"/>
              <a:t>на основании рекомендаций психолого-медико-педагогической комиссии или с учетом рекомендаций психолого-медико-педагогического консилиума образовательной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6593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>
                <a:solidFill>
                  <a:schemeClr val="tx1"/>
                </a:solidFill>
              </a:rPr>
              <a:t>Приказ </a:t>
            </a:r>
            <a:r>
              <a:rPr lang="ru-RU" sz="1600" b="1" dirty="0" err="1">
                <a:solidFill>
                  <a:schemeClr val="tx1"/>
                </a:solidFill>
              </a:rPr>
              <a:t>Минпросвещения</a:t>
            </a:r>
            <a:r>
              <a:rPr lang="ru-RU" sz="1600" b="1" dirty="0">
                <a:solidFill>
                  <a:schemeClr val="tx1"/>
                </a:solidFill>
              </a:rPr>
              <a:t> России от 01.03.2019 N 95 «О внесении изменений в порядок организации  и осуществления образовательной деятельности по основным образовательным программам – образовательным программам начального общего, основного общего и среднего общего образования, утвержденный приказом Министерства образования и науки РФ от 30 августа 2013г. № 1015»</a:t>
            </a:r>
            <a:br>
              <a:rPr lang="ru-RU" sz="1600" b="1" dirty="0">
                <a:solidFill>
                  <a:schemeClr val="tx1"/>
                </a:solidFill>
              </a:rPr>
            </a:b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434107"/>
            <a:ext cx="8596668" cy="3607255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При </a:t>
            </a:r>
            <a:r>
              <a:rPr lang="ru-RU" sz="2400" dirty="0"/>
              <a:t>наличии необходимых условий (кадровых, финансовых, материально-технических и иных условий) возможно деление классов на группы при проведении учебных занятий, курсов, дисциплин (модулей). 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При </a:t>
            </a:r>
            <a:r>
              <a:rPr lang="ru-RU" sz="2400" dirty="0"/>
              <a:t>проведении учебных занятий допускается объединение в группы обучающихся из нескольких </a:t>
            </a:r>
            <a:r>
              <a:rPr lang="ru-RU" sz="2400" dirty="0" smtClean="0"/>
              <a:t>классов.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1912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Примерное положение о деятельности </a:t>
            </a:r>
            <a:r>
              <a:rPr lang="ru-RU" sz="2000" b="1" dirty="0" err="1" smtClean="0">
                <a:solidFill>
                  <a:schemeClr val="tx1"/>
                </a:solidFill>
              </a:rPr>
              <a:t>ППк</a:t>
            </a:r>
            <a:r>
              <a:rPr lang="ru-RU" sz="2000" b="1" dirty="0" smtClean="0">
                <a:solidFill>
                  <a:schemeClr val="tx1"/>
                </a:solidFill>
              </a:rPr>
              <a:t> (утверждено</a:t>
            </a: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Распоряжением Министерства </a:t>
            </a:r>
            <a:r>
              <a:rPr lang="ru-RU" sz="2000" b="1" dirty="0" smtClean="0">
                <a:solidFill>
                  <a:schemeClr val="tx1"/>
                </a:solidFill>
              </a:rPr>
              <a:t>просвещения РФ от </a:t>
            </a:r>
            <a:r>
              <a:rPr lang="ru-RU" sz="2000" b="1" dirty="0">
                <a:solidFill>
                  <a:schemeClr val="tx1"/>
                </a:solidFill>
              </a:rPr>
              <a:t>9 сентября 2019 г. N </a:t>
            </a:r>
            <a:r>
              <a:rPr lang="ru-RU" sz="2000" b="1" dirty="0" smtClean="0">
                <a:solidFill>
                  <a:schemeClr val="tx1"/>
                </a:solidFill>
              </a:rPr>
              <a:t>Р-93)</a:t>
            </a: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Психолого-педагогический консилиум </a:t>
            </a:r>
            <a:r>
              <a:rPr lang="ru-RU" dirty="0">
                <a:solidFill>
                  <a:srgbClr val="FF0000"/>
                </a:solidFill>
              </a:rPr>
              <a:t>(далее - </a:t>
            </a:r>
            <a:r>
              <a:rPr lang="ru-RU" dirty="0" err="1">
                <a:solidFill>
                  <a:srgbClr val="FF0000"/>
                </a:solidFill>
              </a:rPr>
              <a:t>ППк</a:t>
            </a:r>
            <a:r>
              <a:rPr lang="ru-RU" dirty="0">
                <a:solidFill>
                  <a:srgbClr val="FF0000"/>
                </a:solidFill>
              </a:rPr>
              <a:t>)</a:t>
            </a:r>
          </a:p>
          <a:p>
            <a:r>
              <a:rPr lang="ru-RU" u="sng" dirty="0" smtClean="0"/>
              <a:t>Задачами </a:t>
            </a:r>
            <a:r>
              <a:rPr lang="ru-RU" u="sng" dirty="0" err="1"/>
              <a:t>ППк</a:t>
            </a:r>
            <a:r>
              <a:rPr lang="ru-RU" u="sng" dirty="0"/>
              <a:t> являются:</a:t>
            </a:r>
          </a:p>
          <a:p>
            <a:pPr marL="0" indent="0">
              <a:buNone/>
            </a:pPr>
            <a:r>
              <a:rPr lang="ru-RU" dirty="0" smtClean="0"/>
              <a:t>выявление </a:t>
            </a:r>
            <a:r>
              <a:rPr lang="ru-RU" dirty="0"/>
              <a:t>трудностей в освоении образовательных программ, особенностей в развитии, социальной адаптации и поведении обучающихся для последующего принятия решений об организации психолого-педагогического </a:t>
            </a:r>
            <a:r>
              <a:rPr lang="ru-RU" dirty="0" smtClean="0"/>
              <a:t>сопровождения;</a:t>
            </a:r>
          </a:p>
          <a:p>
            <a:pPr marL="0" indent="0">
              <a:buNone/>
            </a:pPr>
            <a:r>
              <a:rPr lang="ru-RU" dirty="0" smtClean="0"/>
              <a:t>разработка </a:t>
            </a:r>
            <a:r>
              <a:rPr lang="ru-RU" dirty="0"/>
              <a:t>рекомендаций по организации психолого-педагогического сопровождения </a:t>
            </a:r>
            <a:r>
              <a:rPr lang="ru-RU" dirty="0" smtClean="0"/>
              <a:t>обучающихся;</a:t>
            </a:r>
          </a:p>
          <a:p>
            <a:pPr marL="0" indent="0">
              <a:buNone/>
            </a:pPr>
            <a:r>
              <a:rPr lang="ru-RU" dirty="0" smtClean="0"/>
              <a:t>консультирование </a:t>
            </a:r>
            <a:r>
              <a:rPr lang="ru-RU" dirty="0"/>
              <a:t>участников образовательных отношений по вопросам актуального психофизического состояния и возможностей обучающихся; содержания и оказания им психолого-педагогической помощи, создания специальных условий получения образования;</a:t>
            </a:r>
          </a:p>
          <a:p>
            <a:pPr marL="0" indent="0">
              <a:buNone/>
            </a:pPr>
            <a:r>
              <a:rPr lang="ru-RU" dirty="0" smtClean="0"/>
              <a:t>контроль </a:t>
            </a:r>
            <a:r>
              <a:rPr lang="ru-RU" dirty="0"/>
              <a:t>за выполнением рекомендаций </a:t>
            </a:r>
            <a:r>
              <a:rPr lang="ru-RU" dirty="0" err="1"/>
              <a:t>ППк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006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12125"/>
            <a:ext cx="8596668" cy="562923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 </a:t>
            </a:r>
            <a:r>
              <a:rPr lang="ru-RU" dirty="0" err="1"/>
              <a:t>ППк</a:t>
            </a:r>
            <a:r>
              <a:rPr lang="ru-RU" dirty="0"/>
              <a:t> создается на базе Организации любого типа независимо от ее организационно-правовой формы приказом руководителя Организации.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u="sng" dirty="0" smtClean="0"/>
              <a:t>Для </a:t>
            </a:r>
            <a:r>
              <a:rPr lang="ru-RU" u="sng" dirty="0"/>
              <a:t>организации деятельности </a:t>
            </a:r>
            <a:r>
              <a:rPr lang="ru-RU" u="sng" dirty="0" err="1"/>
              <a:t>ППк</a:t>
            </a:r>
            <a:r>
              <a:rPr lang="ru-RU" u="sng" dirty="0"/>
              <a:t> в Организации оформляются:</a:t>
            </a:r>
          </a:p>
          <a:p>
            <a:pPr marL="0" indent="0">
              <a:buNone/>
            </a:pPr>
            <a:r>
              <a:rPr lang="ru-RU" dirty="0"/>
              <a:t>приказ руководителя Организации о создании </a:t>
            </a:r>
            <a:r>
              <a:rPr lang="ru-RU" dirty="0" err="1"/>
              <a:t>ППк</a:t>
            </a:r>
            <a:r>
              <a:rPr lang="ru-RU" dirty="0"/>
              <a:t> с утверждением состава </a:t>
            </a:r>
            <a:r>
              <a:rPr lang="ru-RU" dirty="0" err="1"/>
              <a:t>ППк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положение о </a:t>
            </a:r>
            <a:r>
              <a:rPr lang="ru-RU" dirty="0" err="1"/>
              <a:t>ППк</a:t>
            </a:r>
            <a:r>
              <a:rPr lang="ru-RU" dirty="0"/>
              <a:t>, утвержденное руководителем Организации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 Общее руководство деятельностью </a:t>
            </a:r>
            <a:r>
              <a:rPr lang="ru-RU" dirty="0" err="1"/>
              <a:t>ППк</a:t>
            </a:r>
            <a:r>
              <a:rPr lang="ru-RU" dirty="0"/>
              <a:t> возлагается на руководителя Организации.</a:t>
            </a:r>
          </a:p>
          <a:p>
            <a:r>
              <a:rPr lang="ru-RU" dirty="0"/>
              <a:t>Состав </a:t>
            </a:r>
            <a:r>
              <a:rPr lang="ru-RU" dirty="0" err="1"/>
              <a:t>ППк</a:t>
            </a:r>
            <a:r>
              <a:rPr lang="ru-RU" dirty="0"/>
              <a:t>: председатель </a:t>
            </a:r>
            <a:r>
              <a:rPr lang="ru-RU" dirty="0" err="1"/>
              <a:t>ППк</a:t>
            </a:r>
            <a:r>
              <a:rPr lang="ru-RU" dirty="0"/>
              <a:t> - заместитель руководителя Организации, заместитель председателя </a:t>
            </a:r>
            <a:r>
              <a:rPr lang="ru-RU" dirty="0" err="1"/>
              <a:t>ППк</a:t>
            </a:r>
            <a:r>
              <a:rPr lang="ru-RU" dirty="0"/>
              <a:t> (определенный из числа членов </a:t>
            </a:r>
            <a:r>
              <a:rPr lang="ru-RU" dirty="0" err="1"/>
              <a:t>ППк</a:t>
            </a:r>
            <a:r>
              <a:rPr lang="ru-RU" dirty="0"/>
              <a:t> при необходимости), педагог-психолог, учитель-логопед, учитель-дефектолог, социальный педагог, секретарь </a:t>
            </a:r>
            <a:r>
              <a:rPr lang="ru-RU" dirty="0" err="1"/>
              <a:t>ППк</a:t>
            </a:r>
            <a:r>
              <a:rPr lang="ru-RU" dirty="0"/>
              <a:t> (определенный из числа членов </a:t>
            </a:r>
            <a:r>
              <a:rPr lang="ru-RU" dirty="0" err="1"/>
              <a:t>ППк</a:t>
            </a:r>
            <a:r>
              <a:rPr lang="ru-RU" dirty="0"/>
              <a:t>).</a:t>
            </a:r>
          </a:p>
          <a:p>
            <a:r>
              <a:rPr lang="ru-RU" dirty="0"/>
              <a:t> Заседания </a:t>
            </a:r>
            <a:r>
              <a:rPr lang="ru-RU" dirty="0" err="1"/>
              <a:t>ППк</a:t>
            </a:r>
            <a:r>
              <a:rPr lang="ru-RU" dirty="0"/>
              <a:t> проводятся под руководством Председателя </a:t>
            </a:r>
            <a:r>
              <a:rPr lang="ru-RU" dirty="0" err="1"/>
              <a:t>ППк</a:t>
            </a:r>
            <a:r>
              <a:rPr lang="ru-RU" dirty="0"/>
              <a:t> или лица, исполняющего его обязанности.</a:t>
            </a:r>
          </a:p>
          <a:p>
            <a:r>
              <a:rPr lang="ru-RU" dirty="0" smtClean="0"/>
              <a:t>Ход </a:t>
            </a:r>
            <a:r>
              <a:rPr lang="ru-RU" dirty="0"/>
              <a:t>заседания фиксируется в </a:t>
            </a:r>
            <a:r>
              <a:rPr lang="ru-RU" dirty="0" smtClean="0"/>
              <a:t>протоколе</a:t>
            </a:r>
            <a:endParaRPr lang="ru-RU" dirty="0"/>
          </a:p>
          <a:p>
            <a:r>
              <a:rPr lang="ru-RU" dirty="0"/>
              <a:t>Коллегиальное заключение </a:t>
            </a:r>
            <a:r>
              <a:rPr lang="ru-RU" dirty="0" err="1"/>
              <a:t>ППк</a:t>
            </a:r>
            <a:r>
              <a:rPr lang="ru-RU" dirty="0"/>
              <a:t> доводится до сведения родителей (законных представителей) в день проведения заседания.</a:t>
            </a:r>
          </a:p>
          <a:p>
            <a:r>
              <a:rPr lang="ru-RU" dirty="0"/>
              <a:t>В случае несогласия родителей (законных представителей) обучающегося с коллегиальным заключением </a:t>
            </a:r>
            <a:r>
              <a:rPr lang="ru-RU" dirty="0" err="1"/>
              <a:t>ППк</a:t>
            </a:r>
            <a:r>
              <a:rPr lang="ru-RU" dirty="0"/>
              <a:t> они выражают свое мнение в письменной форме в соответствующем разделе заключения </a:t>
            </a:r>
            <a:r>
              <a:rPr lang="ru-RU" dirty="0" err="1" smtClean="0"/>
              <a:t>ППк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121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5307"/>
            <a:ext cx="8596668" cy="598867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 направлении обучающегося на психолого-медико-педагогическую комиссию (далее - ПМПК</a:t>
            </a:r>
            <a:r>
              <a:rPr lang="ru-RU" dirty="0" smtClean="0"/>
              <a:t>) оформляется </a:t>
            </a:r>
            <a:r>
              <a:rPr lang="ru-RU" dirty="0"/>
              <a:t>Представление </a:t>
            </a:r>
            <a:r>
              <a:rPr lang="ru-RU" dirty="0" err="1"/>
              <a:t>ППк</a:t>
            </a:r>
            <a:r>
              <a:rPr lang="ru-RU" dirty="0"/>
              <a:t> на </a:t>
            </a:r>
            <a:r>
              <a:rPr lang="ru-RU" dirty="0" smtClean="0"/>
              <a:t>обучающегося.</a:t>
            </a:r>
          </a:p>
          <a:p>
            <a:r>
              <a:rPr lang="ru-RU" dirty="0"/>
              <a:t>Представление </a:t>
            </a:r>
            <a:r>
              <a:rPr lang="ru-RU" dirty="0" err="1"/>
              <a:t>ППк</a:t>
            </a:r>
            <a:r>
              <a:rPr lang="ru-RU" dirty="0"/>
              <a:t> на обучающегося для предоставления на ПМПК выдается родителям (законным представителям) под личную подпись.</a:t>
            </a:r>
          </a:p>
          <a:p>
            <a:r>
              <a:rPr lang="ru-RU" dirty="0"/>
              <a:t>Рекомендации </a:t>
            </a:r>
            <a:r>
              <a:rPr lang="ru-RU" dirty="0" err="1"/>
              <a:t>ППк</a:t>
            </a:r>
            <a:r>
              <a:rPr lang="ru-RU" dirty="0"/>
              <a:t> по организации психолого-педагогического сопровождения обучающегося с ограниченными возможностями здоровья конкретизируют, дополняют рекомендации ПМПК и могут включать в том числе:</a:t>
            </a:r>
          </a:p>
          <a:p>
            <a:pPr marL="0" indent="0">
              <a:buNone/>
            </a:pPr>
            <a:r>
              <a:rPr lang="ru-RU" dirty="0" smtClean="0"/>
              <a:t>- разработку </a:t>
            </a:r>
            <a:r>
              <a:rPr lang="ru-RU" dirty="0"/>
              <a:t>адаптированной основной общеобразовательной программы;</a:t>
            </a:r>
          </a:p>
          <a:p>
            <a:pPr marL="0" indent="0">
              <a:buNone/>
            </a:pPr>
            <a:r>
              <a:rPr lang="ru-RU" dirty="0" smtClean="0"/>
              <a:t>- разработку </a:t>
            </a:r>
            <a:r>
              <a:rPr lang="ru-RU" dirty="0"/>
              <a:t>индивидуального учебного плана обучающегося;</a:t>
            </a:r>
          </a:p>
          <a:p>
            <a:pPr marL="0" indent="0">
              <a:buNone/>
            </a:pPr>
            <a:r>
              <a:rPr lang="ru-RU" dirty="0" smtClean="0"/>
              <a:t>- адаптацию </a:t>
            </a:r>
            <a:r>
              <a:rPr lang="ru-RU" dirty="0"/>
              <a:t>учебных и контрольно-измерительных материалов;</a:t>
            </a:r>
          </a:p>
          <a:p>
            <a:pPr marL="0" indent="0">
              <a:buNone/>
            </a:pPr>
            <a:r>
              <a:rPr lang="ru-RU" dirty="0" smtClean="0"/>
              <a:t>- предоставление </a:t>
            </a:r>
            <a:r>
              <a:rPr lang="ru-RU" dirty="0"/>
              <a:t>услуг </a:t>
            </a:r>
            <a:r>
              <a:rPr lang="ru-RU" dirty="0" err="1"/>
              <a:t>тьютора</a:t>
            </a:r>
            <a:r>
              <a:rPr lang="ru-RU" dirty="0"/>
              <a:t>, ассистента (помощника), оказывающего обучающемуся необходимую техническую помощь, услуг по </a:t>
            </a:r>
            <a:r>
              <a:rPr lang="ru-RU" dirty="0" err="1"/>
              <a:t>сурдопереводу</a:t>
            </a:r>
            <a:r>
              <a:rPr lang="ru-RU" dirty="0"/>
              <a:t>, </a:t>
            </a:r>
            <a:r>
              <a:rPr lang="ru-RU" dirty="0" err="1"/>
              <a:t>тифлопереводу</a:t>
            </a:r>
            <a:r>
              <a:rPr lang="ru-RU" dirty="0"/>
              <a:t>, </a:t>
            </a:r>
            <a:r>
              <a:rPr lang="ru-RU" dirty="0" err="1"/>
              <a:t>тифлосурдопереводу</a:t>
            </a:r>
            <a:r>
              <a:rPr lang="ru-RU" dirty="0"/>
              <a:t> (индивидуально или на группу обучающихся), в том числе на период адаптации обучающегося в Организации / учебную четверть, полугодие, учебный год / на постоянной основе.</a:t>
            </a:r>
          </a:p>
          <a:p>
            <a:pPr marL="0" indent="0">
              <a:buNone/>
            </a:pPr>
            <a:r>
              <a:rPr lang="ru-RU" dirty="0" smtClean="0"/>
              <a:t>- другие </a:t>
            </a:r>
            <a:r>
              <a:rPr lang="ru-RU" dirty="0"/>
              <a:t>условия психолого-педагогического сопровождения в рамках компетенции Организации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Рекомендации </a:t>
            </a:r>
            <a:r>
              <a:rPr lang="ru-RU" b="1" dirty="0">
                <a:solidFill>
                  <a:srgbClr val="FF0000"/>
                </a:solidFill>
              </a:rPr>
              <a:t>по организации психолого-педагогического сопровождения обучающихся реализуются на основании письменного согласия родителей (законных представителей).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5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413303"/>
              </p:ext>
            </p:extLst>
          </p:nvPr>
        </p:nvGraphicFramePr>
        <p:xfrm>
          <a:off x="218941" y="512092"/>
          <a:ext cx="3612755" cy="5502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3" imgW="6656661" imgH="8190517" progId="Word.Document.8">
                  <p:embed/>
                </p:oleObj>
              </mc:Choice>
              <mc:Fallback>
                <p:oleObj name="Document" r:id="rId3" imgW="6656661" imgH="8190517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941" y="512092"/>
                        <a:ext cx="3612755" cy="5502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808868"/>
              </p:ext>
            </p:extLst>
          </p:nvPr>
        </p:nvGraphicFramePr>
        <p:xfrm>
          <a:off x="8203796" y="442459"/>
          <a:ext cx="3451585" cy="5502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5" imgW="6656661" imgH="7664266" progId="Word.Document.8">
                  <p:embed/>
                </p:oleObj>
              </mc:Choice>
              <mc:Fallback>
                <p:oleObj name="Document" r:id="rId5" imgW="6656661" imgH="7664266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03796" y="442459"/>
                        <a:ext cx="3451585" cy="55023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3938" y="512091"/>
            <a:ext cx="3847616" cy="561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1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30200"/>
            <a:ext cx="8596668" cy="635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Новые нормативно-правовые документы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02267"/>
            <a:ext cx="9118599" cy="4966095"/>
          </a:xfrm>
        </p:spPr>
        <p:txBody>
          <a:bodyPr>
            <a:normAutofit fontScale="70000" lnSpcReduction="20000"/>
          </a:bodyPr>
          <a:lstStyle/>
          <a:p>
            <a:pPr fontAlgn="base" hangingPunct="0"/>
            <a:r>
              <a:rPr lang="ru-RU" sz="1900" dirty="0" smtClean="0"/>
              <a:t>Концепция развития образования обучающихся с инвалидностью и с ограниченными возможностями здоровья на 2020 – 2030 годы.</a:t>
            </a:r>
          </a:p>
          <a:p>
            <a:pPr marL="0" indent="0" fontAlgn="base" hangingPunct="0">
              <a:buNone/>
            </a:pPr>
            <a:endParaRPr lang="ru-RU" sz="1900" dirty="0" smtClean="0"/>
          </a:p>
          <a:p>
            <a:pPr fontAlgn="base" hangingPunct="0"/>
            <a:r>
              <a:rPr lang="ru-RU" sz="1900" dirty="0"/>
              <a:t>Рекомендации от 08.02.2019 № ТС-421/07 (О специальных условиях для детей с нарушениями чтения и письма</a:t>
            </a:r>
            <a:r>
              <a:rPr lang="ru-RU" sz="1900" dirty="0" smtClean="0"/>
              <a:t>)</a:t>
            </a:r>
          </a:p>
          <a:p>
            <a:pPr marL="0" indent="0" fontAlgn="base" hangingPunct="0">
              <a:buNone/>
            </a:pPr>
            <a:endParaRPr lang="ru-RU" sz="1900" dirty="0"/>
          </a:p>
          <a:p>
            <a:pPr fontAlgn="base" hangingPunct="0"/>
            <a:r>
              <a:rPr lang="ru-RU" sz="1900" dirty="0"/>
              <a:t>Письмо </a:t>
            </a:r>
            <a:r>
              <a:rPr lang="ru-RU" sz="1900" dirty="0" err="1"/>
              <a:t>Минпросвещения</a:t>
            </a:r>
            <a:r>
              <a:rPr lang="ru-RU" sz="1900" dirty="0"/>
              <a:t> России от 11.02.2019 № 05-108 (О профессиональном обучении лиц с различными формами УО</a:t>
            </a:r>
            <a:r>
              <a:rPr lang="ru-RU" sz="1900" dirty="0" smtClean="0"/>
              <a:t>)</a:t>
            </a:r>
          </a:p>
          <a:p>
            <a:pPr marL="0" indent="0" fontAlgn="base" hangingPunct="0">
              <a:buNone/>
            </a:pPr>
            <a:endParaRPr lang="ru-RU" sz="1900" dirty="0"/>
          </a:p>
          <a:p>
            <a:pPr fontAlgn="base" hangingPunct="0"/>
            <a:r>
              <a:rPr lang="ru-RU" sz="1900" dirty="0" smtClean="0"/>
              <a:t>Письмо </a:t>
            </a:r>
            <a:r>
              <a:rPr lang="ru-RU" sz="1900" dirty="0"/>
              <a:t>Министерства просвещения РФ от 20 февраля 2019 г. </a:t>
            </a:r>
            <a:r>
              <a:rPr lang="ru-RU" sz="1900" dirty="0" smtClean="0"/>
              <a:t>№ </a:t>
            </a:r>
            <a:r>
              <a:rPr lang="ru-RU" sz="1900" dirty="0"/>
              <a:t>ТС-551/07 “О сопровождении образования обучающихся с ОВЗ и инвалидностью</a:t>
            </a:r>
            <a:r>
              <a:rPr lang="ru-RU" sz="1900" dirty="0" smtClean="0"/>
              <a:t>”.</a:t>
            </a:r>
          </a:p>
          <a:p>
            <a:pPr marL="0" indent="0" fontAlgn="base" hangingPunct="0">
              <a:buNone/>
            </a:pPr>
            <a:endParaRPr lang="ru-RU" sz="1900" dirty="0" smtClean="0"/>
          </a:p>
          <a:p>
            <a:pPr fontAlgn="base" hangingPunct="0"/>
            <a:r>
              <a:rPr lang="ru-RU" sz="1900" dirty="0" smtClean="0"/>
              <a:t>Приказ </a:t>
            </a:r>
            <a:r>
              <a:rPr lang="ru-RU" sz="1900" dirty="0" err="1"/>
              <a:t>Минпросвещения</a:t>
            </a:r>
            <a:r>
              <a:rPr lang="ru-RU" sz="1900" dirty="0"/>
              <a:t> России от 01.03.2019 N </a:t>
            </a:r>
            <a:r>
              <a:rPr lang="ru-RU" sz="1900" dirty="0" smtClean="0"/>
              <a:t>95 «О внесении изменений в порядок организации  и осуществления образовательной деятельности по основным образовательным программам – образовательным программам начального общего, основного общего и среднего общего образования, утвержденный приказом Министерства образования и науки РФ от 30 августа 2013г. № 1015»</a:t>
            </a:r>
          </a:p>
          <a:p>
            <a:pPr marL="0" indent="0" fontAlgn="base" hangingPunct="0">
              <a:buNone/>
            </a:pPr>
            <a:endParaRPr lang="ru-RU" sz="1900" dirty="0" smtClean="0"/>
          </a:p>
          <a:p>
            <a:pPr fontAlgn="base" hangingPunct="0"/>
            <a:r>
              <a:rPr lang="ru-RU" dirty="0">
                <a:solidFill>
                  <a:schemeClr val="tx1"/>
                </a:solidFill>
              </a:rPr>
              <a:t>Примерное положение о деятельности </a:t>
            </a:r>
            <a:r>
              <a:rPr lang="ru-RU" dirty="0" err="1" smtClean="0">
                <a:solidFill>
                  <a:schemeClr val="tx1"/>
                </a:solidFill>
              </a:rPr>
              <a:t>ППк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(утверждено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Распоряжением Министерства просвещения РФ от 9 сентября 2019 г. N Р-93)</a:t>
            </a:r>
            <a:br>
              <a:rPr lang="ru-RU" dirty="0">
                <a:solidFill>
                  <a:schemeClr val="tx1"/>
                </a:solidFill>
              </a:rPr>
            </a:br>
            <a:endParaRPr lang="ru-RU" sz="1900" dirty="0"/>
          </a:p>
          <a:p>
            <a:pPr marL="0" indent="0" fontAlgn="base" hangingPunct="0">
              <a:buNone/>
            </a:pPr>
            <a:endParaRPr lang="ru-RU" sz="1900" b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1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231915"/>
              </p:ext>
            </p:extLst>
          </p:nvPr>
        </p:nvGraphicFramePr>
        <p:xfrm>
          <a:off x="806806" y="487515"/>
          <a:ext cx="3883965" cy="5192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3" imgW="6918856" imgH="9248773" progId="Word.Document.8">
                  <p:embed/>
                </p:oleObj>
              </mc:Choice>
              <mc:Fallback>
                <p:oleObj name="Document" r:id="rId3" imgW="6918856" imgH="9248773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6806" y="487515"/>
                        <a:ext cx="3883965" cy="51920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4233" y="1182974"/>
            <a:ext cx="3881339" cy="5187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47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5819" y="300507"/>
            <a:ext cx="8596668" cy="652530"/>
          </a:xfrm>
        </p:spPr>
        <p:txBody>
          <a:bodyPr>
            <a:noAutofit/>
          </a:bodyPr>
          <a:lstStyle/>
          <a:p>
            <a:r>
              <a:rPr lang="ru-RU" sz="2000" dirty="0"/>
              <a:t>Форма: Заявление родителя (законного представителя) ребенка с </a:t>
            </a:r>
            <a:r>
              <a:rPr lang="ru-RU" sz="2000" dirty="0" smtClean="0"/>
              <a:t>ОВЗ о </a:t>
            </a:r>
            <a:r>
              <a:rPr lang="ru-RU" sz="2000" dirty="0"/>
              <a:t>согласии на прием </a:t>
            </a:r>
            <a:r>
              <a:rPr lang="ru-RU" sz="2000" dirty="0" smtClean="0"/>
              <a:t>в ОО….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40265"/>
              </p:ext>
            </p:extLst>
          </p:nvPr>
        </p:nvGraphicFramePr>
        <p:xfrm>
          <a:off x="2577698" y="1070869"/>
          <a:ext cx="5484477" cy="5677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3" imgW="6656661" imgH="8198070" progId="Word.Document.8">
                  <p:embed/>
                </p:oleObj>
              </mc:Choice>
              <mc:Fallback>
                <p:oleObj name="Document" r:id="rId3" imgW="6656661" imgH="819807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77698" y="1070869"/>
                        <a:ext cx="5484477" cy="56776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1827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685" y="236113"/>
            <a:ext cx="8596668" cy="356315"/>
          </a:xfrm>
        </p:spPr>
        <p:txBody>
          <a:bodyPr>
            <a:noAutofit/>
          </a:bodyPr>
          <a:lstStyle/>
          <a:p>
            <a:r>
              <a:rPr lang="ru-RU" sz="2000" dirty="0"/>
              <a:t>Форма: Заявление родителей (законных представителей) о согласии на обучение ребенка с </a:t>
            </a:r>
            <a:r>
              <a:rPr lang="ru-RU" sz="2000" dirty="0" smtClean="0"/>
              <a:t>ОВЗ по АООП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741945"/>
              </p:ext>
            </p:extLst>
          </p:nvPr>
        </p:nvGraphicFramePr>
        <p:xfrm>
          <a:off x="2382591" y="914400"/>
          <a:ext cx="6130343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6656661" imgH="8086921" progId="Word.Document.8">
                  <p:embed/>
                </p:oleObj>
              </mc:Choice>
              <mc:Fallback>
                <p:oleObj name="Document" r:id="rId3" imgW="6656661" imgH="8086921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2591" y="914400"/>
                        <a:ext cx="6130343" cy="594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0568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04335"/>
            <a:ext cx="8596668" cy="5337027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/>
              <a:t>Контактные сведения:</a:t>
            </a:r>
          </a:p>
          <a:p>
            <a:pPr marL="0" indent="0">
              <a:buNone/>
            </a:pPr>
            <a:endParaRPr lang="ru-RU" sz="3600" b="1" dirty="0" smtClean="0"/>
          </a:p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Каткова Ирина </a:t>
            </a:r>
            <a:r>
              <a:rPr lang="ru-RU" sz="3600" dirty="0">
                <a:solidFill>
                  <a:srgbClr val="FF0000"/>
                </a:solidFill>
              </a:rPr>
              <a:t>Г</a:t>
            </a:r>
            <a:r>
              <a:rPr lang="ru-RU" sz="3600" dirty="0" smtClean="0">
                <a:solidFill>
                  <a:srgbClr val="FF0000"/>
                </a:solidFill>
              </a:rPr>
              <a:t>еннадьевна, </a:t>
            </a:r>
            <a:r>
              <a:rPr lang="ru-RU" sz="3600" dirty="0" smtClean="0"/>
              <a:t>заведующий сектором по работе с детьми с ОВЗ </a:t>
            </a:r>
            <a:r>
              <a:rPr lang="ru-RU" sz="3600" dirty="0" err="1" smtClean="0"/>
              <a:t>МОиН</a:t>
            </a:r>
            <a:r>
              <a:rPr lang="ru-RU" sz="3600" dirty="0" smtClean="0"/>
              <a:t> ПК</a:t>
            </a:r>
          </a:p>
          <a:p>
            <a:pPr marL="0" indent="0">
              <a:buNone/>
            </a:pPr>
            <a:r>
              <a:rPr lang="ru-RU" sz="3600" u="sng" dirty="0"/>
              <a:t>т</a:t>
            </a:r>
            <a:r>
              <a:rPr lang="ru-RU" sz="3600" u="sng" dirty="0" smtClean="0"/>
              <a:t>елефон:</a:t>
            </a:r>
            <a:r>
              <a:rPr lang="ru-RU" sz="3600" dirty="0" smtClean="0"/>
              <a:t> 217 79 06</a:t>
            </a:r>
          </a:p>
          <a:p>
            <a:pPr marL="0" indent="0">
              <a:buNone/>
            </a:pPr>
            <a:r>
              <a:rPr lang="ru-RU" sz="3600" u="sng" dirty="0" err="1"/>
              <a:t>э</a:t>
            </a:r>
            <a:r>
              <a:rPr lang="ru-RU" sz="3600" u="sng" dirty="0" err="1" smtClean="0"/>
              <a:t>л.почта</a:t>
            </a:r>
            <a:r>
              <a:rPr lang="ru-RU" sz="3600" u="sng" dirty="0" smtClean="0"/>
              <a:t>: </a:t>
            </a:r>
            <a:r>
              <a:rPr lang="en-US" sz="3600" dirty="0" smtClean="0"/>
              <a:t>igkatkova@minobr.permkrai.ru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800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365" y="313386"/>
            <a:ext cx="8596668" cy="85513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Основные положения Концепции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4733"/>
            <a:ext cx="8596668" cy="4961467"/>
          </a:xfrm>
        </p:spPr>
        <p:txBody>
          <a:bodyPr>
            <a:noAutofit/>
          </a:bodyPr>
          <a:lstStyle/>
          <a:p>
            <a:r>
              <a:rPr lang="ru-RU" dirty="0"/>
              <a:t>Концепция придает </a:t>
            </a:r>
            <a:r>
              <a:rPr lang="ru-RU" dirty="0" smtClean="0"/>
              <a:t>исключительное значение </a:t>
            </a:r>
            <a:r>
              <a:rPr lang="ru-RU" dirty="0"/>
              <a:t>оказанию ранней </a:t>
            </a:r>
            <a:r>
              <a:rPr lang="ru-RU" dirty="0" smtClean="0"/>
              <a:t>помощи. С </a:t>
            </a:r>
            <a:r>
              <a:rPr lang="ru-RU" dirty="0"/>
              <a:t>этих позиций обосновывается </a:t>
            </a:r>
            <a:r>
              <a:rPr lang="ru-RU" dirty="0" smtClean="0"/>
              <a:t>необходимость </a:t>
            </a:r>
            <a:r>
              <a:rPr lang="ru-RU" dirty="0" smtClean="0">
                <a:solidFill>
                  <a:srgbClr val="FF0000"/>
                </a:solidFill>
              </a:rPr>
              <a:t>введения </a:t>
            </a:r>
            <a:r>
              <a:rPr lang="ru-RU" dirty="0">
                <a:solidFill>
                  <a:srgbClr val="FF0000"/>
                </a:solidFill>
              </a:rPr>
              <a:t>нового уровня образования детей с ОВЗ (от рождения до 3 лет</a:t>
            </a:r>
            <a:r>
              <a:rPr lang="ru-RU" dirty="0" smtClean="0">
                <a:solidFill>
                  <a:srgbClr val="FF0000"/>
                </a:solidFill>
              </a:rPr>
              <a:t>), который </a:t>
            </a:r>
            <a:r>
              <a:rPr lang="ru-RU" dirty="0">
                <a:solidFill>
                  <a:srgbClr val="FF0000"/>
                </a:solidFill>
              </a:rPr>
              <a:t>должен стать базовым для всей системы </a:t>
            </a:r>
            <a:r>
              <a:rPr lang="ru-RU" sz="2000" dirty="0">
                <a:solidFill>
                  <a:srgbClr val="FF0000"/>
                </a:solidFill>
              </a:rPr>
              <a:t>образования</a:t>
            </a:r>
            <a:r>
              <a:rPr lang="ru-RU" dirty="0">
                <a:solidFill>
                  <a:srgbClr val="FF0000"/>
                </a:solidFill>
              </a:rPr>
              <a:t> таких детей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Н</a:t>
            </a:r>
            <a:r>
              <a:rPr lang="ru-RU" dirty="0" smtClean="0"/>
              <a:t>еобходимой </a:t>
            </a:r>
            <a:r>
              <a:rPr lang="ru-RU" dirty="0"/>
              <a:t>становится разработка психолого-педагогической</a:t>
            </a:r>
            <a:br>
              <a:rPr lang="ru-RU" dirty="0"/>
            </a:br>
            <a:r>
              <a:rPr lang="ru-RU" dirty="0"/>
              <a:t>типологии детей каждой нозологической группы и </a:t>
            </a:r>
            <a:r>
              <a:rPr lang="ru-RU" dirty="0">
                <a:solidFill>
                  <a:srgbClr val="FF0000"/>
                </a:solidFill>
              </a:rPr>
              <a:t>развитие понятия «</a:t>
            </a:r>
            <a:r>
              <a:rPr lang="ru-RU" dirty="0" smtClean="0">
                <a:solidFill>
                  <a:srgbClr val="FF0000"/>
                </a:solidFill>
              </a:rPr>
              <a:t>особые образовательные </a:t>
            </a:r>
            <a:r>
              <a:rPr lang="ru-RU" dirty="0">
                <a:solidFill>
                  <a:srgbClr val="FF0000"/>
                </a:solidFill>
              </a:rPr>
              <a:t>потребности»</a:t>
            </a:r>
            <a:r>
              <a:rPr lang="ru-RU" dirty="0"/>
              <a:t> ребенка с определенным </a:t>
            </a:r>
            <a:r>
              <a:rPr lang="ru-RU" dirty="0" smtClean="0"/>
              <a:t>ограничением здоровья </a:t>
            </a:r>
            <a:r>
              <a:rPr lang="ru-RU" dirty="0"/>
              <a:t>и вариантом психического </a:t>
            </a:r>
            <a:r>
              <a:rPr lang="ru-RU" dirty="0" smtClean="0"/>
              <a:t>развития.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В Концепции представлена </a:t>
            </a:r>
            <a:r>
              <a:rPr lang="ru-RU" dirty="0">
                <a:solidFill>
                  <a:srgbClr val="FF0000"/>
                </a:solidFill>
              </a:rPr>
              <a:t>необходимость согласованного решения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задач формирования академической и жизненной компетенции ребенка с </a:t>
            </a:r>
            <a:r>
              <a:rPr lang="ru-RU" dirty="0" smtClean="0">
                <a:solidFill>
                  <a:srgbClr val="FF0000"/>
                </a:solidFill>
              </a:rPr>
              <a:t>ОВЗ </a:t>
            </a:r>
            <a:r>
              <a:rPr lang="ru-RU" dirty="0" smtClean="0"/>
              <a:t>на </a:t>
            </a:r>
            <a:r>
              <a:rPr lang="ru-RU" dirty="0"/>
              <a:t>всех этапах взросления и всех уровнях образования. </a:t>
            </a:r>
            <a:endParaRPr lang="ru-RU" dirty="0" smtClean="0"/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 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 smtClean="0"/>
          </a:p>
          <a:p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21392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8306" y="390659"/>
            <a:ext cx="8596668" cy="584200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Основные положения Концепции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88533"/>
            <a:ext cx="9158644" cy="4652829"/>
          </a:xfrm>
        </p:spPr>
        <p:txBody>
          <a:bodyPr>
            <a:noAutofit/>
          </a:bodyPr>
          <a:lstStyle/>
          <a:p>
            <a:r>
              <a:rPr lang="ru-RU" sz="2000" dirty="0"/>
              <a:t>Значительно большее, чем обычно, </a:t>
            </a:r>
            <a:r>
              <a:rPr lang="ru-RU" sz="2000" dirty="0">
                <a:solidFill>
                  <a:srgbClr val="FF0000"/>
                </a:solidFill>
              </a:rPr>
              <a:t>внимание Концепция уделяет семье особого ребенка </a:t>
            </a:r>
            <a:r>
              <a:rPr lang="ru-RU" sz="2000" dirty="0"/>
              <a:t>– так реализуется современное научное представление о коллективном субъекте образования, и вытекающее из него представление о необходимости введения понятия «особые образовательные потребности семьи», воспитывающей ребенка с ОВЗ.</a:t>
            </a:r>
            <a:br>
              <a:rPr lang="ru-RU" sz="2000" dirty="0"/>
            </a:br>
            <a:endParaRPr lang="ru-RU" sz="2000" dirty="0" smtClean="0"/>
          </a:p>
          <a:p>
            <a:r>
              <a:rPr lang="ru-RU" sz="2000" dirty="0" smtClean="0"/>
              <a:t>Концепция </a:t>
            </a:r>
            <a:r>
              <a:rPr lang="ru-RU" sz="2000" dirty="0">
                <a:solidFill>
                  <a:srgbClr val="FF0000"/>
                </a:solidFill>
              </a:rPr>
              <a:t>указывает на перспективу будущего качественного</a:t>
            </a:r>
            <a:br>
              <a:rPr lang="ru-RU" sz="2000" dirty="0">
                <a:solidFill>
                  <a:srgbClr val="FF0000"/>
                </a:solidFill>
              </a:rPr>
            </a:br>
            <a:r>
              <a:rPr lang="ru-RU" sz="2000" dirty="0">
                <a:solidFill>
                  <a:srgbClr val="FF0000"/>
                </a:solidFill>
              </a:rPr>
              <a:t>изменения состава группы детей с ОВЗ.</a:t>
            </a:r>
            <a:r>
              <a:rPr lang="ru-RU" sz="2000" dirty="0"/>
              <a:t> Исследования уже </a:t>
            </a:r>
            <a:r>
              <a:rPr lang="ru-RU" sz="2000" dirty="0" smtClean="0"/>
              <a:t>существующей новой </a:t>
            </a:r>
            <a:r>
              <a:rPr lang="ru-RU" sz="2000" dirty="0"/>
              <a:t>группы </a:t>
            </a:r>
            <a:r>
              <a:rPr lang="ru-RU" sz="2000" dirty="0">
                <a:solidFill>
                  <a:srgbClr val="FF0000"/>
                </a:solidFill>
              </a:rPr>
              <a:t>имплантированных детей </a:t>
            </a:r>
            <a:r>
              <a:rPr lang="ru-RU" sz="2000" dirty="0"/>
              <a:t>позволяют заключить, что </a:t>
            </a:r>
            <a:r>
              <a:rPr lang="ru-RU" sz="2000" dirty="0" smtClean="0"/>
              <a:t>средствами высокотехнологичной </a:t>
            </a:r>
            <a:r>
              <a:rPr lang="ru-RU" sz="2000" dirty="0"/>
              <a:t>медицины могут быть успешно устранены </a:t>
            </a:r>
            <a:r>
              <a:rPr lang="ru-RU" sz="2000" dirty="0" smtClean="0"/>
              <a:t>первичные нарушения</a:t>
            </a:r>
            <a:r>
              <a:rPr lang="ru-RU" sz="2000" dirty="0"/>
              <a:t>, как биологические предпосылки нарушения </a:t>
            </a:r>
            <a:r>
              <a:rPr lang="ru-RU" sz="2000" dirty="0" smtClean="0"/>
              <a:t>психического развития </a:t>
            </a:r>
            <a:r>
              <a:rPr lang="ru-RU" sz="2000" dirty="0"/>
              <a:t>ребенка.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026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Рекомендации от 08.02.2019 № ТС-421/07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(</a:t>
            </a:r>
            <a:r>
              <a:rPr lang="ru-RU" sz="2800" b="1" dirty="0">
                <a:solidFill>
                  <a:schemeClr val="tx1"/>
                </a:solidFill>
              </a:rPr>
              <a:t>О специальных условиях для детей с нарушениями чтения и письма)</a:t>
            </a:r>
            <a:br>
              <a:rPr lang="ru-RU" sz="2800" b="1" dirty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Необходимо организовать работу психолого-медико-педагогических комиссий (далее - ПМПК), психолого-медико-педагогических консилиумов образовательных организаций, </a:t>
            </a:r>
            <a:r>
              <a:rPr lang="ru-RU" dirty="0"/>
              <a:t>педагогов, педагогов-психологов, учителей-логопедов по раннему выявлению предпосылок нарушения чтения и письма, организации преемственности психолого-педагогического сопровождения обучающихся, имеющих такие нарушения или риски их возникновения, на всех уровнях общего образования (дошкольное, начальное общее, основное общее, среднее общее образование</a:t>
            </a:r>
            <a:r>
              <a:rPr lang="ru-RU" dirty="0" smtClean="0"/>
              <a:t>).</a:t>
            </a:r>
          </a:p>
          <a:p>
            <a:r>
              <a:rPr lang="ru-RU" dirty="0"/>
              <a:t>Особое внимание необходимо обратить на обучающихся, у которых нарушения чтения и письма не обусловлены нарушениями устной речи. </a:t>
            </a:r>
          </a:p>
        </p:txBody>
      </p:sp>
    </p:spTree>
    <p:extLst>
      <p:ext uri="{BB962C8B-B14F-4D97-AF65-F5344CB8AC3E}">
        <p14:creationId xmlns:p14="http://schemas.microsoft.com/office/powerpoint/2010/main" val="28223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Письмо </a:t>
            </a:r>
            <a:r>
              <a:rPr lang="ru-RU" sz="2400" b="1" dirty="0" err="1">
                <a:solidFill>
                  <a:schemeClr val="tx1"/>
                </a:solidFill>
              </a:rPr>
              <a:t>Минпросвещения</a:t>
            </a:r>
            <a:r>
              <a:rPr lang="ru-RU" sz="2400" b="1" dirty="0">
                <a:solidFill>
                  <a:schemeClr val="tx1"/>
                </a:solidFill>
              </a:rPr>
              <a:t> России от 11.02.2019 № 05-108 (О профессиональном обучении лиц с различными формами УО)</a:t>
            </a:r>
            <a:br>
              <a:rPr lang="ru-RU" sz="2400" b="1" dirty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Согласно пункту 6 Порядка N 292 к освоению основных программ профессионального обучения </a:t>
            </a:r>
            <a:r>
              <a:rPr lang="ru-RU" u="sng" dirty="0">
                <a:solidFill>
                  <a:srgbClr val="FF0000"/>
                </a:solidFill>
              </a:rPr>
              <a:t>допускаются лица различного возраста, в том числе не имеющие основного общего или среднего общего образования, включая лиц с ограниченными возможностями здоровья </a:t>
            </a:r>
            <a:r>
              <a:rPr lang="ru-RU" dirty="0"/>
              <a:t>(с различными формами умственной отсталости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Перечень профессий рабочих, должностей служащих, по которым осуществляется профессиональное обучение, утвержден</a:t>
            </a:r>
            <a:r>
              <a:rPr lang="ru-RU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  <a:hlinkClick r:id="rId2"/>
              </a:rPr>
              <a:t>приказом Министерства образования и науки Российской Федерации от 2 июля 2013 г. N 513</a:t>
            </a:r>
            <a:r>
              <a:rPr lang="ru-RU" dirty="0"/>
              <a:t> (ред. от 12 ноября 2018 г.).</a:t>
            </a:r>
          </a:p>
        </p:txBody>
      </p:sp>
    </p:spTree>
    <p:extLst>
      <p:ext uri="{BB962C8B-B14F-4D97-AF65-F5344CB8AC3E}">
        <p14:creationId xmlns:p14="http://schemas.microsoft.com/office/powerpoint/2010/main" val="31439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94271"/>
            <a:ext cx="8596668" cy="8649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Письмо Министерства просвещения РФ от 20 февраля 2019 г. № ТС-551/07 “О сопровождении образования обучающихся с ОВЗ и инвалидностью</a:t>
            </a:r>
            <a:r>
              <a:rPr lang="ru-RU" sz="2000" b="1" dirty="0" smtClean="0">
                <a:solidFill>
                  <a:schemeClr val="tx1"/>
                </a:solidFill>
              </a:rPr>
              <a:t>”</a:t>
            </a: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52542"/>
            <a:ext cx="8596668" cy="4397913"/>
          </a:xfrm>
        </p:spPr>
        <p:txBody>
          <a:bodyPr/>
          <a:lstStyle/>
          <a:p>
            <a:r>
              <a:rPr lang="ru-RU" dirty="0"/>
              <a:t>Одним из специальных условий для получения образования обучающимися с ограниченными возможностями здоровья является предоставление </a:t>
            </a:r>
            <a:r>
              <a:rPr lang="ru-RU" b="1" dirty="0"/>
              <a:t>услуг ассистента (помощника), оказывающего обучающимся необходимую техническую помощь, и (или) </a:t>
            </a:r>
            <a:r>
              <a:rPr lang="ru-RU" b="1" dirty="0" err="1"/>
              <a:t>тьютора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>
                <a:solidFill>
                  <a:srgbClr val="FF0000"/>
                </a:solidFill>
              </a:rPr>
              <a:t>Должность </a:t>
            </a:r>
            <a:r>
              <a:rPr lang="ru-RU" b="1" dirty="0" err="1">
                <a:solidFill>
                  <a:srgbClr val="FF0000"/>
                </a:solidFill>
              </a:rPr>
              <a:t>тьютора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отнесена к должностям педагогических работников, требования к квалификации - высшее профессиональное образование по направлению подготовки "Образование и педагогика" и стаж педагогической работы не менее 2 лет.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14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8327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К должностным обязанностям </a:t>
            </a:r>
            <a:r>
              <a:rPr lang="ru-RU" sz="2400" b="1" dirty="0" err="1">
                <a:solidFill>
                  <a:schemeClr val="tx1"/>
                </a:solidFill>
              </a:rPr>
              <a:t>тьютора</a:t>
            </a:r>
            <a:r>
              <a:rPr lang="ru-RU" sz="2400" b="1" dirty="0">
                <a:solidFill>
                  <a:schemeClr val="tx1"/>
                </a:solidFill>
              </a:rPr>
              <a:t> по сопровождению обучающихся с инвалидностью и ОВЗ </a:t>
            </a:r>
            <a:r>
              <a:rPr lang="ru-RU" sz="2400" b="1" dirty="0" smtClean="0">
                <a:solidFill>
                  <a:schemeClr val="tx1"/>
                </a:solidFill>
              </a:rPr>
              <a:t>относится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92877"/>
            <a:ext cx="9587128" cy="434848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514350" indent="-514350">
              <a:buAutoNum type="arabicPeriod"/>
            </a:pPr>
            <a:r>
              <a:rPr lang="ru-RU" sz="2600" dirty="0">
                <a:solidFill>
                  <a:schemeClr val="tx1"/>
                </a:solidFill>
              </a:rPr>
              <a:t>П</a:t>
            </a:r>
            <a:r>
              <a:rPr lang="ru-RU" sz="2600" dirty="0" smtClean="0">
                <a:solidFill>
                  <a:schemeClr val="tx1"/>
                </a:solidFill>
              </a:rPr>
              <a:t>едагогическое </a:t>
            </a:r>
            <a:r>
              <a:rPr lang="ru-RU" sz="2600" dirty="0">
                <a:solidFill>
                  <a:schemeClr val="tx1"/>
                </a:solidFill>
              </a:rPr>
              <a:t>сопровождение реализации индивидуальных образовательных маршрутов </a:t>
            </a:r>
            <a:r>
              <a:rPr lang="ru-RU" sz="2600" dirty="0" smtClean="0">
                <a:solidFill>
                  <a:schemeClr val="tx1"/>
                </a:solidFill>
              </a:rPr>
              <a:t>обучающихся.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600" dirty="0">
                <a:solidFill>
                  <a:schemeClr val="tx1"/>
                </a:solidFill>
              </a:rPr>
              <a:t>О</a:t>
            </a:r>
            <a:r>
              <a:rPr lang="ru-RU" sz="2600" dirty="0" smtClean="0">
                <a:solidFill>
                  <a:schemeClr val="tx1"/>
                </a:solidFill>
              </a:rPr>
              <a:t>рганизация </a:t>
            </a:r>
            <a:r>
              <a:rPr lang="ru-RU" sz="2600" dirty="0">
                <a:solidFill>
                  <a:schemeClr val="tx1"/>
                </a:solidFill>
              </a:rPr>
              <a:t>образовательной среды для реализации индивидуальных образовательных маршрутов обучающихся с учетом особенностей их психофизического развития, индивидуальных возможностей и состояния </a:t>
            </a:r>
            <a:r>
              <a:rPr lang="ru-RU" sz="2600" dirty="0" smtClean="0">
                <a:solidFill>
                  <a:schemeClr val="tx1"/>
                </a:solidFill>
              </a:rPr>
              <a:t>здоровья.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ru-RU" sz="2600" dirty="0">
                <a:solidFill>
                  <a:schemeClr val="tx1"/>
                </a:solidFill>
              </a:rPr>
              <a:t>О</a:t>
            </a:r>
            <a:r>
              <a:rPr lang="ru-RU" sz="2600" dirty="0" smtClean="0">
                <a:solidFill>
                  <a:schemeClr val="tx1"/>
                </a:solidFill>
              </a:rPr>
              <a:t>рганизационно-методическое </a:t>
            </a:r>
            <a:r>
              <a:rPr lang="ru-RU" sz="2600" dirty="0">
                <a:solidFill>
                  <a:schemeClr val="tx1"/>
                </a:solidFill>
              </a:rPr>
              <a:t>обеспечение реализации индивидуальных образовательных маршрутов, адаптированных образовательных программ </a:t>
            </a:r>
            <a:r>
              <a:rPr lang="ru-RU" sz="2600" dirty="0" smtClean="0">
                <a:solidFill>
                  <a:schemeClr val="tx1"/>
                </a:solidFill>
              </a:rPr>
              <a:t>обучающихся.</a:t>
            </a:r>
          </a:p>
          <a:p>
            <a:pPr marL="0" indent="0"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600" i="1" dirty="0">
                <a:solidFill>
                  <a:schemeClr val="tx1"/>
                </a:solidFill>
              </a:rPr>
              <a:t>Таким образом, </a:t>
            </a:r>
            <a:r>
              <a:rPr lang="ru-RU" sz="2600" i="1" dirty="0" err="1">
                <a:solidFill>
                  <a:schemeClr val="tx1"/>
                </a:solidFill>
              </a:rPr>
              <a:t>тьютор</a:t>
            </a:r>
            <a:r>
              <a:rPr lang="ru-RU" sz="2600" i="1" dirty="0">
                <a:solidFill>
                  <a:schemeClr val="tx1"/>
                </a:solidFill>
              </a:rPr>
              <a:t> - это педагогический работник, участвующий в разработке и реализации образовательной программы.</a:t>
            </a:r>
          </a:p>
          <a:p>
            <a:pPr marL="0" indent="0">
              <a:buNone/>
            </a:pPr>
            <a:endParaRPr lang="ru-RU" sz="2600" i="1" dirty="0" smtClean="0">
              <a:solidFill>
                <a:schemeClr val="tx1"/>
              </a:solidFill>
            </a:endParaRPr>
          </a:p>
          <a:p>
            <a:pPr marL="514350" indent="-514350">
              <a:buFont typeface="Wingdings 3" charset="2"/>
              <a:buAutoNum type="arabicPeriod"/>
            </a:pPr>
            <a:endParaRPr lang="ru-RU" sz="2600" dirty="0" smtClean="0">
              <a:solidFill>
                <a:srgbClr val="FF0000"/>
              </a:solidFill>
            </a:endParaRPr>
          </a:p>
          <a:p>
            <a:pPr marL="514350" indent="-514350">
              <a:buFont typeface="Wingdings 3" charset="2"/>
              <a:buAutoNum type="arabicPeriod"/>
            </a:pPr>
            <a:endParaRPr lang="ru-RU" sz="2800" b="1" dirty="0">
              <a:solidFill>
                <a:srgbClr val="FF0000"/>
              </a:solidFill>
            </a:endParaRPr>
          </a:p>
          <a:p>
            <a:pPr marL="514350" indent="-514350">
              <a:buFont typeface="Wingdings 3" charset="2"/>
              <a:buAutoNum type="arabicPeriod"/>
            </a:pPr>
            <a:endParaRPr lang="ru-RU" sz="2800" b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ru-RU" sz="26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ru-RU" sz="2600" b="1" dirty="0">
              <a:solidFill>
                <a:srgbClr val="FF0000"/>
              </a:solidFill>
            </a:endParaRPr>
          </a:p>
          <a:p>
            <a:endParaRPr lang="ru-RU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05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3146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Ассистент (помощник)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1093"/>
            <a:ext cx="8596668" cy="4410270"/>
          </a:xfrm>
        </p:spPr>
        <p:txBody>
          <a:bodyPr>
            <a:normAutofit/>
          </a:bodyPr>
          <a:lstStyle/>
          <a:p>
            <a:r>
              <a:rPr lang="ru-RU" sz="2400" dirty="0"/>
              <a:t>по оказанию технической помощи должен иметь среднее общее образование и краткосрочное обучение, или инструктаж на рабочем месте, или профессиональное обучение по программам профессиональной подготовки по профессии рабочих, служащих "Ассистент по оказанию технической помощи инвалидам и лицам с ограниченными возможностями здоровья" без предъявления требований к стажу работы.</a:t>
            </a:r>
          </a:p>
        </p:txBody>
      </p:sp>
    </p:spTree>
    <p:extLst>
      <p:ext uri="{BB962C8B-B14F-4D97-AF65-F5344CB8AC3E}">
        <p14:creationId xmlns:p14="http://schemas.microsoft.com/office/powerpoint/2010/main" val="382390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580</TotalTime>
  <Words>1457</Words>
  <Application>Microsoft Office PowerPoint</Application>
  <PresentationFormat>Широкоэкранный</PresentationFormat>
  <Paragraphs>114</Paragraphs>
  <Slides>23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Trebuchet MS</vt:lpstr>
      <vt:lpstr>Wingdings 3</vt:lpstr>
      <vt:lpstr>Грань</vt:lpstr>
      <vt:lpstr>Документ Microsoft Word 97–2003</vt:lpstr>
      <vt:lpstr>Новое в законодательстве РФ о создании специальных образовательных условий  для детей с ОВЗ</vt:lpstr>
      <vt:lpstr>Новые нормативно-правовые документы</vt:lpstr>
      <vt:lpstr>Основные положения Концепции</vt:lpstr>
      <vt:lpstr>Основные положения Концепции</vt:lpstr>
      <vt:lpstr>Рекомендации от 08.02.2019 № ТС-421/07  (О специальных условиях для детей с нарушениями чтения и письма) </vt:lpstr>
      <vt:lpstr>Письмо Минпросвещения России от 11.02.2019 № 05-108 (О профессиональном обучении лиц с различными формами УО) </vt:lpstr>
      <vt:lpstr>Письмо Министерства просвещения РФ от 20 февраля 2019 г. № ТС-551/07 “О сопровождении образования обучающихся с ОВЗ и инвалидностью” </vt:lpstr>
      <vt:lpstr>К должностным обязанностям тьютора по сопровождению обучающихся с инвалидностью и ОВЗ относится </vt:lpstr>
      <vt:lpstr>Ассистент (помощник)</vt:lpstr>
      <vt:lpstr>Должностные обязанности ассистента</vt:lpstr>
      <vt:lpstr>Презентация PowerPoint</vt:lpstr>
      <vt:lpstr>Отсутствует в заключении ПМПК рекомендация о тьюторе…</vt:lpstr>
      <vt:lpstr>Изменение условий тьторского сопровождения</vt:lpstr>
      <vt:lpstr>Решение о введении в штатное расписание тьютора и (или) ассистента (помощника) по оказанию технической помощи </vt:lpstr>
      <vt:lpstr>Приказ Минпросвещения России от 01.03.2019 N 95 «О внесении изменений в порядок организации  и осуществления образовательной деятельности по основным образовательным программам – образовательным программам начального общего, основного общего и среднего общего образования, утвержденный приказом Министерства образования и науки РФ от 30 августа 2013г. № 1015» </vt:lpstr>
      <vt:lpstr>Примерное положение о деятельности ППк (утверждено Распоряжением Министерства просвещения РФ от 9 сентября 2019 г. N Р-93) 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Форма: Заявление родителя (законного представителя) ребенка с ОВЗ о согласии на прием в ОО….</vt:lpstr>
      <vt:lpstr>Форма: Заявление родителей (законных представителей) о согласии на обучение ребенка с ОВЗ по АООП</vt:lpstr>
      <vt:lpstr>Презентация PowerPoint</vt:lpstr>
    </vt:vector>
  </TitlesOfParts>
  <Company>ИРО ПК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Каткова Ирина Геннадьевна</dc:creator>
  <cp:lastModifiedBy>Каткова Ирина Геннадьевна</cp:lastModifiedBy>
  <cp:revision>37</cp:revision>
  <dcterms:created xsi:type="dcterms:W3CDTF">2019-08-20T06:49:33Z</dcterms:created>
  <dcterms:modified xsi:type="dcterms:W3CDTF">2019-11-13T06:01:10Z</dcterms:modified>
</cp:coreProperties>
</file>