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73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8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5" Type="http://schemas.openxmlformats.org/officeDocument/2006/relationships/image" Target="../media/image38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38.pn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78.png"/><Relationship Id="rId5" Type="http://schemas.openxmlformats.org/officeDocument/2006/relationships/image" Target="../media/image38.png"/><Relationship Id="rId10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12" Type="http://schemas.openxmlformats.org/officeDocument/2006/relationships/image" Target="../media/image7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78.png"/><Relationship Id="rId5" Type="http://schemas.openxmlformats.org/officeDocument/2006/relationships/image" Target="../media/image38.png"/><Relationship Id="rId10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12" Type="http://schemas.openxmlformats.org/officeDocument/2006/relationships/image" Target="../media/image8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87.png"/><Relationship Id="rId5" Type="http://schemas.openxmlformats.org/officeDocument/2006/relationships/image" Target="../media/image38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3.png"/><Relationship Id="rId7" Type="http://schemas.openxmlformats.org/officeDocument/2006/relationships/image" Target="../media/image9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image" Target="../media/image9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.png"/><Relationship Id="rId7" Type="http://schemas.openxmlformats.org/officeDocument/2006/relationships/image" Target="../media/image100.png"/><Relationship Id="rId12" Type="http://schemas.openxmlformats.org/officeDocument/2006/relationships/image" Target="../media/image9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103.png"/><Relationship Id="rId4" Type="http://schemas.openxmlformats.org/officeDocument/2006/relationships/image" Target="../media/image5.png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.png"/><Relationship Id="rId7" Type="http://schemas.openxmlformats.org/officeDocument/2006/relationships/image" Target="../media/image104.png"/><Relationship Id="rId12" Type="http://schemas.openxmlformats.org/officeDocument/2006/relationships/image" Target="../media/image10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92.png"/><Relationship Id="rId10" Type="http://schemas.openxmlformats.org/officeDocument/2006/relationships/image" Target="../media/image98.png"/><Relationship Id="rId4" Type="http://schemas.openxmlformats.org/officeDocument/2006/relationships/image" Target="../media/image5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3.png"/><Relationship Id="rId7" Type="http://schemas.openxmlformats.org/officeDocument/2006/relationships/image" Target="../media/image106.png"/><Relationship Id="rId12" Type="http://schemas.openxmlformats.org/officeDocument/2006/relationships/image" Target="../media/image9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9.png"/><Relationship Id="rId5" Type="http://schemas.openxmlformats.org/officeDocument/2006/relationships/image" Target="../media/image92.png"/><Relationship Id="rId10" Type="http://schemas.openxmlformats.org/officeDocument/2006/relationships/image" Target="../media/image98.png"/><Relationship Id="rId4" Type="http://schemas.openxmlformats.org/officeDocument/2006/relationships/image" Target="../media/image5.png"/><Relationship Id="rId9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0.png"/><Relationship Id="rId3" Type="http://schemas.openxmlformats.org/officeDocument/2006/relationships/image" Target="../media/image1.emf"/><Relationship Id="rId7" Type="http://schemas.openxmlformats.org/officeDocument/2006/relationships/image" Target="../media/image93.png"/><Relationship Id="rId12" Type="http://schemas.openxmlformats.org/officeDocument/2006/relationships/image" Target="../media/image105.png"/><Relationship Id="rId2" Type="http://schemas.openxmlformats.org/officeDocument/2006/relationships/image" Target="../media/image102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09.png"/><Relationship Id="rId5" Type="http://schemas.openxmlformats.org/officeDocument/2006/relationships/image" Target="../media/image5.png"/><Relationship Id="rId15" Type="http://schemas.openxmlformats.org/officeDocument/2006/relationships/image" Target="../media/image111.png"/><Relationship Id="rId10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101.png"/><Relationship Id="rId1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" y="5580899"/>
            <a:ext cx="8467725" cy="1277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969154" cy="1071352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6423"/>
            <a:ext cx="861168" cy="95995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7" y="0"/>
            <a:ext cx="800708" cy="10713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4797152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пикер 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Е.О. Новикова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преподаватель кафедры общего образования ЦНППМПР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формирование комплексных результатов 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ГИА)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9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altLang="ru-RU" sz="2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2600" b="1" i="1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  <a:blipFill rotWithShape="1">
                <a:blip r:embed="rId7"/>
                <a:stretch>
                  <a:fillRect l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321725" y="2708920"/>
                <a:ext cx="5589992" cy="1341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:r>
                  <a:rPr lang="en-US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случаи: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altLang="ru-RU" sz="2600" b="1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плохой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25" y="2708920"/>
                <a:ext cx="5589992" cy="1341521"/>
              </a:xfrm>
              <a:prstGeom prst="rect">
                <a:avLst/>
              </a:prstGeom>
              <a:blipFill rotWithShape="1">
                <a:blip r:embed="rId8"/>
                <a:stretch>
                  <a:fillRect l="-1963" r="-9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x1,  "/>
          <p:cNvSpPr>
            <a:spLocks noChangeAspect="1" noChangeArrowheads="1"/>
          </p:cNvSpPr>
          <p:nvPr/>
        </p:nvSpPr>
        <p:spPr bwMode="auto">
          <a:xfrm>
            <a:off x="401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x2  "/>
          <p:cNvSpPr>
            <a:spLocks noChangeAspect="1" noChangeArrowheads="1"/>
          </p:cNvSpPr>
          <p:nvPr/>
        </p:nvSpPr>
        <p:spPr bwMode="auto">
          <a:xfrm>
            <a:off x="411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96397" y="3694820"/>
            <a:ext cx="4743755" cy="894692"/>
            <a:chOff x="1196397" y="3694820"/>
            <a:chExt cx="4743755" cy="89469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331640" y="4509120"/>
              <a:ext cx="46085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2627784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106142" y="4437112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979712" y="3694820"/>
              <a:ext cx="3161184" cy="814300"/>
              <a:chOff x="1979712" y="3694820"/>
              <a:chExt cx="3161184" cy="814300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1979712" y="3708648"/>
                <a:ext cx="5834" cy="8004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>
                <a:stCxn id="23" idx="0"/>
              </p:cNvCxnSpPr>
              <p:nvPr/>
            </p:nvCxnSpPr>
            <p:spPr>
              <a:xfrm flipV="1">
                <a:off x="5140896" y="3694820"/>
                <a:ext cx="0" cy="7506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985546" y="3717032"/>
                <a:ext cx="3155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Овал 21"/>
            <p:cNvSpPr/>
            <p:nvPr/>
          </p:nvSpPr>
          <p:spPr>
            <a:xfrm>
              <a:off x="1907704" y="4445496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68888" y="4445496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196397" y="3982752"/>
              <a:ext cx="1503395" cy="504056"/>
              <a:chOff x="1196397" y="3982752"/>
              <a:chExt cx="1503395" cy="504056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2699792" y="3982752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196397" y="4005064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 flipH="1">
              <a:off x="4177832" y="3946848"/>
              <a:ext cx="1415479" cy="562272"/>
              <a:chOff x="1499197" y="3979261"/>
              <a:chExt cx="1503395" cy="504056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3002255" y="3979261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499197" y="3979261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Прямоугольник 36"/>
          <p:cNvSpPr/>
          <p:nvPr/>
        </p:nvSpPr>
        <p:spPr>
          <a:xfrm>
            <a:off x="2549751" y="4725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995936" y="4581128"/>
                <a:ext cx="3754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81128"/>
                <a:ext cx="375423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1763688" y="472514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953184" y="4653136"/>
                <a:ext cx="37542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84" y="4653136"/>
                <a:ext cx="375423" cy="6117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5790111" y="45415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2309908" y="5331433"/>
                <a:ext cx="231403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(-1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;0]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ᴗ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08" y="5331433"/>
                <a:ext cx="2314030" cy="1070358"/>
              </a:xfrm>
              <a:prstGeom prst="rect">
                <a:avLst/>
              </a:prstGeom>
              <a:blipFill rotWithShape="1">
                <a:blip r:embed="rId11"/>
                <a:stretch>
                  <a:fillRect l="-4474" r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88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altLang="ru-RU" sz="2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2600" b="1" i="1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  <a:blipFill rotWithShape="1">
                <a:blip r:embed="rId7"/>
                <a:stretch>
                  <a:fillRect l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046" y="2708920"/>
                <a:ext cx="6093591" cy="1292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ru-RU" altLang="ru-RU" sz="2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kumimoji="0" lang="ru-RU" altLang="ru-RU" sz="2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</a:p>
              <a:p>
                <a:pPr lvl="0"/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46" y="2708920"/>
                <a:ext cx="6093591" cy="1292662"/>
              </a:xfrm>
              <a:prstGeom prst="rect">
                <a:avLst/>
              </a:prstGeom>
              <a:blipFill rotWithShape="1">
                <a:blip r:embed="rId8"/>
                <a:stretch>
                  <a:fillRect l="-1802" t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x1,  "/>
          <p:cNvSpPr>
            <a:spLocks noChangeAspect="1" noChangeArrowheads="1"/>
          </p:cNvSpPr>
          <p:nvPr/>
        </p:nvSpPr>
        <p:spPr bwMode="auto">
          <a:xfrm>
            <a:off x="401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x2  "/>
          <p:cNvSpPr>
            <a:spLocks noChangeAspect="1" noChangeArrowheads="1"/>
          </p:cNvSpPr>
          <p:nvPr/>
        </p:nvSpPr>
        <p:spPr bwMode="auto">
          <a:xfrm>
            <a:off x="411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33269" y="3780656"/>
            <a:ext cx="4608512" cy="656456"/>
            <a:chOff x="1331640" y="3933056"/>
            <a:chExt cx="4608512" cy="65645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331640" y="4509120"/>
              <a:ext cx="46085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2627784" y="4437112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106142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2699792" y="3933056"/>
              <a:ext cx="1503395" cy="504056"/>
              <a:chOff x="2699792" y="3933056"/>
              <a:chExt cx="1503395" cy="504056"/>
            </a:xfrm>
          </p:grpSpPr>
          <p:cxnSp>
            <p:nvCxnSpPr>
              <p:cNvPr id="30" name="Прямая соединительная линия 29"/>
              <p:cNvCxnSpPr>
                <a:stCxn id="18" idx="0"/>
              </p:cNvCxnSpPr>
              <p:nvPr/>
            </p:nvCxnSpPr>
            <p:spPr>
              <a:xfrm flipV="1">
                <a:off x="2699792" y="3933056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4203187" y="3933056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699792" y="3933056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Овал 21"/>
            <p:cNvSpPr/>
            <p:nvPr/>
          </p:nvSpPr>
          <p:spPr>
            <a:xfrm>
              <a:off x="1907704" y="4445496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68888" y="4445496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2562944" y="3556045"/>
            <a:ext cx="5834" cy="800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724128" y="3542217"/>
            <a:ext cx="0" cy="7506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68778" y="3564429"/>
            <a:ext cx="3155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198966" y="46135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645151" y="4469552"/>
                <a:ext cx="3754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51" y="4469552"/>
                <a:ext cx="375423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2412903" y="461356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602399" y="4541560"/>
                <a:ext cx="37542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99" y="4541560"/>
                <a:ext cx="375423" cy="6117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6439326" y="44299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164288" y="2801808"/>
                <a:ext cx="1865319" cy="1626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</a:p>
              <a:p>
                <a:pPr algn="ctr"/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2а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801808"/>
                <a:ext cx="1865319" cy="1626920"/>
              </a:xfrm>
              <a:prstGeom prst="rect">
                <a:avLst/>
              </a:prstGeom>
              <a:blipFill rotWithShape="1">
                <a:blip r:embed="rId11"/>
                <a:stretch>
                  <a:fillRect l="-5556" t="-3383" r="-4575" b="-3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 flipH="1">
            <a:off x="4146453" y="4293096"/>
            <a:ext cx="6585" cy="1356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955369" y="4481238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9" y="4481238"/>
                <a:ext cx="365806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672244" y="5297628"/>
                <a:ext cx="761747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44" y="5297628"/>
                <a:ext cx="761747" cy="670248"/>
              </a:xfrm>
              <a:prstGeom prst="rect">
                <a:avLst/>
              </a:prstGeom>
              <a:blipFill rotWithShape="1">
                <a:blip r:embed="rId13"/>
                <a:stretch>
                  <a:fillRect l="-13600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8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6237312"/>
            <a:ext cx="8467725" cy="625586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36997" y="1262003"/>
                <a:ext cx="9197005" cy="4876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ru-RU" alt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altLang="ru-RU" sz="26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случай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  <m:r>
                      <m:rPr>
                        <m:nor/>
                      </m:rPr>
                      <a:rPr lang="ru-RU" altLang="ru-RU" sz="260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при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Ø</a:t>
                </a:r>
                <a:endParaRPr lang="ru-RU" alt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altLang="ru-RU" sz="2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alt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случаи: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  <m:r>
                      <m:rPr>
                        <m:nor/>
                      </m:rPr>
                      <a:rPr lang="ru-RU" altLang="ru-RU" sz="260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при 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(−1</m:t>
                    </m:r>
                    <m:r>
                      <m:rPr>
                        <m:nor/>
                      </m:rPr>
                      <a: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;0]</m:t>
                    </m:r>
                    <m:r>
                      <m:rPr>
                        <m:nor/>
                      </m:rPr>
                      <a: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ᴗ</m:t>
                    </m:r>
                    <m:r>
                      <m:rPr>
                        <m:nor/>
                      </m:rPr>
                      <a: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600" b="0" i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ru-RU" altLang="ru-RU" sz="2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kumimoji="0" lang="ru-RU" altLang="ru-RU" sz="2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0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kumimoji="0" lang="ru-RU" altLang="ru-RU" sz="2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хорошие</a:t>
                </a:r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6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совпадают при 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r>
                      <a:rPr lang="ru-RU" sz="2600" b="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1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исходное уравнение имеет один корень на 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отрезке [0;1] </a:t>
                </a:r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kumimoji="0" lang="ru-RU" altLang="ru-RU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</a:p>
              <a:p>
                <a:pPr lvl="0"/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97" y="1262003"/>
                <a:ext cx="9197005" cy="4876656"/>
              </a:xfrm>
              <a:prstGeom prst="rect">
                <a:avLst/>
              </a:prstGeom>
              <a:blipFill rotWithShape="1">
                <a:blip r:embed="rId7"/>
                <a:stretch>
                  <a:fillRect l="-1127" b="-2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x1,  "/>
          <p:cNvSpPr>
            <a:spLocks noChangeAspect="1" noChangeArrowheads="1"/>
          </p:cNvSpPr>
          <p:nvPr/>
        </p:nvSpPr>
        <p:spPr bwMode="auto">
          <a:xfrm>
            <a:off x="401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x2  "/>
          <p:cNvSpPr>
            <a:spLocks noChangeAspect="1" noChangeArrowheads="1"/>
          </p:cNvSpPr>
          <p:nvPr/>
        </p:nvSpPr>
        <p:spPr bwMode="auto">
          <a:xfrm>
            <a:off x="411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4581128"/>
            <a:ext cx="4162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34942"/>
            <a:ext cx="4162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9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6197746"/>
            <a:ext cx="8467725" cy="63855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90379" y="7937"/>
            <a:ext cx="66967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каждом из которых уравнение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29" y="889734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6595" y="1432908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6303" y="2132856"/>
                <a:ext cx="8064896" cy="417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хороший корень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ОДЗ и  условиям задачи</a:t>
                </a:r>
              </a:p>
              <a:p>
                <a:pPr algn="just"/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плохой корень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 удовлетворяет ОДЗ и  условиям задачи</a:t>
                </a: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должно иметь один корень  на отрезке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[0;4]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Рассмотрим, когда уравнение иметь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и х₂ и х₃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случай:</a:t>
                </a:r>
                <a:r>
                  <a:rPr lang="ru-RU" alt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 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</m:oMath>
                </a14:m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хороший</a:t>
                </a:r>
              </a:p>
              <a:p>
                <a:pPr lvl="0" algn="ctr"/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Совпадение</a:t>
                </a:r>
              </a:p>
              <a:p>
                <a:r>
                  <a:rPr lang="ru-RU" alt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 случай:</a:t>
                </a:r>
                <a:r>
                  <a:rPr lang="ru-RU" altLang="ru-RU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случай: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случай: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3" y="2132856"/>
                <a:ext cx="8064896" cy="4173065"/>
              </a:xfrm>
              <a:prstGeom prst="rect">
                <a:avLst/>
              </a:prstGeom>
              <a:blipFill rotWithShape="1">
                <a:blip r:embed="rId6"/>
                <a:stretch>
                  <a:fillRect l="-605" t="-731" b="-1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559196"/>
            <a:ext cx="8467725" cy="12771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90379" y="7937"/>
            <a:ext cx="66967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каждом из которых уравнение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29" y="889734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3442" y="1432908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9054" y="2420888"/>
                <a:ext cx="3668633" cy="1906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func>
                                        <m:func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>
                                              <a:latin typeface="Cambria Math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6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2600" i="1">
                                                  <a:latin typeface="Cambria Math"/>
                                                </a:rPr>
                                                <m:t>3х−1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=0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х</m:t>
                                          </m:r>
                                        </m:e>
                                        <m:sup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−8х+8а−</m:t>
                                      </m:r>
                                      <m:sSup>
                                        <m:sSup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p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600" i="1">
                                          <a:latin typeface="Cambria Math"/>
                                          <a:ea typeface="Cambria Math"/>
                                        </a:rPr>
                                        <m:t>≥</m:t>
                                      </m:r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600" b="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х</m:t>
                                          </m:r>
                                        </m:e>
                                        <m:sup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−8х+8а−</m:t>
                                      </m:r>
                                      <m:sSup>
                                        <m:sSup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а</m:t>
                                          </m:r>
                                        </m:e>
                                        <m:sup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=0</m:t>
                                      </m:r>
                                    </m:e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−1&gt;0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054" y="2420888"/>
                <a:ext cx="3668633" cy="19062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26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458" y="6252484"/>
            <a:ext cx="8467725" cy="632653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59" y="305506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8079" y="907246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5536" y="1399689"/>
                <a:ext cx="8208912" cy="573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3х−1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sz="26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</a:rPr>
                                <m:t>−8х+8а−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1=1</a:t>
                </a:r>
              </a:p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3x=2</a:t>
                </a:r>
              </a:p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хороший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удовлетворяет 1) ОДЗ и 2)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 на отрезке [0;4] </a:t>
                </a:r>
              </a:p>
              <a:p>
                <a:endPara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cs typeface="Times New Roman" panose="02020603050405020304" pitchFamily="18" charset="0"/>
                  </a:rPr>
                  <a:t>1)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 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8a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2)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endParaRPr lang="ru-RU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 smtClean="0">
                    <a:latin typeface="Cambria Math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   4−48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+8а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−44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+8а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0</m:t>
                    </m:r>
                  </m:oMath>
                </a14:m>
                <a:endParaRPr lang="ru-RU" sz="2000" dirty="0"/>
              </a:p>
              <a:p>
                <a:endPara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+72а+44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000" b="0" i="1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а₁,₂=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±60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а₁=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а₂=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99689"/>
                <a:ext cx="8208912" cy="5736827"/>
              </a:xfrm>
              <a:prstGeom prst="rect">
                <a:avLst/>
              </a:prstGeom>
              <a:blipFill rotWithShape="1">
                <a:blip r:embed="rId6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2882507" y="4703173"/>
            <a:ext cx="4608512" cy="634280"/>
            <a:chOff x="3555115" y="4977172"/>
            <a:chExt cx="4608512" cy="634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Овал 12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090515" y="5358103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15" y="5358103"/>
                <a:ext cx="365806" cy="6127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554002" y="5358103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002" y="5358103"/>
                <a:ext cx="494046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7177144" y="527860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00293" y="5733256"/>
                <a:ext cx="1500732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600" b="1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ru-RU" sz="2600" b="1" dirty="0">
                        <a:latin typeface="Cambria Math"/>
                      </a:rPr>
                      <m:t>]</m:t>
                    </m:r>
                  </m:oMath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93" y="5733256"/>
                <a:ext cx="1500732" cy="670248"/>
              </a:xfrm>
              <a:prstGeom prst="rect">
                <a:avLst/>
              </a:prstGeom>
              <a:blipFill rotWithShape="1">
                <a:blip r:embed="rId9"/>
                <a:stretch>
                  <a:fillRect l="-6883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0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4421" y="907246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08263" y="1581869"/>
                <a:ext cx="3526543" cy="813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</a:rPr>
                                <m:t>−8х+8а−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−1&gt;0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63" y="1581869"/>
                <a:ext cx="3526543" cy="813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2661223"/>
                <a:ext cx="3324756" cy="2897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−8х−8а−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</a:rPr>
                            <m:t>а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4(8а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32а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0" i="1" dirty="0" smtClean="0">
                            <a:latin typeface="Cambria Math"/>
                          </a:rPr>
                          <m:t>(8−2а)</m:t>
                        </m:r>
                      </m:e>
                      <m:sup>
                        <m:r>
                          <a:rPr lang="ru-RU" sz="2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х₂,₃=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±(8−2а)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х₂=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8−2а+8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2а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</a:t>
                </a:r>
                <a:endParaRPr lang="ru-RU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61223"/>
                <a:ext cx="3324756" cy="2897973"/>
              </a:xfrm>
              <a:prstGeom prst="rect">
                <a:avLst/>
              </a:prstGeom>
              <a:blipFill rotWithShape="1">
                <a:blip r:embed="rId7"/>
                <a:stretch>
                  <a:fillRect l="-2385" b="-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63888" y="2661223"/>
                <a:ext cx="5580112" cy="2375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х₂ – хороший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1) удовлетворит ОДЗ и 2) корень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отрезке [0;4] 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3(8-а)-1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       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≤8−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endParaRPr lang="en-US" sz="20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24-3a-1&gt;0               -8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/>
                  <a:t> </a:t>
                </a:r>
                <a:r>
                  <a:rPr lang="en-US" sz="2000" dirty="0" smtClean="0"/>
                  <a:t>   </a:t>
                </a:r>
                <a:r>
                  <a:rPr lang="ru-RU" sz="2000" dirty="0" smtClean="0"/>
                  <a:t> </a:t>
                </a:r>
                <a:r>
                  <a:rPr lang="en-US" sz="2000" dirty="0" smtClean="0"/>
                  <a:t>-3a&gt;-23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 a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a&lt;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661223"/>
                <a:ext cx="5580112" cy="2375843"/>
              </a:xfrm>
              <a:prstGeom prst="rect">
                <a:avLst/>
              </a:prstGeom>
              <a:blipFill rotWithShape="1">
                <a:blip r:embed="rId8"/>
                <a:stretch>
                  <a:fillRect l="-1202" t="-1285" b="-12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3670533" y="5098976"/>
            <a:ext cx="4608512" cy="634280"/>
            <a:chOff x="3555115" y="4977172"/>
            <a:chExt cx="4608512" cy="634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Овал 18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55782" y="57239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82" y="5723964"/>
                <a:ext cx="365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353944" y="57239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44" y="5723964"/>
                <a:ext cx="3658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6134806" y="5032172"/>
            <a:ext cx="10226" cy="637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95936" y="5004792"/>
            <a:ext cx="2138871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859898" y="5723964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98" y="5723964"/>
                <a:ext cx="494046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6034913" y="5597624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924686" y="5716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204473" y="5763205"/>
                <a:ext cx="1505540" cy="660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600" dirty="0" smtClean="0"/>
                  <a:t>)</a:t>
                </a:r>
                <a:endParaRPr lang="ru-RU" sz="2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73" y="5763205"/>
                <a:ext cx="1505540" cy="660181"/>
              </a:xfrm>
              <a:prstGeom prst="rect">
                <a:avLst/>
              </a:prstGeom>
              <a:blipFill rotWithShape="1">
                <a:blip r:embed="rId12"/>
                <a:stretch>
                  <a:fillRect l="-7287" r="-6073" b="-10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84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4421" y="907246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08263" y="1581869"/>
                <a:ext cx="3526543" cy="813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</a:rPr>
                                <m:t>−8х+8а−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а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−1&gt;0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63" y="1581869"/>
                <a:ext cx="3526543" cy="813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2661223"/>
                <a:ext cx="3324756" cy="2419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/>
                        </a:rPr>
                        <m:t>−8х−8а−</m:t>
                      </m:r>
                      <m:sSup>
                        <m:sSupPr>
                          <m:ctrlPr>
                            <a:rPr lang="ru-RU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i="1">
                              <a:latin typeface="Cambria Math"/>
                            </a:rPr>
                            <m:t>а</m:t>
                          </m:r>
                        </m:e>
                        <m:sup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4(8а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32а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0" i="1" dirty="0" smtClean="0">
                            <a:latin typeface="Cambria Math"/>
                          </a:rPr>
                          <m:t>(8−2а)</m:t>
                        </m:r>
                      </m:e>
                      <m:sup>
                        <m:r>
                          <a:rPr lang="ru-RU" sz="2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х₂,₃=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±(8−2а)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2а</m:t>
                        </m:r>
                      </m:num>
                      <m:den>
                        <m:r>
                          <a:rPr lang="ru-RU" sz="2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</a:t>
                </a:r>
                <a:endParaRPr lang="ru-RU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61223"/>
                <a:ext cx="3324756" cy="2419188"/>
              </a:xfrm>
              <a:prstGeom prst="rect">
                <a:avLst/>
              </a:prstGeom>
              <a:blipFill rotWithShape="1">
                <a:blip r:embed="rId7"/>
                <a:stretch>
                  <a:fillRect l="-2385" b="-1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2014" y="2661223"/>
                <a:ext cx="5580112" cy="206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1) удовлетворит ОДЗ и 2) корень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отрезке [0;4] 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3а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       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endParaRPr lang="en-US" sz="20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3a&gt;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smtClean="0"/>
                  <a:t>   </a:t>
                </a:r>
                <a:r>
                  <a:rPr lang="ru-RU" sz="2000" dirty="0" smtClean="0"/>
                  <a:t>      </a:t>
                </a:r>
                <a:r>
                  <a:rPr lang="en-US" sz="2000" dirty="0" smtClean="0"/>
                  <a:t>a&gt;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14" y="2661223"/>
                <a:ext cx="5580112" cy="2067425"/>
              </a:xfrm>
              <a:prstGeom prst="rect">
                <a:avLst/>
              </a:prstGeom>
              <a:blipFill rotWithShape="1">
                <a:blip r:embed="rId8"/>
                <a:stretch>
                  <a:fillRect l="-1202" t="-1475" b="-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4"/>
          <p:cNvGrpSpPr/>
          <p:nvPr/>
        </p:nvGrpSpPr>
        <p:grpSpPr>
          <a:xfrm>
            <a:off x="3670533" y="5098976"/>
            <a:ext cx="4608512" cy="634280"/>
            <a:chOff x="3555115" y="4977172"/>
            <a:chExt cx="4608512" cy="634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Овал 18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4855782" y="57239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353944" y="57239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44" y="5723964"/>
                <a:ext cx="365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5436096" y="5032172"/>
            <a:ext cx="10226" cy="637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427959" y="4996070"/>
            <a:ext cx="2138871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271307" y="5768596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07" y="5768596"/>
                <a:ext cx="365805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5374314" y="5619189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924686" y="5716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204473" y="5763205"/>
                <a:ext cx="1282723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600" dirty="0" smtClean="0"/>
                  <a:t>;4]</a:t>
                </a:r>
                <a:endParaRPr lang="ru-RU" sz="2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473" y="5763205"/>
                <a:ext cx="1282723" cy="702885"/>
              </a:xfrm>
              <a:prstGeom prst="rect">
                <a:avLst/>
              </a:prstGeom>
              <a:blipFill rotWithShape="1">
                <a:blip r:embed="rId11"/>
                <a:stretch>
                  <a:fillRect l="-8571" r="-7619" b="-7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57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l="-759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6" y="2924944"/>
            <a:ext cx="7905549" cy="19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608003" y="5333725"/>
            <a:ext cx="918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8954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3" y="3140968"/>
            <a:ext cx="7265987" cy="187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4"/>
            <a:ext cx="2438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85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19449"/>
            <a:ext cx="8467725" cy="63855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24" y="128985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427864"/>
                <a:ext cx="8640960" cy="619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хорошего и плохого корня</a:t>
                </a:r>
              </a:p>
              <a:p>
                <a:pPr algn="ctr"/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ороший корень –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ОДЗ и  условиям задачи</a:t>
                </a:r>
              </a:p>
              <a:p>
                <a:pPr algn="just"/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лохой корень –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ОДЗ и 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</a:t>
                </a:r>
              </a:p>
              <a:p>
                <a:pPr algn="just"/>
                <a:endParaRPr lang="ru-RU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апример, уравнение должно иметь один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отрезке [а;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/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Рассмотрим, когда уравнение иметь 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и х₂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sz="2600" b="0" i="0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 algn="ctr"/>
                <a:r>
                  <a:rPr lang="ru-RU" alt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Совпадение</a:t>
                </a:r>
                <a:endParaRPr lang="ru-RU" alt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случай:</a:t>
                </a:r>
                <a:r>
                  <a:rPr lang="ru-RU" altLang="ru-RU" sz="2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</a:p>
              <a:p>
                <a:pPr algn="just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7864"/>
                <a:ext cx="8640960" cy="6191695"/>
              </a:xfrm>
              <a:prstGeom prst="rect">
                <a:avLst/>
              </a:prstGeom>
              <a:blipFill rotWithShape="1">
                <a:blip r:embed="rId5"/>
                <a:stretch>
                  <a:fillRect l="-1199" t="-886" r="-1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23528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9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случай:</a:t>
                </a:r>
                <a:r>
                  <a:rPr lang="ru-RU" altLang="ru-RU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 </m:t>
                    </m:r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</m:oMath>
                </a14:m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хороший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l="-759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40" y="2968108"/>
            <a:ext cx="6854800" cy="188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65" y="5013176"/>
            <a:ext cx="20383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8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alt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 случай:</a:t>
                </a:r>
                <a:r>
                  <a:rPr lang="ru-RU" altLang="ru-RU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l="-759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97397" y="2969176"/>
                <a:ext cx="1689886" cy="1699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х₂=8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−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i="1">
                          <a:latin typeface="Cambria Math"/>
                        </a:rPr>
                        <m:t>− </m:t>
                      </m:r>
                      <m:r>
                        <m:rPr>
                          <m:nor/>
                        </m:rP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а</m:t>
                      </m:r>
                    </m:oMath>
                  </m:oMathPara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97" y="2969176"/>
                <a:ext cx="1689886" cy="1699055"/>
              </a:xfrm>
              <a:prstGeom prst="rect">
                <a:avLst/>
              </a:prstGeom>
              <a:blipFill rotWithShape="1">
                <a:blip r:embed="rId8"/>
                <a:stretch>
                  <a:fillRect l="-3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882507" y="3501563"/>
            <a:ext cx="4608512" cy="634280"/>
            <a:chOff x="3555115" y="4977172"/>
            <a:chExt cx="4608512" cy="634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Овал 1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76531" y="4221088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31" y="4221088"/>
                <a:ext cx="365806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4860032" y="400021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00192" y="399182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922217" y="3356992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932040" y="3356992"/>
            <a:ext cx="0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391800" y="3356991"/>
            <a:ext cx="0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837159" y="429889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144777" y="4222835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77" y="4222835"/>
                <a:ext cx="494046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3779912" y="400506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851920" y="3221360"/>
            <a:ext cx="0" cy="878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2382337" y="3212976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908578" y="3136655"/>
            <a:ext cx="0" cy="878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922218" y="3136655"/>
            <a:ext cx="2231605" cy="2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3669017" y="4219967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017" y="4219967"/>
                <a:ext cx="365806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789145" y="5229200"/>
                <a:ext cx="833883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45" y="5229200"/>
                <a:ext cx="833883" cy="670248"/>
              </a:xfrm>
              <a:prstGeom prst="rect">
                <a:avLst/>
              </a:prstGeom>
              <a:blipFill rotWithShape="1">
                <a:blip r:embed="rId13"/>
                <a:stretch>
                  <a:fillRect l="-13235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91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случай: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l="-759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1544" y="2989054"/>
                <a:ext cx="1189749" cy="87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х₃=а</m:t>
                    </m:r>
                  </m:oMath>
                </a14:m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=а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44" y="2989054"/>
                <a:ext cx="1189749" cy="878574"/>
              </a:xfrm>
              <a:prstGeom prst="rect">
                <a:avLst/>
              </a:prstGeom>
              <a:blipFill rotWithShape="1">
                <a:blip r:embed="rId8"/>
                <a:stretch>
                  <a:fillRect l="-4615" b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882507" y="3501563"/>
            <a:ext cx="4608512" cy="634280"/>
            <a:chOff x="3555115" y="4977172"/>
            <a:chExt cx="4608512" cy="634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Овал 1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76531" y="4221088"/>
                <a:ext cx="37542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31" y="4221088"/>
                <a:ext cx="37542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3707904" y="39887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86787" y="396735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7009" y="4221088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09" y="4221088"/>
                <a:ext cx="365806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107952" y="4255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778770" y="3284984"/>
            <a:ext cx="1142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779912" y="3276600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55394" y="3302308"/>
            <a:ext cx="1142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69138" y="2924944"/>
            <a:ext cx="0" cy="1087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3059832" y="2924944"/>
            <a:ext cx="220930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995276" y="39673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892269" y="422108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9" y="4221088"/>
                <a:ext cx="494046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V="1">
            <a:off x="6067284" y="2951365"/>
            <a:ext cx="0" cy="1087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049169" y="2951771"/>
            <a:ext cx="2209307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971080" y="5157192"/>
                <a:ext cx="688009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</a:t>
                </a: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080" y="5157192"/>
                <a:ext cx="688009" cy="670248"/>
              </a:xfrm>
              <a:prstGeom prst="rect">
                <a:avLst/>
              </a:prstGeom>
              <a:blipFill rotWithShape="1">
                <a:blip r:embed="rId13"/>
                <a:stretch>
                  <a:fillRect r="-15929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12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3" y="254391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dirty="0">
                        <a:latin typeface="Cambria Math"/>
                      </a:rPr>
                      <m:t>]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₂ – хороший,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[4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)</a:t>
                </a: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х₃ – хороший, если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;4</a:t>
                </a:r>
                <a:r>
                  <a:rPr lang="ru-RU" sz="2000" dirty="0" smtClean="0"/>
                  <a:t>]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11" y="764704"/>
                <a:ext cx="5580112" cy="1402243"/>
              </a:xfrm>
              <a:prstGeom prst="rect">
                <a:avLst/>
              </a:prstGeom>
              <a:blipFill rotWithShape="1">
                <a:blip r:embed="rId6"/>
                <a:stretch>
                  <a:fillRect l="-1092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случай: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6427416" cy="403124"/>
              </a:xfrm>
              <a:prstGeom prst="rect">
                <a:avLst/>
              </a:prstGeom>
              <a:blipFill rotWithShape="1">
                <a:blip r:embed="rId7"/>
                <a:stretch>
                  <a:fillRect l="-759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6703" y="3083724"/>
                <a:ext cx="201208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х₃=а</m:t>
                      </m:r>
                      <m:r>
                        <m:rPr>
                          <m:nor/>
                        </m:rPr>
                        <a:rPr lang="ru-RU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 </m:t>
                      </m:r>
                      <m:r>
                        <m:rPr>
                          <m:nor/>
                        </m:rP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х₂=8</m:t>
                      </m:r>
                      <m:r>
                        <m:rPr>
                          <m:nor/>
                        </m:rP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i="1">
                          <a:latin typeface="Cambria Math"/>
                        </a:rPr>
                        <m:t>− </m:t>
                      </m:r>
                      <m:r>
                        <m:rPr>
                          <m:nor/>
                        </m:rP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а</m:t>
                      </m:r>
                    </m:oMath>
                  </m:oMathPara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/>
                  <a:t>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=8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/>
                      </a:rPr>
                      <m:t>− </m:t>
                    </m:r>
                    <m:r>
                      <m:rPr>
                        <m:nor/>
                      </m:rPr>
                      <a: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а</m:t>
                    </m:r>
                  </m:oMath>
                </a14:m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2а=8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а=4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3" y="3083724"/>
                <a:ext cx="2012089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2727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882507" y="3501563"/>
            <a:ext cx="4608512" cy="634280"/>
            <a:chOff x="3555115" y="4977172"/>
            <a:chExt cx="4608512" cy="634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Овал 1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76531" y="4221088"/>
                <a:ext cx="37542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531" y="4221088"/>
                <a:ext cx="37542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94" y="4221088"/>
                <a:ext cx="513282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3707904" y="3988785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86787" y="39673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97009" y="4221088"/>
                <a:ext cx="36580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09" y="4221088"/>
                <a:ext cx="365806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107952" y="4255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778770" y="3284984"/>
            <a:ext cx="1142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779912" y="3276600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55394" y="3302308"/>
            <a:ext cx="1142" cy="7068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269138" y="2924944"/>
            <a:ext cx="0" cy="1087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269140" y="2924944"/>
            <a:ext cx="780029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995276" y="3967351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892269" y="4221088"/>
                <a:ext cx="4940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69" y="4221088"/>
                <a:ext cx="494046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V="1">
            <a:off x="6067284" y="2951365"/>
            <a:ext cx="0" cy="1087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778770" y="5157192"/>
            <a:ext cx="1626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а=4, два корня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2303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190379" y="7937"/>
            <a:ext cx="669674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каждом из которых уравнение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29" y="889734"/>
            <a:ext cx="50673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116595" y="1432908"/>
            <a:ext cx="61086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ровно один корень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[0;4]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01" y="2327387"/>
            <a:ext cx="2438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70" y="2200342"/>
            <a:ext cx="20383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2153659" y="3382801"/>
                <a:ext cx="833883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600" b="1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9" y="3382801"/>
                <a:ext cx="833883" cy="670248"/>
              </a:xfrm>
              <a:prstGeom prst="rect">
                <a:avLst/>
              </a:prstGeom>
              <a:blipFill rotWithShape="1">
                <a:blip r:embed="rId8"/>
                <a:stretch>
                  <a:fillRect l="-12409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288220" y="3382801"/>
                <a:ext cx="688009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</a:t>
                </a: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20" y="3382801"/>
                <a:ext cx="688009" cy="670248"/>
              </a:xfrm>
              <a:prstGeom prst="rect">
                <a:avLst/>
              </a:prstGeom>
              <a:blipFill rotWithShape="1">
                <a:blip r:embed="rId9"/>
                <a:stretch>
                  <a:fillRect r="-16071" b="-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437112"/>
            <a:ext cx="34766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2520501"/>
                <a:ext cx="1148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20501"/>
                <a:ext cx="114807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4787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788024" y="2520501"/>
                <a:ext cx="1148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520501"/>
                <a:ext cx="114807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4233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788023" y="3533259"/>
                <a:ext cx="1148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3" y="3533259"/>
                <a:ext cx="1148071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4233"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395950" y="3507043"/>
                <a:ext cx="1148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0" y="3507043"/>
                <a:ext cx="1148071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4787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723902" y="4797152"/>
                <a:ext cx="9701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b="0" i="0" dirty="0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Ответ:</m:t>
                      </m:r>
                      <m:r>
                        <a:rPr lang="ru-RU" altLang="ru-RU" dirty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902" y="4797152"/>
                <a:ext cx="970137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582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559196"/>
            <a:ext cx="8467725" cy="1277101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7505" y="1299048"/>
            <a:ext cx="86651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 параметра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а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каждом из которых уравнение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238572"/>
            <a:ext cx="43758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88" y="2166838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7" y="3254765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67744" y="3861048"/>
                <a:ext cx="5400599" cy="154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Рассмотрим, когда уравнение иметь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и х₂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 algn="ctr"/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Совпадение</a:t>
                </a:r>
              </a:p>
              <a:p>
                <a:pPr lvl="0"/>
                <a:r>
                  <a:rPr lang="ru-RU" altLang="ru-RU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случай:</a:t>
                </a:r>
                <a:r>
                  <a:rPr lang="ru-RU" altLang="ru-RU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861048"/>
                <a:ext cx="5400599" cy="1544910"/>
              </a:xfrm>
              <a:prstGeom prst="rect">
                <a:avLst/>
              </a:prstGeom>
              <a:blipFill rotWithShape="1">
                <a:blip r:embed="rId7"/>
                <a:stretch>
                  <a:fillRect l="-903" t="-1969" b="-4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05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559196"/>
            <a:ext cx="8467725" cy="1277101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" y="1484784"/>
            <a:ext cx="38195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" y="3501008"/>
            <a:ext cx="40005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89" y="3383476"/>
            <a:ext cx="26321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7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39" y="5931725"/>
            <a:ext cx="8467725" cy="809942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7014" y="4912865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корень,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оно удовлетворяет условиям, записанным с ним в системе, а также лежит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0" y="5703083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691" y="2996952"/>
            <a:ext cx="51265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х₁  </a:t>
            </a: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хороший, если удовлетворяет </a:t>
            </a:r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30" y="3066960"/>
            <a:ext cx="1247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91" y="4005064"/>
            <a:ext cx="5193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х2  </a:t>
            </a:r>
            <a:r>
              <a:rPr lang="ru-RU" alt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хороший, если удовлетворяет </a:t>
            </a:r>
            <a:endParaRPr lang="ru-RU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27" y="4029143"/>
            <a:ext cx="936726" cy="4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13" y="1305555"/>
            <a:ext cx="2031279" cy="16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0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39" y="5931725"/>
            <a:ext cx="8467725" cy="809942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5620" y="1988840"/>
                <a:ext cx="7710078" cy="57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случай:</a:t>
                </a:r>
                <a14:m>
                  <m:oMath xmlns:m="http://schemas.openxmlformats.org/officeDocument/2006/math">
                    <m:r>
                      <a:rPr lang="ru-RU" altLang="ru-RU" sz="28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1988840"/>
                <a:ext cx="7710078" cy="575799"/>
              </a:xfrm>
              <a:prstGeom prst="rect">
                <a:avLst/>
              </a:prstGeom>
              <a:blipFill rotWithShape="1">
                <a:blip r:embed="rId7"/>
                <a:stretch>
                  <a:fillRect l="-1660" t="-1053" b="-2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5" y="3211787"/>
            <a:ext cx="47339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2882507" y="4703173"/>
            <a:ext cx="4608512" cy="634280"/>
            <a:chOff x="3555115" y="4977172"/>
            <a:chExt cx="4608512" cy="63428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 flipH="1">
                <a:off x="2708567" y="3946848"/>
                <a:ext cx="1469583" cy="562272"/>
                <a:chOff x="3002255" y="3979261"/>
                <a:chExt cx="1560860" cy="504056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3002255" y="3979261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0" y="5393009"/>
            <a:ext cx="252470" cy="52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26571" y="5359231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0</a:t>
            </a:r>
            <a:endParaRPr lang="ru-RU" sz="2600" dirty="0"/>
          </a:p>
        </p:txBody>
      </p:sp>
      <p:sp>
        <p:nvSpPr>
          <p:cNvPr id="12" name="Овал 11"/>
          <p:cNvSpPr/>
          <p:nvPr/>
        </p:nvSpPr>
        <p:spPr>
          <a:xfrm>
            <a:off x="4625777" y="5193437"/>
            <a:ext cx="144561" cy="1657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20072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698057" y="4437112"/>
            <a:ext cx="0" cy="756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684138" y="4451178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1248526"/>
            <a:ext cx="152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х₁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98066"/>
            <a:ext cx="1247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25334" y="1258772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х2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88" y="1598066"/>
            <a:ext cx="936726" cy="4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9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39" y="5931725"/>
            <a:ext cx="8467725" cy="809942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5620" y="1988840"/>
                <a:ext cx="7710078" cy="57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1988840"/>
                <a:ext cx="7710078" cy="575799"/>
              </a:xfrm>
              <a:prstGeom prst="rect">
                <a:avLst/>
              </a:prstGeom>
              <a:blipFill rotWithShape="1">
                <a:blip r:embed="rId7"/>
                <a:stretch>
                  <a:fillRect t="-1053" b="-2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2789849" y="4703173"/>
            <a:ext cx="4701170" cy="634280"/>
            <a:chOff x="3462457" y="4977172"/>
            <a:chExt cx="4701170" cy="63428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462457" y="4977172"/>
              <a:ext cx="4701170" cy="634280"/>
              <a:chOff x="1238982" y="3946848"/>
              <a:chExt cx="4701170" cy="634280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 flipH="1">
                <a:off x="1238982" y="3946848"/>
                <a:ext cx="2939168" cy="562272"/>
                <a:chOff x="3002255" y="3979261"/>
                <a:chExt cx="3121722" cy="504056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563117" y="3987325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0" y="5393009"/>
            <a:ext cx="252470" cy="52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26571" y="5359231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0</a:t>
            </a:r>
            <a:endParaRPr lang="ru-RU" sz="2600" dirty="0"/>
          </a:p>
        </p:txBody>
      </p:sp>
      <p:sp>
        <p:nvSpPr>
          <p:cNvPr id="12" name="Овал 11"/>
          <p:cNvSpPr/>
          <p:nvPr/>
        </p:nvSpPr>
        <p:spPr>
          <a:xfrm>
            <a:off x="4625777" y="5193437"/>
            <a:ext cx="144561" cy="1657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20072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698057" y="4437112"/>
            <a:ext cx="0" cy="756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187886" y="4432920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1248526"/>
            <a:ext cx="152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х₁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98066"/>
            <a:ext cx="1247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25334" y="1258772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х2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88" y="1598066"/>
            <a:ext cx="936726" cy="4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557057"/>
            <a:ext cx="4067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694705" y="4720552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19449"/>
            <a:ext cx="8467725" cy="63855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24" y="128985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74148"/>
                <a:ext cx="8640960" cy="6764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хорошего и плохого корня</a:t>
                </a:r>
              </a:p>
              <a:p>
                <a:pPr algn="ctr"/>
                <a:endParaRPr 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ороший корень 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ОДЗ и  условиям задачи</a:t>
                </a:r>
              </a:p>
              <a:p>
                <a:pPr algn="just"/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лохой корень –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удовлетворяет ОДЗ и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</a:t>
                </a:r>
              </a:p>
              <a:p>
                <a:pPr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например, уравнение должно иметь один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отрезке [а;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/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Рассмотрим, когда уравнение иметь </a:t>
                </a: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х₁ и х₂ и х₃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случай:</a:t>
                </a:r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  <m:r>
                      <m:rPr>
                        <m:nor/>
                      </m:rPr>
                      <a:rPr lang="ru-RU" altLang="ru-RU" sz="2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sz="2400" b="0" i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  <m:r>
                      <m:rPr>
                        <m:nor/>
                      </m:rPr>
                      <a:rPr lang="ru-RU" altLang="ru-RU" sz="2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sz="2400" b="0" i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alt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случай:</a:t>
                </a:r>
                <a:r>
                  <a:rPr lang="ru-RU" altLang="ru-RU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altLang="ru-RU" sz="2400" b="1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плохой </m:t>
                    </m:r>
                    <m:r>
                      <m:rPr>
                        <m:nor/>
                      </m:rPr>
                      <a:rPr lang="ru-RU" altLang="ru-RU" sz="2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ru-RU" altLang="ru-RU" sz="24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</m:oMath>
                </a14:m>
                <a:r>
                  <a:rPr lang="ru-RU" alt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хороший</a:t>
                </a:r>
              </a:p>
              <a:p>
                <a:pPr lvl="0" algn="ctr"/>
                <a:r>
                  <a:rPr lang="ru-RU" alt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Совпадение</a:t>
                </a:r>
                <a:endParaRPr lang="ru-RU" alt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altLang="ru-RU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случай:</a:t>
                </a:r>
                <a:r>
                  <a:rPr lang="ru-RU" altLang="ru-RU" sz="24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  <m:r>
                      <m:rPr>
                        <m:nor/>
                      </m:rPr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случай: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</a:t>
                </a:r>
                <a:r>
                  <a:rPr lang="ru-RU" alt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случай: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sz="24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х₃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ru-RU" altLang="ru-RU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4148"/>
                <a:ext cx="8640960" cy="6764544"/>
              </a:xfrm>
              <a:prstGeom prst="rect">
                <a:avLst/>
              </a:prstGeom>
              <a:blipFill rotWithShape="1">
                <a:blip r:embed="rId5"/>
                <a:stretch>
                  <a:fillRect l="-1058" t="-811" r="-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23528" y="19888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39" y="5931725"/>
            <a:ext cx="8467725" cy="809942"/>
          </a:xfrm>
          <a:prstGeom prst="rect">
            <a:avLst/>
          </a:prstGeom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5620" y="1988840"/>
                <a:ext cx="77100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altLang="ru-RU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случай:</a:t>
                </a:r>
                <a:r>
                  <a:rPr lang="ru-RU" altLang="ru-RU" sz="28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  <a:endParaRPr lang="ru-RU" sz="2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1988840"/>
                <a:ext cx="771007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660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2882507" y="4703173"/>
            <a:ext cx="4608512" cy="634280"/>
            <a:chOff x="3555115" y="4977172"/>
            <a:chExt cx="4608512" cy="63428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555115" y="4977172"/>
              <a:ext cx="4608512" cy="634280"/>
              <a:chOff x="1331640" y="3946848"/>
              <a:chExt cx="4608512" cy="634280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 flipH="1">
                <a:off x="2686499" y="3946848"/>
                <a:ext cx="1491652" cy="562272"/>
                <a:chOff x="3002255" y="3979261"/>
                <a:chExt cx="1584300" cy="504056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H="1" flipV="1">
                  <a:off x="3002255" y="3979261"/>
                  <a:ext cx="0" cy="5040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3025695" y="3987325"/>
                  <a:ext cx="156086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0" y="5393009"/>
            <a:ext cx="252470" cy="52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26571" y="5359231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0</a:t>
            </a:r>
            <a:endParaRPr lang="ru-RU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8" y="5349034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1560" y="1248526"/>
            <a:ext cx="152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х₁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98066"/>
            <a:ext cx="12477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25334" y="1258772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х2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хороший</a:t>
            </a:r>
            <a:endParaRPr lang="ru-RU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88" y="1598066"/>
            <a:ext cx="936726" cy="4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/>
          <a:stretch/>
        </p:blipFill>
        <p:spPr bwMode="auto">
          <a:xfrm>
            <a:off x="395620" y="2567195"/>
            <a:ext cx="1968589" cy="18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51" y="3001961"/>
            <a:ext cx="883520" cy="5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900149" y="519225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972157" y="4399887"/>
            <a:ext cx="0" cy="864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3532878" y="4399887"/>
            <a:ext cx="1469583" cy="8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03" y="5284544"/>
            <a:ext cx="252470" cy="52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691" y="6336696"/>
            <a:ext cx="8467725" cy="499601"/>
          </a:xfrm>
          <a:prstGeom prst="rect">
            <a:avLst/>
          </a:prstGeom>
        </p:spPr>
      </p:pic>
      <p:pic>
        <p:nvPicPr>
          <p:cNvPr id="5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6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9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11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0931" y="800100"/>
            <a:ext cx="341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4291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4" y="762030"/>
            <a:ext cx="64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923852" y="4677006"/>
            <a:ext cx="4608512" cy="711775"/>
            <a:chOff x="3555115" y="4899677"/>
            <a:chExt cx="4608512" cy="71177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555115" y="4899677"/>
              <a:ext cx="4608512" cy="711775"/>
              <a:chOff x="1331640" y="3869353"/>
              <a:chExt cx="4608512" cy="711775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331640" y="4509120"/>
                <a:ext cx="46085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Овал 24"/>
              <p:cNvSpPr/>
              <p:nvPr/>
            </p:nvSpPr>
            <p:spPr>
              <a:xfrm>
                <a:off x="2627784" y="4437112"/>
                <a:ext cx="144016" cy="14401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4106142" y="443711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 flipH="1">
                <a:off x="1747540" y="3869353"/>
                <a:ext cx="2430611" cy="639764"/>
                <a:chOff x="3002255" y="3909792"/>
                <a:chExt cx="2581579" cy="573525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flipV="1">
                  <a:off x="3002255" y="3909792"/>
                  <a:ext cx="27" cy="5735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H="1" flipV="1">
                  <a:off x="4586554" y="3987325"/>
                  <a:ext cx="997280" cy="75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932040" y="4985556"/>
              <a:ext cx="0" cy="5622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124286" y="5301208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0</a:t>
            </a:r>
            <a:endParaRPr lang="ru-RU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65" y="5415046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3884632" y="524476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41" idx="4"/>
          </p:cNvCxnSpPr>
          <p:nvPr/>
        </p:nvCxnSpPr>
        <p:spPr>
          <a:xfrm flipH="1" flipV="1">
            <a:off x="3939170" y="4695139"/>
            <a:ext cx="17470" cy="693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9" t="6416" b="-1"/>
          <a:stretch/>
        </p:blipFill>
        <p:spPr bwMode="auto">
          <a:xfrm>
            <a:off x="2922392" y="1916832"/>
            <a:ext cx="1949946" cy="116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22644" y="1548319"/>
                <a:ext cx="7710078" cy="57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случай:</a:t>
                </a:r>
                <a14:m>
                  <m:oMath xmlns:m="http://schemas.openxmlformats.org/officeDocument/2006/math">
                    <m:r>
                      <a:rPr lang="ru-RU" altLang="ru-RU" sz="2800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alt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4" y="1548319"/>
                <a:ext cx="7710078" cy="575799"/>
              </a:xfrm>
              <a:prstGeom prst="rect">
                <a:avLst/>
              </a:prstGeom>
              <a:blipFill rotWithShape="1">
                <a:blip r:embed="rId10"/>
                <a:stretch>
                  <a:fillRect l="-1581" t="-1064" b="-29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22644" y="2652770"/>
                <a:ext cx="7710078" cy="57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2 случай: 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х₁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плохой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4" y="2652770"/>
                <a:ext cx="7710078" cy="575799"/>
              </a:xfrm>
              <a:prstGeom prst="rect">
                <a:avLst/>
              </a:prstGeom>
              <a:blipFill rotWithShape="1">
                <a:blip r:embed="rId11"/>
                <a:stretch>
                  <a:fillRect t="-1053" b="-2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7" t="34318" r="3672" b="32841"/>
          <a:stretch/>
        </p:blipFill>
        <p:spPr bwMode="auto">
          <a:xfrm>
            <a:off x="3299787" y="3204319"/>
            <a:ext cx="1112807" cy="50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73069" y="3656733"/>
                <a:ext cx="77100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altLang="ru-RU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случай:</a:t>
                </a:r>
                <a:r>
                  <a:rPr lang="ru-RU" altLang="ru-RU" sz="28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8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8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alt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  <a:endParaRPr lang="ru-RU" sz="28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" y="3656733"/>
                <a:ext cx="7710078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91" y="4105950"/>
            <a:ext cx="883520" cy="5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 flipH="1">
            <a:off x="3897366" y="4736242"/>
            <a:ext cx="8729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1" b="25772"/>
          <a:stretch/>
        </p:blipFill>
        <p:spPr bwMode="auto">
          <a:xfrm>
            <a:off x="5138235" y="4958224"/>
            <a:ext cx="2386094" cy="4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73069" y="5853587"/>
                <a:ext cx="9701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dirty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Ответ: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9" y="5853587"/>
                <a:ext cx="970137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25751" b="25772"/>
          <a:stretch/>
        </p:blipFill>
        <p:spPr bwMode="auto">
          <a:xfrm>
            <a:off x="1342557" y="5766275"/>
            <a:ext cx="2581371" cy="5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58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https://my.mts-link.ru/46295935/1129519991/record-new/1919639454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35073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Запись </a:t>
            </a:r>
            <a:r>
              <a:rPr lang="ru-RU" dirty="0" err="1" smtClean="0"/>
              <a:t>вебинара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7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559196"/>
            <a:ext cx="8467725" cy="12771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5" y="1299048"/>
            <a:ext cx="86651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все значения параметра</a:t>
            </a:r>
            <a:r>
              <a:rPr kumimoji="0" lang="ru-RU" alt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а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при каждом из которых уравнение</a:t>
            </a: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a,  "/>
          <p:cNvSpPr>
            <a:spLocks noChangeAspect="1" noChangeArrowheads="1"/>
          </p:cNvSpPr>
          <p:nvPr/>
        </p:nvSpPr>
        <p:spPr bwMode="auto">
          <a:xfrm>
            <a:off x="3398838" y="-190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420319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238572"/>
            <a:ext cx="43758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на отрезке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62" y="3254765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1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536275"/>
            <a:ext cx="8467725" cy="12771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38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360649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11760" y="2852936"/>
                <a:ext cx="3407536" cy="1459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3х+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a=4x-a 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-x=-2a</a:t>
                </a: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52936"/>
                <a:ext cx="3407536" cy="1459567"/>
              </a:xfrm>
              <a:prstGeom prst="rect">
                <a:avLst/>
              </a:prstGeom>
              <a:blipFill rotWithShape="1">
                <a:blip r:embed="rId7"/>
                <a:stretch>
                  <a:fillRect l="-3220" b="-9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04889" y="4293096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корень,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оно удовлетворяет условиям, записанным с ним в системе, а также лежит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отрезке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17" y="5085184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477" y="1196752"/>
            <a:ext cx="88205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х₁  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хоро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ший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удовлетворяет условиям                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    и      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ru-RU" alt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1700808"/>
            <a:ext cx="1438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49" y="1772816"/>
            <a:ext cx="1362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5" y="1700808"/>
            <a:ext cx="1514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8201" y="2060848"/>
                <a:ext cx="1584176" cy="3448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3х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&gt;</m:t>
                      </m:r>
                      <m:r>
                        <a:rPr lang="en-US" sz="2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</a:t>
                </a:r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01" y="2060848"/>
                <a:ext cx="1584176" cy="3448701"/>
              </a:xfrm>
              <a:prstGeom prst="rect">
                <a:avLst/>
              </a:prstGeom>
              <a:blipFill rotWithShape="1">
                <a:blip r:embed="rId10"/>
                <a:stretch>
                  <a:fillRect l="-6950" t="-1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67945" y="1988840"/>
                <a:ext cx="2232248" cy="3441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/>
                      </a:rPr>
                      <m:t>&gt;</m:t>
                    </m:r>
                    <m:r>
                      <a:rPr lang="en-US" sz="26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600" b="0" i="1" dirty="0" smtClean="0"/>
              </a:p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ru-RU" alt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5" y="1988840"/>
                <a:ext cx="2232248" cy="3441968"/>
              </a:xfrm>
              <a:prstGeom prst="rect">
                <a:avLst/>
              </a:prstGeom>
              <a:blipFill rotWithShape="1">
                <a:blip r:embed="rId11"/>
                <a:stretch>
                  <a:fillRect l="-4645" t="-1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93016" y="2132856"/>
                <a:ext cx="119135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016" y="2132856"/>
                <a:ext cx="1191352" cy="657296"/>
              </a:xfrm>
              <a:prstGeom prst="rect">
                <a:avLst/>
              </a:prstGeom>
              <a:blipFill rotWithShape="1">
                <a:blip r:embed="rId12"/>
                <a:stretch>
                  <a:fillRect l="-9231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719" y="5220522"/>
                <a:ext cx="8634889" cy="1457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" y="5220522"/>
                <a:ext cx="8634889" cy="145751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9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477" y="1196752"/>
            <a:ext cx="88205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х₂  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хоро</a:t>
            </a:r>
            <a:r>
              <a:rPr lang="ru-RU" alt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ший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удовлетворяет условиям                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    и      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лежит на отрезке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1700808"/>
            <a:ext cx="1438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49" y="1772816"/>
            <a:ext cx="1362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38201" y="2060848"/>
                <a:ext cx="1584176" cy="3345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3х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&gt;</m:t>
                      </m:r>
                      <m:r>
                        <a:rPr lang="en-US" sz="2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&gt;−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− </m:t>
                    </m:r>
                  </m:oMath>
                </a14:m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01" y="2060848"/>
                <a:ext cx="1584176" cy="3345275"/>
              </a:xfrm>
              <a:prstGeom prst="rect">
                <a:avLst/>
              </a:prstGeom>
              <a:blipFill rotWithShape="1">
                <a:blip r:embed="rId9"/>
                <a:stretch>
                  <a:fillRect l="-6950" t="-1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1696" y="2089849"/>
                <a:ext cx="1529579" cy="354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i="1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4-3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altLang="ru-RU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6" y="2089849"/>
                <a:ext cx="1529579" cy="3545842"/>
              </a:xfrm>
              <a:prstGeom prst="rect">
                <a:avLst/>
              </a:prstGeom>
              <a:blipFill rotWithShape="1">
                <a:blip r:embed="rId10"/>
                <a:stretch>
                  <a:fillRect l="-6773" t="-1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2719" y="5220522"/>
                <a:ext cx="8634889" cy="1493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-1&lt;a</a:t>
                </a:r>
                <a:r>
                  <a:rPr lang="ru-RU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" y="5220522"/>
                <a:ext cx="8634889" cy="14938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1"/>
          <a:stretch/>
        </p:blipFill>
        <p:spPr bwMode="auto">
          <a:xfrm>
            <a:off x="8380889" y="1598792"/>
            <a:ext cx="76311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7222" y="2227945"/>
            <a:ext cx="2426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выполнимо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7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altLang="ru-RU" sz="2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2600" b="1" i="1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  <a:blipFill rotWithShape="1">
                <a:blip r:embed="rId7"/>
                <a:stretch>
                  <a:fillRect l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9046" y="2636912"/>
                <a:ext cx="9212907" cy="2990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itchFamily="18" charset="0"/>
                  </a:rPr>
                  <a:t>Нам нужно, чтобы ровно одно из чисел </a:t>
                </a:r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  <m:r>
                      <m:rPr>
                        <m:nor/>
                      </m:rPr>
                      <a:rPr lang="en-US" altLang="ru-RU" sz="2600" b="0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было хорошим.</a:t>
                </a:r>
                <a:endParaRPr kumimoji="0" lang="en-US" altLang="ru-RU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en-US" altLang="ru-RU" sz="2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Рассмотрим случаи: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altLang="ru-RU" sz="2600" b="1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плохой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                         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altLang="ru-RU" sz="2600" b="1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плохой</m:t>
                    </m:r>
                  </m:oMath>
                </a14:m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:r>
                  <a:rPr lang="ru-RU" altLang="ru-RU" sz="26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2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ru-RU" altLang="ru-RU" sz="2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хорошие</a:t>
                </a:r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совпадают</a:t>
                </a:r>
              </a:p>
              <a:p>
                <a:pPr lvl="0"/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46" y="2636912"/>
                <a:ext cx="9212907" cy="2990819"/>
              </a:xfrm>
              <a:prstGeom prst="rect">
                <a:avLst/>
              </a:prstGeom>
              <a:blipFill rotWithShape="1">
                <a:blip r:embed="rId8"/>
                <a:stretch>
                  <a:fillRect l="-1191" t="-1429" r="-2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x1,  "/>
          <p:cNvSpPr>
            <a:spLocks noChangeAspect="1" noChangeArrowheads="1"/>
          </p:cNvSpPr>
          <p:nvPr/>
        </p:nvSpPr>
        <p:spPr bwMode="auto">
          <a:xfrm>
            <a:off x="401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x2  "/>
          <p:cNvSpPr>
            <a:spLocks noChangeAspect="1" noChangeArrowheads="1"/>
          </p:cNvSpPr>
          <p:nvPr/>
        </p:nvSpPr>
        <p:spPr bwMode="auto">
          <a:xfrm>
            <a:off x="411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89" y="5949280"/>
            <a:ext cx="8467725" cy="913618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91" y="193514"/>
            <a:ext cx="861168" cy="959954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26" y="193514"/>
            <a:ext cx="1022838" cy="9057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94" y="188640"/>
            <a:ext cx="6107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x₁=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или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00" i="1" smtClean="0">
                        <a:latin typeface="Cambria Math"/>
                        <a:cs typeface="Times New Roman" panose="02020603050405020304" pitchFamily="18" charset="0"/>
                      </a:rPr>
                      <m:t>₂</m:t>
                    </m:r>
                    <m:r>
                      <a:rPr lang="en-US" sz="26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643" y="620688"/>
                <a:ext cx="3922914" cy="659348"/>
              </a:xfrm>
              <a:prstGeom prst="rect">
                <a:avLst/>
              </a:prstGeom>
              <a:blipFill rotWithShape="1">
                <a:blip r:embed="rId6"/>
                <a:stretch>
                  <a:fillRect l="-279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2" descr="x1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3x+ a &gt;0  "/>
          <p:cNvSpPr>
            <a:spLocks noChangeAspect="1" noChangeArrowheads="1"/>
          </p:cNvSpPr>
          <p:nvPr/>
        </p:nvSpPr>
        <p:spPr bwMode="auto">
          <a:xfrm>
            <a:off x="44831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4x − a&gt; 0,  "/>
          <p:cNvSpPr>
            <a:spLocks noChangeAspect="1" noChangeArrowheads="1"/>
          </p:cNvSpPr>
          <p:nvPr/>
        </p:nvSpPr>
        <p:spPr bwMode="auto">
          <a:xfrm>
            <a:off x="47640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 descr="0 ≤2a ≤ 1.  "/>
          <p:cNvSpPr>
            <a:spLocks noChangeAspect="1" noChangeArrowheads="1"/>
          </p:cNvSpPr>
          <p:nvPr/>
        </p:nvSpPr>
        <p:spPr bwMode="auto">
          <a:xfrm>
            <a:off x="655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600" b="1" i="1" smtClean="0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altLang="ru-RU" sz="2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-1&lt;a</a:t>
                </a:r>
                <a:r>
                  <a:rPr lang="ru-RU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600" b="1" i="1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ru-RU" sz="2600" b="1" i="1">
                        <a:latin typeface="Cambria Math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endPara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88" y="1412776"/>
                <a:ext cx="4787900" cy="1645322"/>
              </a:xfrm>
              <a:prstGeom prst="rect">
                <a:avLst/>
              </a:prstGeom>
              <a:blipFill rotWithShape="1">
                <a:blip r:embed="rId7"/>
                <a:stretch>
                  <a:fillRect l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56253" y="2708920"/>
                <a:ext cx="5710218" cy="1341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/>
                <a:r>
                  <a:rPr lang="ru-RU" altLang="ru-RU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altLang="ru-RU" sz="2600" b="0" i="0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 случай</m:t>
                    </m:r>
                    <m:r>
                      <m:rPr>
                        <m:nor/>
                      </m:rPr>
                      <a:rPr lang="ru-RU" altLang="ru-RU" sz="26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х₁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хороший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х</m:t>
                    </m:r>
                    <m:r>
                      <a:rPr lang="ru-RU" altLang="ru-RU" sz="26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₂</m:t>
                    </m:r>
                    <m:r>
                      <m:rPr>
                        <m:nor/>
                      </m:rPr>
                      <a:rPr lang="ru-RU" altLang="ru-RU" sz="26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ru-RU" altLang="ru-RU" sz="2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ru-RU" altLang="ru-RU" sz="2600" b="1" i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плохой</m:t>
                    </m:r>
                  </m:oMath>
                </a14:m>
                <a:r>
                  <a:rPr kumimoji="0" lang="ru-RU" alt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0"/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alt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</a:t>
                </a:r>
                <a:endParaRPr kumimoji="0" lang="ru-RU" alt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3" y="2708920"/>
                <a:ext cx="5710218" cy="1341521"/>
              </a:xfrm>
              <a:prstGeom prst="rect">
                <a:avLst/>
              </a:prstGeom>
              <a:blipFill rotWithShape="1">
                <a:blip r:embed="rId8"/>
                <a:stretch>
                  <a:fillRect l="-1814" r="-9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2" descr="x1,  "/>
          <p:cNvSpPr>
            <a:spLocks noChangeAspect="1" noChangeArrowheads="1"/>
          </p:cNvSpPr>
          <p:nvPr/>
        </p:nvSpPr>
        <p:spPr bwMode="auto">
          <a:xfrm>
            <a:off x="4016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 descr="x2  "/>
          <p:cNvSpPr>
            <a:spLocks noChangeAspect="1" noChangeArrowheads="1"/>
          </p:cNvSpPr>
          <p:nvPr/>
        </p:nvSpPr>
        <p:spPr bwMode="auto">
          <a:xfrm>
            <a:off x="4117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49751" y="4725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95936" y="4581128"/>
                <a:ext cx="37542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81128"/>
                <a:ext cx="375423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угольник 66"/>
          <p:cNvSpPr/>
          <p:nvPr/>
        </p:nvSpPr>
        <p:spPr>
          <a:xfrm>
            <a:off x="1763688" y="472514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4953184" y="4653136"/>
                <a:ext cx="37542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84" y="4653136"/>
                <a:ext cx="375423" cy="6117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476317" y="3933056"/>
            <a:ext cx="6080058" cy="656456"/>
            <a:chOff x="476317" y="3933056"/>
            <a:chExt cx="6080058" cy="65645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331640" y="4509120"/>
              <a:ext cx="46085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Овал 14"/>
            <p:cNvSpPr/>
            <p:nvPr/>
          </p:nvSpPr>
          <p:spPr>
            <a:xfrm>
              <a:off x="2627784" y="4437112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106142" y="443711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2699792" y="3933056"/>
              <a:ext cx="1503395" cy="504056"/>
              <a:chOff x="2699792" y="3933056"/>
              <a:chExt cx="1503395" cy="504056"/>
            </a:xfrm>
          </p:grpSpPr>
          <p:cxnSp>
            <p:nvCxnSpPr>
              <p:cNvPr id="59" name="Прямая соединительная линия 58"/>
              <p:cNvCxnSpPr>
                <a:stCxn id="15" idx="0"/>
              </p:cNvCxnSpPr>
              <p:nvPr/>
            </p:nvCxnSpPr>
            <p:spPr>
              <a:xfrm flipV="1">
                <a:off x="2699792" y="3933056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4203187" y="3933056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2699792" y="3933056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Овал 64"/>
            <p:cNvSpPr/>
            <p:nvPr/>
          </p:nvSpPr>
          <p:spPr>
            <a:xfrm>
              <a:off x="1907704" y="44454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5068888" y="44454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476317" y="3966897"/>
              <a:ext cx="1503395" cy="504056"/>
              <a:chOff x="476317" y="3966897"/>
              <a:chExt cx="1503395" cy="504056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1979374" y="3966897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476317" y="3966897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/>
            <p:cNvGrpSpPr/>
            <p:nvPr/>
          </p:nvGrpSpPr>
          <p:grpSpPr>
            <a:xfrm flipH="1">
              <a:off x="5140896" y="3933056"/>
              <a:ext cx="1415479" cy="562272"/>
              <a:chOff x="476317" y="3966897"/>
              <a:chExt cx="1503395" cy="504056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1979374" y="3966897"/>
                <a:ext cx="0" cy="504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476317" y="3966897"/>
                <a:ext cx="15033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Прямоугольник 76"/>
          <p:cNvSpPr/>
          <p:nvPr/>
        </p:nvSpPr>
        <p:spPr>
          <a:xfrm>
            <a:off x="5790111" y="45415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428060" y="5333726"/>
            <a:ext cx="918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ϵ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262476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2291</Words>
  <Application>Microsoft Office PowerPoint</Application>
  <PresentationFormat>Экран (4:3)</PresentationFormat>
  <Paragraphs>308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26</cp:revision>
  <dcterms:created xsi:type="dcterms:W3CDTF">2024-04-03T04:08:13Z</dcterms:created>
  <dcterms:modified xsi:type="dcterms:W3CDTF">2024-05-06T06:55:24Z</dcterms:modified>
</cp:coreProperties>
</file>