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05" r:id="rId4"/>
  </p:sldMasterIdLst>
  <p:notesMasterIdLst>
    <p:notesMasterId r:id="rId20"/>
  </p:notesMasterIdLst>
  <p:handoutMasterIdLst>
    <p:handoutMasterId r:id="rId21"/>
  </p:handoutMasterIdLst>
  <p:sldIdLst>
    <p:sldId id="1893" r:id="rId5"/>
    <p:sldId id="1866" r:id="rId6"/>
    <p:sldId id="1867" r:id="rId7"/>
    <p:sldId id="1868" r:id="rId8"/>
    <p:sldId id="1889" r:id="rId9"/>
    <p:sldId id="1888" r:id="rId10"/>
    <p:sldId id="1869" r:id="rId11"/>
    <p:sldId id="1870" r:id="rId12"/>
    <p:sldId id="1871" r:id="rId13"/>
    <p:sldId id="1872" r:id="rId14"/>
    <p:sldId id="1873" r:id="rId15"/>
    <p:sldId id="1890" r:id="rId16"/>
    <p:sldId id="1891" r:id="rId17"/>
    <p:sldId id="1892" r:id="rId18"/>
    <p:sldId id="1876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nes theme" id="{EE9670AD-028C-4190-AAA8-2AF0F3B1E372}">
          <p14:sldIdLst>
            <p14:sldId id="1893"/>
            <p14:sldId id="1866"/>
            <p14:sldId id="1867"/>
            <p14:sldId id="1868"/>
            <p14:sldId id="1889"/>
            <p14:sldId id="1888"/>
            <p14:sldId id="1869"/>
            <p14:sldId id="1870"/>
            <p14:sldId id="1871"/>
            <p14:sldId id="1872"/>
            <p14:sldId id="1873"/>
            <p14:sldId id="1890"/>
            <p14:sldId id="1891"/>
            <p14:sldId id="1892"/>
            <p14:sldId id="18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6DC"/>
    <a:srgbClr val="ECE0D4"/>
    <a:srgbClr val="D1B497"/>
    <a:srgbClr val="E3D1BF"/>
    <a:srgbClr val="AA673C"/>
    <a:srgbClr val="6A6967"/>
    <a:srgbClr val="C19C84"/>
    <a:srgbClr val="F8EBE0"/>
    <a:srgbClr val="FF2625"/>
    <a:srgbClr val="007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9" autoAdjust="0"/>
    <p:restoredTop sz="94641" autoAdjust="0"/>
  </p:normalViewPr>
  <p:slideViewPr>
    <p:cSldViewPr snapToGrid="0">
      <p:cViewPr varScale="1">
        <p:scale>
          <a:sx n="105" d="100"/>
          <a:sy n="105" d="100"/>
        </p:scale>
        <p:origin x="726" y="114"/>
      </p:cViewPr>
      <p:guideLst>
        <p:guide orient="horz" pos="2160"/>
        <p:guide pos="480"/>
        <p:guide pos="7200"/>
        <p:guide pos="4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84"/>
    </p:cViewPr>
  </p:sorterViewPr>
  <p:notesViewPr>
    <p:cSldViewPr snapToGrid="0">
      <p:cViewPr varScale="1">
        <p:scale>
          <a:sx n="48" d="100"/>
          <a:sy n="48" d="100"/>
        </p:scale>
        <p:origin x="182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CC79A4-0B25-469F-9B41-E1B92476C6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F87740-790C-4B8E-8BDF-37374E5C19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EE06D-E2C5-4DF1-B3C1-8E9169AAB10D}" type="datetimeFigureOut">
              <a:rPr lang="en-US" smtClean="0"/>
              <a:t>10/29/2023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8AAF8-731F-4C2E-B690-3086B25AFC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C11FA-B74B-44E5-9E55-A45B9911BE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E2F40-54C0-4227-BA47-31BF544EF9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44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2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227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417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101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4.sv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4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7007FCA-3EC9-46F6-BE85-2DE9F97B4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3" name="Title 381">
            <a:extLst>
              <a:ext uri="{FF2B5EF4-FFF2-40B4-BE49-F238E27FC236}">
                <a16:creationId xmlns:a16="http://schemas.microsoft.com/office/drawing/2014/main" id="{219026B8-F099-4229-B446-9FE2B966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656" y="2304288"/>
            <a:ext cx="7022592" cy="2258568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4800" b="1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3099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00585D-E155-409A-899A-29BDF4E5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44D9B-AA15-4DB5-AE58-0FA514F6FE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9AB818C-9403-4CA7-8FC5-347DDE455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5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58EEFF-117E-4B86-B6B2-CD8F71AA8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D0B12BD8-7E23-4DB3-9F3C-68F6FF145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72650" y="0"/>
            <a:ext cx="2419350" cy="26193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5143907-CDEB-455C-878E-7AE28AF7D2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V="1">
            <a:off x="5418919" y="0"/>
            <a:ext cx="6407956" cy="17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B9BC-7BE7-4893-90FD-CC95830FD8F2}" type="datetimeFigureOut">
              <a:rPr lang="en-US" smtClean="0"/>
              <a:t>10/29/2023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5270E-046A-4C23-BC98-E307A7DD6B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3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4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/>
          <a:lstStyle>
            <a:lvl1pPr algn="ctr">
              <a:buNone/>
              <a:defRPr sz="16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498076-A8F2-48B0-807A-C402BDA60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074048"/>
            <a:ext cx="6407956" cy="17839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F9E2C1-844F-4C0E-A423-111C77AE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008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/>
            </a:lvl1pPr>
            <a:lvl2pPr marL="283464" indent="-283464"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endParaRPr lang="en-US" dirty="0"/>
          </a:p>
        </p:txBody>
      </p:sp>
      <p:pic>
        <p:nvPicPr>
          <p:cNvPr id="2" name="Graphic 1" hidden="1">
            <a:extLst>
              <a:ext uri="{FF2B5EF4-FFF2-40B4-BE49-F238E27FC236}">
                <a16:creationId xmlns:a16="http://schemas.microsoft.com/office/drawing/2014/main" id="{295740BA-9B4E-4B38-827D-32544CDF7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892800"/>
            <a:ext cx="12192000" cy="9652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9C593AE-D9D2-42FE-A240-F97D18726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5327681"/>
            <a:ext cx="5496910" cy="153032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AA0A799-2244-4DB2-ACAB-F6DA87A7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834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2225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19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57700" y="1905000"/>
            <a:ext cx="7219043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05C4425-09AC-4097-B868-D49C9D64C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403"/>
            <a:ext cx="3720664" cy="685719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6104E15-F449-422E-973A-1899DDF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699" y="715961"/>
            <a:ext cx="7219043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9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901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6488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81D833-01F3-4F75-8F62-D60039CA3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64696-E1F3-49EF-AEC8-730A16D9A23F}" type="datetimeFigureOut">
              <a:rPr lang="en-US" altLang="en-US" smtClean="0"/>
              <a:pPr/>
              <a:t>10/29/2023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A1B0-4691-41D9-84E0-69D594EAA3F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1899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7" r:id="rId5"/>
    <p:sldLayoutId id="2147483710" r:id="rId6"/>
    <p:sldLayoutId id="2147483716" r:id="rId7"/>
    <p:sldLayoutId id="2147483718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31920" y="374904"/>
            <a:ext cx="4453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-apple-system"/>
              </a:rPr>
              <a:t>#</a:t>
            </a:r>
            <a:r>
              <a:rPr lang="ru-RU" sz="2400" b="1" dirty="0" err="1">
                <a:solidFill>
                  <a:schemeClr val="bg1"/>
                </a:solidFill>
                <a:latin typeface="-apple-system"/>
              </a:rPr>
              <a:t>ГодПедагогаНаставника</a:t>
            </a:r>
            <a:endParaRPr lang="ru-RU" sz="2400" b="1" dirty="0">
              <a:solidFill>
                <a:schemeClr val="bg1"/>
              </a:solidFill>
              <a:latin typeface="-apple-system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91754"/>
              </p:ext>
            </p:extLst>
          </p:nvPr>
        </p:nvGraphicFramePr>
        <p:xfrm>
          <a:off x="1636776" y="4718304"/>
          <a:ext cx="8596376" cy="1216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88">
                  <a:extLst>
                    <a:ext uri="{9D8B030D-6E8A-4147-A177-3AD203B41FA5}">
                      <a16:colId xmlns:a16="http://schemas.microsoft.com/office/drawing/2014/main" val="2909199132"/>
                    </a:ext>
                  </a:extLst>
                </a:gridCol>
                <a:gridCol w="4298188">
                  <a:extLst>
                    <a:ext uri="{9D8B030D-6E8A-4147-A177-3AD203B41FA5}">
                      <a16:colId xmlns:a16="http://schemas.microsoft.com/office/drawing/2014/main" val="3355459022"/>
                    </a:ext>
                  </a:extLst>
                </a:gridCol>
              </a:tblGrid>
              <a:tr h="1216152">
                <a:tc>
                  <a:txBody>
                    <a:bodyPr/>
                    <a:lstStyle/>
                    <a:p>
                      <a:r>
                        <a:rPr lang="ru-RU" sz="1800" b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Шипигусева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Светлана Анатольевна, учитель математики, г. Пермь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 №37, 89526524488, 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svetlanasc80@mail.ru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Старкова Татьяна Анатольевна, учитель истории и обществознания, МБОУ «Ильинская</a:t>
                      </a:r>
                      <a:r>
                        <a:rPr lang="ru-RU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 № 1», 89519284591, </a:t>
                      </a:r>
                      <a:r>
                        <a:rPr lang="en-US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tanechka.starkova.74@mail.ru</a:t>
                      </a:r>
                      <a:endParaRPr lang="ru-RU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98207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651" y="1103939"/>
            <a:ext cx="2511770" cy="33469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825" y="5837309"/>
            <a:ext cx="994139" cy="72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06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317241" y="1250303"/>
            <a:ext cx="6438122" cy="3968620"/>
          </a:xfrm>
        </p:spPr>
        <p:txBody>
          <a:bodyPr>
            <a:noAutofit/>
          </a:bodyPr>
          <a:lstStyle/>
          <a:p>
            <a:r>
              <a:rPr lang="ru-RU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Кривецкой</a:t>
            </a:r>
            <a:r>
              <a:rPr lang="ru-RU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восьмилетней  школе  назначили  завучем и учителем русского языка и литературы. Затем освободилось место учителя начальных </a:t>
            </a:r>
            <a:r>
              <a:rPr lang="ru-RU" sz="28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классов. </a:t>
            </a:r>
            <a:r>
              <a:rPr lang="ru-RU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28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- 41 год.</a:t>
            </a:r>
          </a:p>
          <a:p>
            <a:r>
              <a:rPr lang="ru-RU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Почетные звания и </a:t>
            </a:r>
            <a:r>
              <a:rPr lang="ru-RU" sz="28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-</a:t>
            </a:r>
            <a:r>
              <a:rPr lang="ru-RU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едаль </a:t>
            </a:r>
            <a:r>
              <a:rPr lang="ru-RU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«Ветеран труда»</a:t>
            </a:r>
            <a:endParaRPr lang="ru-RU" sz="40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User\Desktop\конкурс Женя\мама в школе.JPG"/>
          <p:cNvPicPr>
            <a:picLocks noGrp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3" t="16971" r="15102" b="14255"/>
          <a:stretch/>
        </p:blipFill>
        <p:spPr bwMode="auto">
          <a:xfrm rot="10800000">
            <a:off x="7371184" y="1175657"/>
            <a:ext cx="3685588" cy="44133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10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BBDC7-B590-43B7-BBD0-3A247210E1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224" y="709873"/>
            <a:ext cx="5514392" cy="1912775"/>
          </a:xfrm>
        </p:spPr>
        <p:txBody>
          <a:bodyPr>
            <a:noAutofit/>
          </a:bodyPr>
          <a:lstStyle/>
          <a:p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Дочь </a:t>
            </a:r>
            <a:r>
              <a:rPr lang="ru-RU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Шипигусева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Анатольевна </a:t>
            </a: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закончила 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1989году Пермский педагогический институт по специальности учитель математики</a:t>
            </a: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</a:t>
            </a: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Анатольевна  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в школе № 37 города Перми. </a:t>
            </a: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 31 год.</a:t>
            </a: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16" y="961053"/>
            <a:ext cx="5772539" cy="432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365761" y="329184"/>
            <a:ext cx="6873240" cy="4852417"/>
          </a:xfrm>
        </p:spPr>
        <p:txBody>
          <a:bodyPr>
            <a:normAutofit/>
          </a:bodyPr>
          <a:lstStyle/>
          <a:p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Дочь Старкова Татьяна Анатольевна в</a:t>
            </a: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 году завершила обучение в ГОУ ВПО «Пермский государственный педагогический университет» </a:t>
            </a: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</a:t>
            </a: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</a:t>
            </a: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истории и обществознания в МБОУ «Ильинская СОШ» №1. </a:t>
            </a:r>
            <a:endParaRPr lang="ru-RU" sz="2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 28 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r="4327"/>
          <a:stretch/>
        </p:blipFill>
        <p:spPr>
          <a:xfrm>
            <a:off x="8321925" y="572278"/>
            <a:ext cx="2952287" cy="4609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959" y="4481807"/>
            <a:ext cx="3304336" cy="21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365760" y="914400"/>
            <a:ext cx="6873240" cy="4267200"/>
          </a:xfrm>
        </p:spPr>
        <p:txBody>
          <a:bodyPr>
            <a:no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Внучка Старкова Полина 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получила диплом ГБПОУ «Пермского  профессионально-педагогического  колледжа »  по специальности 44.02.05 Коррекционная педагогика в начальном образовании.  </a:t>
            </a:r>
            <a:endParaRPr lang="ru-RU" sz="2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2  курса Пермского государственного педагогического университета по направленности   математика и профиль по выбору. (информатика и цифровые технологии)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944" y="630936"/>
            <a:ext cx="3803904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5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512064" y="1993392"/>
            <a:ext cx="6726936" cy="3188208"/>
          </a:xfrm>
        </p:spPr>
        <p:txBody>
          <a:bodyPr>
            <a:normAutofit/>
          </a:bodyPr>
          <a:lstStyle/>
          <a:p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 3 курса ГБПОУ «ОКО и ПТ»  </a:t>
            </a:r>
            <a:r>
              <a:rPr lang="ru-RU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Осинский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колледж образования и профессиональных </a:t>
            </a: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 </a:t>
            </a:r>
            <a:endParaRPr lang="ru-RU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9184" y="475489"/>
            <a:ext cx="6909815" cy="1243584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Внучка -  </a:t>
            </a:r>
            <a:b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Старкова Елизавета Викторовна </a:t>
            </a:r>
            <a:endParaRPr lang="ru-RU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280" y="1282889"/>
            <a:ext cx="3328511" cy="36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769EF9-1612-42F9-BB93-658619D32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144" y="576072"/>
            <a:ext cx="8238599" cy="3986784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династии </a:t>
            </a:r>
            <a:br>
              <a:rPr lang="ru-RU" sz="6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 года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56" y="2889504"/>
            <a:ext cx="2510028" cy="3346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212" y="4407408"/>
            <a:ext cx="3198348" cy="237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68E5CF-FC82-40DA-8E6D-0BFF887B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656" y="2304288"/>
            <a:ext cx="7022592" cy="2258568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  <a:t>Династия</a:t>
            </a:r>
            <a:b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  <a:t> Чижовых-</a:t>
            </a:r>
            <a:b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7200" dirty="0" err="1" smtClean="0">
                <a:solidFill>
                  <a:schemeClr val="accent5">
                    <a:lumMod val="50000"/>
                  </a:schemeClr>
                </a:solidFill>
              </a:rPr>
              <a:t>Шипигусевых</a:t>
            </a:r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b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  <a:t>Старковых</a:t>
            </a:r>
            <a:endParaRPr lang="en-US" sz="7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9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C5EA60-12FC-4FB7-9CED-CDC28177F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466345"/>
            <a:ext cx="7735824" cy="118872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Основателем династии является Чижова Нина Спиридоновна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r="13316" b="3434"/>
          <a:stretch/>
        </p:blipFill>
        <p:spPr>
          <a:xfrm>
            <a:off x="1664208" y="1809879"/>
            <a:ext cx="5696712" cy="468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9E38B3-4686-8247-9625-49018D29F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BA01B-ECA4-4938-872A-B38BEB13AC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3062" y="4889019"/>
            <a:ext cx="10427209" cy="1411197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Нина в городе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Чёрмозе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декабря 1940 года.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Отец – Поносов Спиридон Яковлевич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 –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Поносова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Семёновна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центре фотографии)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5" r="11423" b="2312"/>
          <a:stretch/>
        </p:blipFill>
        <p:spPr>
          <a:xfrm rot="5400000">
            <a:off x="3400425" y="-507084"/>
            <a:ext cx="4555998" cy="6236208"/>
          </a:xfrm>
          <a:prstGeom prst="rect">
            <a:avLst/>
          </a:prstGeom>
        </p:spPr>
      </p:pic>
      <p:sp>
        <p:nvSpPr>
          <p:cNvPr id="3" name="Стрелка влево 2"/>
          <p:cNvSpPr/>
          <p:nvPr/>
        </p:nvSpPr>
        <p:spPr>
          <a:xfrm rot="622436">
            <a:off x="8000724" y="3701786"/>
            <a:ext cx="2039112" cy="39128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994392" y="3813048"/>
            <a:ext cx="1874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Нина 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676657" y="1801369"/>
            <a:ext cx="5038343" cy="2994094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1959 года назначена на должность пионервожатой в Чёрмозскую семилетнюю школу №2.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456" y="807116"/>
            <a:ext cx="3462593" cy="52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984E2-31A5-468B-BDD2-9BF3D346F2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488" y="715963"/>
            <a:ext cx="5843016" cy="4999037"/>
          </a:xfrm>
        </p:spPr>
        <p:txBody>
          <a:bodyPr>
            <a:normAutofit/>
          </a:bodyPr>
          <a:lstStyle/>
          <a:p>
            <a:pPr lvl="1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народного образования направил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Нину Спиридоновну после окончания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Чермозской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 работать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далёкую от дома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Зинковскую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начальную школу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учителем.</a:t>
            </a:r>
          </a:p>
          <a:p>
            <a:pPr lvl="1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не было электричества, учились с керосиновыми лампами, в избе было всего два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окна.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002" r="22002"/>
          <a:stretch>
            <a:fillRect/>
          </a:stretch>
        </p:blipFill>
        <p:spPr>
          <a:xfrm>
            <a:off x="6858000" y="601664"/>
            <a:ext cx="4572000" cy="511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1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90A16C-1235-4DE1-9AE7-2F7599C83F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464" y="1042416"/>
            <a:ext cx="7187184" cy="443484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1сентября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1966 года назначили заведующей Зинковской начальной школой, была районным депутатом два созыва, заочно закончила Кунгурское педагогическое  училище по специальности учитель начальных классов.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нашла свою вторую половинку и вышла замуж за Чижова Анатолия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Семёновича.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 прожила  десять незабываемых лет. </a:t>
            </a:r>
            <a:endParaRPr lang="en-US" altLang="en-US" sz="28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905" y="1754046"/>
            <a:ext cx="4089086" cy="2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037412-7BC5-4AAA-8ED5-FC377A84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664" y="889697"/>
            <a:ext cx="7726535" cy="838519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Молодая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переехала жить в деревню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Лазарята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Родились   дети: сын  Виктор и дочь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t="14355" r="8044" b="11245"/>
          <a:stretch/>
        </p:blipFill>
        <p:spPr>
          <a:xfrm rot="5400000">
            <a:off x="5536692" y="1741932"/>
            <a:ext cx="3977640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2B839A9-BE4F-40C7-ABA3-682B626FFB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20" y="749808"/>
            <a:ext cx="10465117" cy="226684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1970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 старшему Виктору нужно было идти в 1 класс, пожалели его родители , чтобы он не ходил так далеко в школу пешком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 км. и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семья переехала жить в село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Кривец.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7" r="6160" b="7413"/>
          <a:stretch/>
        </p:blipFill>
        <p:spPr>
          <a:xfrm>
            <a:off x="3682870" y="2332652"/>
            <a:ext cx="4826648" cy="39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6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Islander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E56925"/>
      </a:accent1>
      <a:accent2>
        <a:srgbClr val="F19936"/>
      </a:accent2>
      <a:accent3>
        <a:srgbClr val="5DA3CC"/>
      </a:accent3>
      <a:accent4>
        <a:srgbClr val="B3DAD6"/>
      </a:accent4>
      <a:accent5>
        <a:srgbClr val="76B144"/>
      </a:accent5>
      <a:accent6>
        <a:srgbClr val="438F63"/>
      </a:accent6>
      <a:hlink>
        <a:srgbClr val="E2DD60"/>
      </a:hlink>
      <a:folHlink>
        <a:srgbClr val="E78576"/>
      </a:folHlink>
    </a:clrScheme>
    <a:fontScheme name="Custom 1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spanic Heritage Template_LW.pot  -  AutoRecovered" id="{0019F9B1-4944-4C3D-BD71-31454C82D899}" vid="{3EED11B8-4CEA-4EF8-BEA8-9CD170BA1D8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_ip_UnifiedCompliancePolicyProperties xmlns="http://schemas.microsoft.com/sharepoint/v3" xsi:nil="true"/>
    <Status xmlns="71af3243-3dd4-4a8d-8c0d-dd76da1f02a5">Not started</Status>
    <TaxCatchAll xmlns="230e9df3-be65-4c73-a93b-d1236ebd677e"/>
    <lcf76f155ced4ddcb4097134ff3c332f xmlns="71af3243-3dd4-4a8d-8c0d-dd76da1f02a5">
      <Terms xmlns="http://schemas.microsoft.com/office/infopath/2007/PartnerControls"/>
    </lcf76f155ced4ddcb4097134ff3c332f>
    <Image xmlns="71af3243-3dd4-4a8d-8c0d-dd76da1f02a5">
      <Url xsi:nil="true"/>
      <Description xsi:nil="true"/>
    </Image>
    <_ip_UnifiedCompliancePolicyUIAction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6FD371B-A150-4B08-9180-DA30724E99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8E9125-520C-4260-BF38-ECD338604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3D28AB-F595-4923-953A-AF3BB4401064}">
  <ds:schemaRefs>
    <ds:schemaRef ds:uri="http://purl.org/dc/dcmitype/"/>
    <ds:schemaRef ds:uri="http://www.w3.org/XML/1998/namespace"/>
    <ds:schemaRef ds:uri="71af3243-3dd4-4a8d-8c0d-dd76da1f02a5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230e9df3-be65-4c73-a93b-d1236ebd677e"/>
    <ds:schemaRef ds:uri="16c05727-aa75-4e4a-9b5f-8a80a1165891"/>
    <ds:schemaRef ds:uri="http://schemas.microsoft.com/sharepoint/v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420</Words>
  <Application>Microsoft Office PowerPoint</Application>
  <PresentationFormat>Широкоэкранный</PresentationFormat>
  <Paragraphs>33</Paragraphs>
  <Slides>15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-apple-system</vt:lpstr>
      <vt:lpstr>Arial</vt:lpstr>
      <vt:lpstr>Segoe UI</vt:lpstr>
      <vt:lpstr>Times New Roman</vt:lpstr>
      <vt:lpstr>1_Office Theme</vt:lpstr>
      <vt:lpstr>Презентация PowerPoint</vt:lpstr>
      <vt:lpstr>Династия  Чижовых- Шипигусевых- Старковых</vt:lpstr>
      <vt:lpstr>Основателем династии является Чижова Нина Спиридоновна</vt:lpstr>
      <vt:lpstr>Overview</vt:lpstr>
      <vt:lpstr>Презентация PowerPoint</vt:lpstr>
      <vt:lpstr>Презентация PowerPoint</vt:lpstr>
      <vt:lpstr>Презентация PowerPoint</vt:lpstr>
      <vt:lpstr>Молодая семья переехала жить в деревню Лазарята. Родились   дети: сын  Виктор и дочь Светлана.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Внучка -   Старкова Елизавета Викторовна </vt:lpstr>
      <vt:lpstr>Нашей династии  104 года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2021-01-14T05:45:19Z</dcterms:created>
  <dcterms:modified xsi:type="dcterms:W3CDTF">2023-10-29T10:19:56Z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AITags">
    <vt:lpwstr/>
  </property>
  <property fmtid="{D5CDD505-2E9C-101B-9397-08002B2CF9AE}" pid="3" name="ContentTypeId">
    <vt:lpwstr>0x01010079F111ED35F8CC479449609E8A0923A6</vt:lpwstr>
  </property>
</Properties>
</file>