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63" r:id="rId3"/>
    <p:sldId id="261" r:id="rId4"/>
    <p:sldId id="262" r:id="rId5"/>
    <p:sldId id="268" r:id="rId6"/>
    <p:sldId id="269" r:id="rId7"/>
    <p:sldId id="270" r:id="rId8"/>
    <p:sldId id="264" r:id="rId9"/>
    <p:sldId id="265" r:id="rId10"/>
    <p:sldId id="266" r:id="rId11"/>
  </p:sldIdLst>
  <p:sldSz cx="12192000" cy="6858000"/>
  <p:notesSz cx="6858000" cy="99790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136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514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70638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385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8763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599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8961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8252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92202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8" name="Текст 2"/>
          <p:cNvSpPr>
            <a:spLocks noGrp="1"/>
          </p:cNvSpPr>
          <p:nvPr>
            <p:ph idx="1"/>
          </p:nvPr>
        </p:nvSpPr>
        <p:spPr>
          <a:xfrm>
            <a:off x="838200" y="2311766"/>
            <a:ext cx="10515600" cy="3792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latin typeface="Helvetica" panose="00000500000000000000" pitchFamily="50" charset="0"/>
                <a:ea typeface="Helvetica" panose="00000500000000000000" pitchFamily="50" charset="0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37709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450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172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366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882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849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484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478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982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EA064-8F9C-4B69-89D0-0318252F4CC6}" type="datetimeFigureOut">
              <a:rPr lang="ru-RU" smtClean="0"/>
              <a:t>21.02.2024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34347B2-EDAD-47AB-A211-E87CDD86BE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102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1.png"/><Relationship Id="rId4" Type="http://schemas.openxmlformats.org/officeDocument/2006/relationships/hyperlink" Target="http://standart.edu.r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9761" y="2278866"/>
            <a:ext cx="9530366" cy="148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проекта ТОП-10 к разработке краткосрочного курса внеурочной деятельности по профориентации</a:t>
            </a:r>
            <a:endParaRPr lang="ru-RU" sz="6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2703" y="4891227"/>
            <a:ext cx="43659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Давжицкая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Леонидовна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педагог МАОУ СОШ № 21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2563" y="162517"/>
            <a:ext cx="777644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80790"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Если вы удачно выберете труд и вложите в него душу,</a:t>
            </a:r>
            <a:endParaRPr lang="ru-RU" dirty="0" smtClean="0">
              <a:effectLst/>
            </a:endParaRPr>
          </a:p>
          <a:p>
            <a:pPr marL="3780790"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 счастье само вас отыщет.</a:t>
            </a:r>
            <a:endParaRPr lang="ru-RU" dirty="0" smtClean="0">
              <a:effectLst/>
            </a:endParaRPr>
          </a:p>
          <a:p>
            <a:pPr marL="3780790"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</a:t>
            </a:r>
            <a:endParaRPr lang="ru-RU" dirty="0" smtClean="0">
              <a:effectLst/>
            </a:endParaRPr>
          </a:p>
          <a:p>
            <a:pPr marL="3780790"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К.Д. Ушинский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9134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500" b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Модель программы внеурочной деятельности по профориентации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17324" y="1517898"/>
            <a:ext cx="3116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Родительское собрание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7324" y="2164229"/>
            <a:ext cx="3116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Профориентационный урок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7324" y="2697202"/>
            <a:ext cx="3116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Диагностика учеников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7324" y="3252856"/>
            <a:ext cx="3116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Деление по подгруппам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7324" y="3861680"/>
            <a:ext cx="3116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Событие 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17324" y="4460341"/>
            <a:ext cx="3116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Событие 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02264" y="3021347"/>
            <a:ext cx="3116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 подгруппа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05353" y="3528541"/>
            <a:ext cx="3116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 подгруппа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7324" y="5059002"/>
            <a:ext cx="3116688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Заключительный урок рефлексии, переход в 7 класс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14" name="Прямая со стрелкой 13"/>
          <p:cNvCxnSpPr>
            <a:stCxn id="4" idx="2"/>
            <a:endCxn id="5" idx="0"/>
          </p:cNvCxnSpPr>
          <p:nvPr/>
        </p:nvCxnSpPr>
        <p:spPr>
          <a:xfrm>
            <a:off x="4975668" y="1887230"/>
            <a:ext cx="0" cy="2769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5" idx="2"/>
            <a:endCxn id="6" idx="0"/>
          </p:cNvCxnSpPr>
          <p:nvPr/>
        </p:nvCxnSpPr>
        <p:spPr>
          <a:xfrm>
            <a:off x="4975668" y="2533561"/>
            <a:ext cx="0" cy="1636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6" idx="2"/>
            <a:endCxn id="7" idx="0"/>
          </p:cNvCxnSpPr>
          <p:nvPr/>
        </p:nvCxnSpPr>
        <p:spPr>
          <a:xfrm>
            <a:off x="4975668" y="3066534"/>
            <a:ext cx="0" cy="1863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7" idx="3"/>
            <a:endCxn id="10" idx="1"/>
          </p:cNvCxnSpPr>
          <p:nvPr/>
        </p:nvCxnSpPr>
        <p:spPr>
          <a:xfrm flipV="1">
            <a:off x="6534012" y="3206013"/>
            <a:ext cx="368252" cy="2315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7" idx="3"/>
            <a:endCxn id="11" idx="1"/>
          </p:cNvCxnSpPr>
          <p:nvPr/>
        </p:nvCxnSpPr>
        <p:spPr>
          <a:xfrm>
            <a:off x="6534012" y="3437522"/>
            <a:ext cx="371341" cy="2756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>
            <a:stCxn id="10" idx="3"/>
          </p:cNvCxnSpPr>
          <p:nvPr/>
        </p:nvCxnSpPr>
        <p:spPr>
          <a:xfrm flipH="1">
            <a:off x="6530923" y="3206013"/>
            <a:ext cx="3488029" cy="1026616"/>
          </a:xfrm>
          <a:prstGeom prst="bentConnector3">
            <a:avLst>
              <a:gd name="adj1" fmla="val -65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Соединительная линия уступом 37"/>
          <p:cNvCxnSpPr>
            <a:stCxn id="11" idx="3"/>
            <a:endCxn id="9" idx="3"/>
          </p:cNvCxnSpPr>
          <p:nvPr/>
        </p:nvCxnSpPr>
        <p:spPr>
          <a:xfrm flipH="1">
            <a:off x="6534012" y="3713207"/>
            <a:ext cx="3488029" cy="931800"/>
          </a:xfrm>
          <a:prstGeom prst="bentConnector3">
            <a:avLst>
              <a:gd name="adj1" fmla="val -6554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9" idx="2"/>
            <a:endCxn id="12" idx="0"/>
          </p:cNvCxnSpPr>
          <p:nvPr/>
        </p:nvCxnSpPr>
        <p:spPr>
          <a:xfrm>
            <a:off x="4975668" y="4829673"/>
            <a:ext cx="0" cy="22932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Левая фигурная скобка 42"/>
          <p:cNvSpPr/>
          <p:nvPr/>
        </p:nvSpPr>
        <p:spPr>
          <a:xfrm>
            <a:off x="2878111" y="1270000"/>
            <a:ext cx="404735" cy="4860977"/>
          </a:xfrm>
          <a:prstGeom prst="leftBrac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336438" y="2004705"/>
            <a:ext cx="2407195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Кооперация</a:t>
            </a:r>
          </a:p>
          <a:p>
            <a:r>
              <a:rPr lang="ru-RU" dirty="0" smtClean="0"/>
              <a:t>Коммуникация</a:t>
            </a:r>
          </a:p>
          <a:p>
            <a:r>
              <a:rPr lang="ru-RU" dirty="0" smtClean="0"/>
              <a:t>Критическое мышление</a:t>
            </a:r>
          </a:p>
          <a:p>
            <a:r>
              <a:rPr lang="ru-RU" dirty="0" smtClean="0"/>
              <a:t>Креативность </a:t>
            </a:r>
          </a:p>
          <a:p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9001991" y="1824232"/>
            <a:ext cx="3116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Родительское собрание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8993405" y="662112"/>
            <a:ext cx="3116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Профориентационный урок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8993405" y="1272553"/>
            <a:ext cx="3116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Диагностика учеников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9022985" y="2983795"/>
            <a:ext cx="3116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Деление по подгруппам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9001991" y="2382465"/>
            <a:ext cx="3116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1 подгруппа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9001991" y="4180910"/>
            <a:ext cx="3116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2 подгруппа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9022985" y="3528541"/>
            <a:ext cx="3116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Событие 2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8993405" y="4829673"/>
            <a:ext cx="3116688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Заключительный урок рефлексии, переход в 7 класс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8993405" y="5937669"/>
            <a:ext cx="311668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Событие 1</a:t>
            </a:r>
            <a:endParaRPr lang="ru-RU" dirty="0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51" y="3861680"/>
            <a:ext cx="2391782" cy="239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03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3465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62" y="0"/>
            <a:ext cx="9133465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535" y="0"/>
            <a:ext cx="91334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46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28811" y="360608"/>
            <a:ext cx="4082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6671" y="883828"/>
            <a:ext cx="9697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профессии, поступление в учебное заведение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6671" y="1841679"/>
            <a:ext cx="1390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07712" y="2630253"/>
            <a:ext cx="2384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3815" y="1949279"/>
            <a:ext cx="2395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70112" y="2516155"/>
            <a:ext cx="1899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34895" y="1638992"/>
            <a:ext cx="37177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встречи с интересными людьми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65949" y="3624150"/>
            <a:ext cx="34901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виртуальное знакомство с ОУ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>
            <a:stCxn id="5" idx="2"/>
          </p:cNvCxnSpPr>
          <p:nvPr/>
        </p:nvCxnSpPr>
        <p:spPr>
          <a:xfrm flipH="1">
            <a:off x="1725769" y="1407048"/>
            <a:ext cx="3689798" cy="5762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485623" y="1407048"/>
            <a:ext cx="3258354" cy="13747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5383369" y="1407048"/>
            <a:ext cx="502276" cy="5762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175421" y="1407048"/>
            <a:ext cx="0" cy="12232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349285" y="1407048"/>
            <a:ext cx="1390918" cy="23149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6574665" y="1407048"/>
            <a:ext cx="2208726" cy="4346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898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Профессионально мобильная личность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4851" y="1270000"/>
            <a:ext cx="956900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определяется, как способность и готовность 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достаточно быстро и успешно овладеть новой техникой и технологией, приобретать недостающие знания и умения, обеспечивающие эффективность новой 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деятельности.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9397" y="3696237"/>
            <a:ext cx="2356834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аспект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91813" y="3696237"/>
            <a:ext cx="3131713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Производственный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аспект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69108" y="3696236"/>
            <a:ext cx="3131713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аспект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>
            <a:stCxn id="4" idx="2"/>
          </p:cNvCxnSpPr>
          <p:nvPr/>
        </p:nvCxnSpPr>
        <p:spPr>
          <a:xfrm flipH="1">
            <a:off x="1970468" y="2716550"/>
            <a:ext cx="3148884" cy="8766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2"/>
          </p:cNvCxnSpPr>
          <p:nvPr/>
        </p:nvCxnSpPr>
        <p:spPr>
          <a:xfrm>
            <a:off x="5119352" y="2716550"/>
            <a:ext cx="0" cy="9796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2"/>
          </p:cNvCxnSpPr>
          <p:nvPr/>
        </p:nvCxnSpPr>
        <p:spPr>
          <a:xfrm>
            <a:off x="5119352" y="2716550"/>
            <a:ext cx="3264794" cy="9281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016626" y="4917659"/>
            <a:ext cx="820545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 –воспитание профессионально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мобильной личности!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65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2" t="19711" r="34677" b="30041"/>
          <a:stretch/>
        </p:blipFill>
        <p:spPr bwMode="auto">
          <a:xfrm>
            <a:off x="155575" y="1982822"/>
            <a:ext cx="4809592" cy="284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https://maps.spravka-region.ru/img/257/55118020140520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maps.spravka-region.ru/img/257/5511802014052052.jpg"/>
          <p:cNvSpPr>
            <a:spLocks noChangeAspect="1" noChangeArrowheads="1"/>
          </p:cNvSpPr>
          <p:nvPr/>
        </p:nvSpPr>
        <p:spPr bwMode="auto">
          <a:xfrm>
            <a:off x="155575" y="-2811463"/>
            <a:ext cx="10439400" cy="585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9" descr="https://ds05.infourok.ru/uploads/ex/0052/000f07f9-d5e459b5/img1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965167" y="1832356"/>
            <a:ext cx="6790347" cy="184665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Цель по </a:t>
            </a:r>
            <a:r>
              <a:rPr lang="en-US" b="1" dirty="0" smtClean="0">
                <a:solidFill>
                  <a:srgbClr val="0070C0"/>
                </a:solidFill>
              </a:rPr>
              <a:t>SMART</a:t>
            </a:r>
            <a:r>
              <a:rPr lang="ru-RU" b="1" dirty="0" smtClean="0">
                <a:solidFill>
                  <a:srgbClr val="0070C0"/>
                </a:solidFill>
              </a:rPr>
              <a:t>: </a:t>
            </a:r>
            <a:r>
              <a:rPr lang="ru-RU" sz="1600" b="1" dirty="0" smtClean="0"/>
              <a:t>осознанный </a:t>
            </a:r>
            <a:r>
              <a:rPr lang="ru-RU" sz="1600" b="1" dirty="0"/>
              <a:t>выбор профессии обучающимися 9, 11 </a:t>
            </a:r>
            <a:r>
              <a:rPr lang="ru-RU" sz="1600" b="1" dirty="0" smtClean="0"/>
              <a:t>классов за </a:t>
            </a:r>
            <a:r>
              <a:rPr lang="ru-RU" sz="1600" b="1" dirty="0"/>
              <a:t>счет социального партнерства  со средними профессиональными и высшими учебными заведениями Пермского края, ПАО «Сбербанк», «Металлист», «Росомз», «Кунгурские народные промыслы», что позволит обеспечить всем выпускникам (100%) поступить в </a:t>
            </a:r>
            <a:r>
              <a:rPr lang="ru-RU" sz="1600" b="1" dirty="0" err="1" smtClean="0"/>
              <a:t>ССУЗы</a:t>
            </a:r>
            <a:r>
              <a:rPr lang="ru-RU" sz="1600" b="1" dirty="0" smtClean="0"/>
              <a:t> </a:t>
            </a:r>
            <a:r>
              <a:rPr lang="ru-RU" sz="1600" b="1" dirty="0" smtClean="0"/>
              <a:t>Пермского края  </a:t>
            </a:r>
            <a:r>
              <a:rPr lang="ru-RU" sz="1600" b="1" dirty="0"/>
              <a:t>по состоянию на </a:t>
            </a:r>
            <a:r>
              <a:rPr lang="ru-RU" sz="1600" b="1" dirty="0" smtClean="0"/>
              <a:t>01 сентября</a:t>
            </a:r>
            <a:endParaRPr lang="ru-RU" sz="1600" b="1" dirty="0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0" t="52003" r="21619" b="30393"/>
          <a:stretch/>
        </p:blipFill>
        <p:spPr bwMode="auto">
          <a:xfrm>
            <a:off x="155575" y="4945049"/>
            <a:ext cx="4988418" cy="1346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52215" t="21583" r="3990" b="46279"/>
          <a:stretch/>
        </p:blipFill>
        <p:spPr>
          <a:xfrm>
            <a:off x="9146260" y="437882"/>
            <a:ext cx="2886171" cy="1371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57149" y="215874"/>
            <a:ext cx="843622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anose="00000500000000000000" pitchFamily="50" charset="0"/>
                <a:ea typeface="Helvetica" panose="00000500000000000000" pitchFamily="50" charset="0"/>
                <a:cs typeface="+mj-cs"/>
              </a:defRPr>
            </a:lvl1pPr>
          </a:lstStyle>
          <a:p>
            <a:pPr algn="just"/>
            <a:r>
              <a:rPr lang="ru-RU" b="1" dirty="0" smtClean="0">
                <a:ln w="13462">
                  <a:solidFill>
                    <a:srgbClr val="0F9B9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Создай свою историю успеха!</a:t>
            </a:r>
            <a:br>
              <a:rPr lang="ru-RU" b="1" dirty="0" smtClean="0">
                <a:ln w="13462">
                  <a:solidFill>
                    <a:srgbClr val="0F9B9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</a:br>
            <a:endParaRPr lang="ru-RU" b="1" dirty="0" smtClean="0">
              <a:ln w="13462">
                <a:solidFill>
                  <a:srgbClr val="0F9B9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just"/>
            <a:r>
              <a:rPr lang="ru-RU" sz="2700" b="1" dirty="0" smtClean="0">
                <a:ln w="13462">
                  <a:solidFill>
                    <a:srgbClr val="0F9B9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Основные характеристики проекта</a:t>
            </a:r>
            <a:endParaRPr lang="ru-RU" sz="2700" b="1" dirty="0">
              <a:ln w="13462">
                <a:solidFill>
                  <a:srgbClr val="0F9B9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41701" y="3581893"/>
            <a:ext cx="651381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познакомить с историей родного края, развитием производства, чайного дела и меценатства на территории г. Кунгура и района;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-способствовать профессиональному самоопределению обучающихся;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-организовать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педагогическое сопровождение профессионального самоопределения, личностного и профессионального развития обучающихся на всех возрастных этапах;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активизировать ресурсный потенциал региона для обеспечения качества профориентационной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деятельности.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47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52215" t="21583" r="3990" b="46279"/>
          <a:stretch/>
        </p:blipFill>
        <p:spPr>
          <a:xfrm>
            <a:off x="9401577" y="437881"/>
            <a:ext cx="2790423" cy="1325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26197" t="21395" r="26902" b="7961"/>
          <a:stretch/>
        </p:blipFill>
        <p:spPr>
          <a:xfrm>
            <a:off x="-1" y="-1"/>
            <a:ext cx="8706119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6" descr="F:\2016-04-13 день открытых дверей\P41301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48713" y="2474160"/>
            <a:ext cx="2345514" cy="17591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https://sun9-71.userapi.com/impg/jXmpClZaixs5LOTPVTjyMQzmYnpOQFLqqXLBDw/U60_GNDJs28.jpg?size=1600x1201&amp;quality=96&amp;sign=1e1c6c13623913d9fe6d81c97055d2ca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8713" y="4631998"/>
            <a:ext cx="2398002" cy="18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13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774" y="110292"/>
            <a:ext cx="816952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0F9B91"/>
                  </a:solidFill>
                </a:ln>
                <a:solidFill>
                  <a:srgbClr val="0F9B91"/>
                </a:solidFill>
              </a:rPr>
              <a:t>Значение  профориентационного туристического маршрута</a:t>
            </a:r>
            <a:endParaRPr lang="ru-RU" sz="3200" dirty="0">
              <a:ln>
                <a:solidFill>
                  <a:srgbClr val="0F9B91"/>
                </a:solidFill>
              </a:ln>
              <a:solidFill>
                <a:srgbClr val="0F9B9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775" y="2200493"/>
            <a:ext cx="1990726" cy="136960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ДЛЯ РОДИТЕЛЕЙ И УЧЕНИКА: 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осознанный выбор профессии, поступление в ВУЗ или ССУЗ края, занятость по месту жительства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775" y="3745158"/>
            <a:ext cx="1990726" cy="153888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ДЛЯ УЧЕБНЫХ ЗАВЕДЕНИЙ: 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школы – повышение качества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ВУЗа, </a:t>
            </a:r>
            <a:r>
              <a:rPr lang="ru-RU" sz="1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ССУЗа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–набор абитуриентов с высоким проходным баллом, отсутствие вакантных мест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6" y="5449793"/>
            <a:ext cx="2028824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ДЛЯ СОЦИАЛЬНЫХ ПАРТНЕРОВ: 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Реклама, 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Квалифицированные кадры после обучения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производства, города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6949" y="5761034"/>
            <a:ext cx="2428874" cy="86177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ДЛЯ РАЗРАБОТЧИКА ПРОЕКТА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интересные формы работы с обучающимися</a:t>
            </a:r>
          </a:p>
        </p:txBody>
      </p:sp>
      <p:pic>
        <p:nvPicPr>
          <p:cNvPr id="1030" name="Picture 6" descr="https://kungur-school21.ru/wp-content/uploads/2021/09/09092021_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92" b="14000"/>
          <a:stretch/>
        </p:blipFill>
        <p:spPr bwMode="auto">
          <a:xfrm>
            <a:off x="2266949" y="2308484"/>
            <a:ext cx="7620000" cy="33322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52215" t="21583" r="3990" b="46279"/>
          <a:stretch/>
        </p:blipFill>
        <p:spPr>
          <a:xfrm>
            <a:off x="8493370" y="-1"/>
            <a:ext cx="3698630" cy="17573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7" descr="logo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949" y="2118572"/>
            <a:ext cx="2305051" cy="815127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11" name="TextBox 19"/>
          <p:cNvSpPr txBox="1"/>
          <p:nvPr/>
        </p:nvSpPr>
        <p:spPr>
          <a:xfrm>
            <a:off x="10410824" y="3392509"/>
            <a:ext cx="1409700" cy="894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11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Формируемые УУД: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-личностные;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-регулятивные;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-познавательные;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-коммуникативные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13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169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Профориентационный туристический маршрут</a:t>
            </a:r>
            <a:b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7334" y="1506828"/>
            <a:ext cx="2091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аспект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99268" y="1506828"/>
            <a:ext cx="2781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Производственный аспект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67025" y="1506828"/>
            <a:ext cx="25595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аспект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9397" y="2511380"/>
            <a:ext cx="2279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Музей истории купеч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16795" t="19703" r="34401" b="15100"/>
          <a:stretch/>
        </p:blipFill>
        <p:spPr>
          <a:xfrm>
            <a:off x="602922" y="2221797"/>
            <a:ext cx="2052510" cy="1541604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522393"/>
              </p:ext>
            </p:extLst>
          </p:nvPr>
        </p:nvGraphicFramePr>
        <p:xfrm>
          <a:off x="102761" y="3763401"/>
          <a:ext cx="3052832" cy="25564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52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Музей истории купечества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Экспозиции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«Культура и ремесло Кунгура»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делают: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Изучают ремесленные предприятия города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Определяются с дальнейшим маршрутом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778359"/>
              </p:ext>
            </p:extLst>
          </p:nvPr>
        </p:nvGraphicFramePr>
        <p:xfrm>
          <a:off x="3799269" y="3893861"/>
          <a:ext cx="3219718" cy="22955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19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ОАО «Кунгур-Керамика»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Экскурсия по предприятию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Мастер-класс по изготовлению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горшка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Что делают: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Знакомятся в видами росписи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Знакомятся с вакансиями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Определяются с дальнейшим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маршрутом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3" name="Picture 4" descr="https://nkhp.ru/uploaded/thumbnails/820_1200xauto_keep_ratio-202653104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28"/>
          <a:stretch/>
        </p:blipFill>
        <p:spPr bwMode="auto">
          <a:xfrm>
            <a:off x="3950018" y="2275840"/>
            <a:ext cx="2785633" cy="1487561"/>
          </a:xfrm>
          <a:prstGeom prst="rect">
            <a:avLst/>
          </a:prstGeom>
          <a:ln w="38100" cap="sq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6" descr="https://iskra-kungur.ru/_res/news/img14276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572" y="2275840"/>
            <a:ext cx="2534522" cy="14875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280145"/>
              </p:ext>
            </p:extLst>
          </p:nvPr>
        </p:nvGraphicFramePr>
        <p:xfrm>
          <a:off x="7175296" y="3893861"/>
          <a:ext cx="3027074" cy="2280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27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49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КГХПК (Кунгурский 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худ.пром.колледж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685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Специальность: Декоративно-прикладное искусство и народные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промыслы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422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Что делают: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Роспись глиняного горшка, привезенного с завода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416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74303" y="171718"/>
            <a:ext cx="8596668" cy="6267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Школа в лицах</a:t>
            </a:r>
            <a:b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483" y="1043189"/>
            <a:ext cx="2091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аспект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37905" y="1043189"/>
            <a:ext cx="2781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Производственный аспект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67025" y="1043189"/>
            <a:ext cx="25595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аспект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21874" t="16116" r="35801" b="19884"/>
          <a:stretch/>
        </p:blipFill>
        <p:spPr>
          <a:xfrm>
            <a:off x="342483" y="1758276"/>
            <a:ext cx="1867436" cy="1587607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073216"/>
              </p:ext>
            </p:extLst>
          </p:nvPr>
        </p:nvGraphicFramePr>
        <p:xfrm>
          <a:off x="0" y="2989135"/>
          <a:ext cx="3052832" cy="38688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52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74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Встреча с интересными людьми.</a:t>
                      </a:r>
                      <a:endParaRPr lang="ru-RU" sz="1800" b="0" i="0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Мушкалов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Сергей Михайлович, выпускник школы, директор Музея истории купечества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8302">
                <a:tc>
                  <a:txBody>
                    <a:bodyPr/>
                    <a:lstStyle/>
                    <a:p>
                      <a:pPr marL="0" marR="0" lvl="0" indent="0" algn="just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делают: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Знакомятся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 деятельностью </a:t>
                      </a:r>
                      <a:r>
                        <a:rPr lang="ru-RU" sz="1600" b="1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Мушкалова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С.М. на территории школы.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 его руководством восстановлен склеп купеческой династии </a:t>
                      </a:r>
                      <a:r>
                        <a:rPr lang="ru-RU" sz="11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Грибушиных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построена новая экспозиция отдела природы, открыт Художественный музей, Музей истории купечества, Музей покорителей неба.</a:t>
                      </a:r>
                      <a:endParaRPr lang="ru-RU" sz="11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291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969201"/>
              </p:ext>
            </p:extLst>
          </p:nvPr>
        </p:nvGraphicFramePr>
        <p:xfrm>
          <a:off x="3528811" y="3462800"/>
          <a:ext cx="3593206" cy="25564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93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Музей истории купечества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Экспозиции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«Меценаты города Кунгура»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«Вклад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купца Губкина А.С. в образование г. Кунгура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Что делают: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Знакомятся с купцами - меценатами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Определяют дальнейший маршрут 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l="16795" t="19703" r="34401" b="15100"/>
          <a:stretch/>
        </p:blipFill>
        <p:spPr>
          <a:xfrm>
            <a:off x="4299159" y="1804279"/>
            <a:ext cx="2052510" cy="1541604"/>
          </a:xfrm>
          <a:prstGeom prst="rect">
            <a:avLst/>
          </a:prstGeom>
        </p:spPr>
      </p:pic>
      <p:sp>
        <p:nvSpPr>
          <p:cNvPr id="14" name="AutoShape 2" descr="https://1.bp.blogspot.com/-51axaAbEeL0/XbV4EOiyIMI/AAAAAAAAI-U/lq9ci_dnjEQ4Cww0uXZ9uh-tj6gkGQfsgCLcBGAsYHQ/s1600/DSC_096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/>
          <a:srcRect l="15317" t="18952" r="28697" b="27501"/>
          <a:stretch/>
        </p:blipFill>
        <p:spPr>
          <a:xfrm>
            <a:off x="7267025" y="1874186"/>
            <a:ext cx="2930482" cy="1575825"/>
          </a:xfrm>
          <a:prstGeom prst="rect">
            <a:avLst/>
          </a:prstGeom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605130"/>
              </p:ext>
            </p:extLst>
          </p:nvPr>
        </p:nvGraphicFramePr>
        <p:xfrm>
          <a:off x="7374368" y="3618959"/>
          <a:ext cx="3593206" cy="20346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93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Кунгурский автотранспортный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колледж (им. А.С. Губкина)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Экспозиции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«История колледжа сквозь века»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Что делают: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Знакомятся с историей колледжа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Мастер-классы по специальностям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866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1381</TotalTime>
  <Words>557</Words>
  <Application>Microsoft Office PowerPoint</Application>
  <PresentationFormat>Широкоэкранный</PresentationFormat>
  <Paragraphs>121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Helvetica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Профессионально мобильная личность </vt:lpstr>
      <vt:lpstr>Презентация PowerPoint</vt:lpstr>
      <vt:lpstr>Презентация PowerPoint</vt:lpstr>
      <vt:lpstr>Значение  профориентационного туристического маршрута</vt:lpstr>
      <vt:lpstr>Профориентационный туристический маршрут </vt:lpstr>
      <vt:lpstr>Школа в лицах </vt:lpstr>
      <vt:lpstr>Модель программы внеурочной деятельности по профориентации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43</cp:revision>
  <cp:lastPrinted>2024-02-21T02:38:24Z</cp:lastPrinted>
  <dcterms:created xsi:type="dcterms:W3CDTF">2023-02-03T18:12:52Z</dcterms:created>
  <dcterms:modified xsi:type="dcterms:W3CDTF">2024-02-21T03:15:36Z</dcterms:modified>
</cp:coreProperties>
</file>