
<file path=[Content_Types].xml><?xml version="1.0" encoding="utf-8"?>
<Types xmlns="http://schemas.openxmlformats.org/package/2006/content-types">
  <Default Extension="emf" ContentType="image/x-emf"/>
  <Default Extension="png" ContentType="image/png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98" r:id="rId3"/>
    <p:sldId id="649" r:id="rId4"/>
    <p:sldId id="609" r:id="rId5"/>
    <p:sldId id="600" r:id="rId6"/>
    <p:sldId id="611" r:id="rId7"/>
    <p:sldId id="636" r:id="rId8"/>
    <p:sldId id="637" r:id="rId9"/>
    <p:sldId id="635" r:id="rId10"/>
    <p:sldId id="634" r:id="rId11"/>
    <p:sldId id="638" r:id="rId12"/>
    <p:sldId id="601" r:id="rId13"/>
    <p:sldId id="614" r:id="rId14"/>
    <p:sldId id="639" r:id="rId15"/>
    <p:sldId id="641" r:id="rId16"/>
    <p:sldId id="640" r:id="rId17"/>
    <p:sldId id="642" r:id="rId18"/>
    <p:sldId id="628" r:id="rId19"/>
    <p:sldId id="627" r:id="rId20"/>
  </p:sldIdLst>
  <p:sldSz cx="24384000" cy="13716000"/>
  <p:notesSz cx="6858000" cy="992632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Никита Силин" initials="НС" lastIdx="1" clrIdx="0"/>
  <p:cmAuthor id="2" name="Силин Никита Андреевич" initials="СНА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2CC"/>
    <a:srgbClr val="66CCFF"/>
    <a:srgbClr val="FF6600"/>
    <a:srgbClr val="FF9900"/>
    <a:srgbClr val="EFFAFF"/>
    <a:srgbClr val="DDF0FF"/>
    <a:srgbClr val="EBF6FF"/>
    <a:srgbClr val="EBEDFF"/>
    <a:srgbClr val="E5E8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79" autoAdjust="0"/>
    <p:restoredTop sz="99634" autoAdjust="0"/>
  </p:normalViewPr>
  <p:slideViewPr>
    <p:cSldViewPr snapToGrid="0">
      <p:cViewPr varScale="1">
        <p:scale>
          <a:sx n="59" d="100"/>
          <a:sy n="59" d="100"/>
        </p:scale>
        <p:origin x="-138" y="-108"/>
      </p:cViewPr>
      <p:guideLst>
        <p:guide orient="horz" pos="4319"/>
        <p:guide pos="76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</p:spPr>
        <p:txBody>
          <a:bodyPr lIns="90287" tIns="45147" rIns="90287" bIns="45147"/>
          <a:lstStyle/>
          <a:p>
            <a:endParaRPr dirty="0"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9" y="4715159"/>
            <a:ext cx="5029201" cy="4466986"/>
          </a:xfrm>
          <a:prstGeom prst="rect">
            <a:avLst/>
          </a:prstGeom>
        </p:spPr>
        <p:txBody>
          <a:bodyPr lIns="90287" tIns="45147" rIns="90287" bIns="45147"/>
          <a:lstStyle/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7449800" y="730250"/>
            <a:ext cx="5257800" cy="11623676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676400" y="730250"/>
            <a:ext cx="15468600" cy="11623676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Заголовок и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Текст заголовка"/>
          <p:cNvSpPr txBox="1">
            <a:spLocks noGrp="1"/>
          </p:cNvSpPr>
          <p:nvPr>
            <p:ph type="title" hasCustomPrompt="1"/>
          </p:nvPr>
        </p:nvSpPr>
        <p:spPr>
          <a:xfrm>
            <a:off x="2759310" y="712413"/>
            <a:ext cx="20828001" cy="1007738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solidFill>
                  <a:srgbClr val="3F3D3C"/>
                </a:solidFill>
                <a:latin typeface="+mn-lt"/>
                <a:ea typeface="+mn-ea"/>
                <a:cs typeface="+mn-cs"/>
                <a:sym typeface="Bebas Neue Regular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21" name="Линия"/>
          <p:cNvSpPr/>
          <p:nvPr/>
        </p:nvSpPr>
        <p:spPr>
          <a:xfrm>
            <a:off x="437279" y="2368910"/>
            <a:ext cx="23509440" cy="1"/>
          </a:xfrm>
          <a:prstGeom prst="line">
            <a:avLst/>
          </a:prstGeom>
          <a:ln w="38100">
            <a:solidFill>
              <a:srgbClr val="D5D5D5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 Neue Medium"/>
              </a:defRPr>
            </a:pPr>
            <a:endParaRPr dirty="0"/>
          </a:p>
        </p:txBody>
      </p:sp>
      <p:sp>
        <p:nvSpPr>
          <p:cNvPr id="2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3715564" y="13093155"/>
            <a:ext cx="482806" cy="482601"/>
          </a:xfrm>
          <a:prstGeom prst="rect">
            <a:avLst/>
          </a:prstGeom>
        </p:spPr>
        <p:txBody>
          <a:bodyPr/>
          <a:lstStyle>
            <a:lvl1pPr>
              <a:defRPr sz="2500">
                <a:solidFill>
                  <a:srgbClr val="D6D5D5"/>
                </a:solidFill>
                <a:latin typeface="SF UI Text Semibold"/>
                <a:ea typeface="SF UI Text Semibold"/>
                <a:cs typeface="SF UI Text Semibold"/>
                <a:sym typeface="SF UI Text Semibold"/>
              </a:defRPr>
            </a:lvl1pPr>
          </a:lstStyle>
          <a:p>
            <a:fld id="{86CB4B4D-7CA3-9044-876B-883B54F8677D}" type="slidenum">
              <a:rPr/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3700" y="3419477"/>
            <a:ext cx="2103120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63700" y="9178927"/>
            <a:ext cx="2103120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676400" y="3651250"/>
            <a:ext cx="10363200" cy="87026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344400" y="3651250"/>
            <a:ext cx="10363200" cy="87026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9576" y="730251"/>
            <a:ext cx="21031200" cy="265112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79577" y="3362326"/>
            <a:ext cx="10315574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679577" y="5010150"/>
            <a:ext cx="10315574" cy="73691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2344400" y="3362326"/>
            <a:ext cx="1036637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12344400" y="5010150"/>
            <a:ext cx="10366376" cy="73691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66376" y="1974851"/>
            <a:ext cx="12344400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366376" y="1974851"/>
            <a:ext cx="12344400" cy="9747250"/>
          </a:xfrm>
        </p:spPr>
        <p:txBody>
          <a:bodyPr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730251"/>
            <a:ext cx="210312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 hangingPunct="1"/>
            <a:endParaRPr lang="ru-RU" b="0" kern="1200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 hangingPunct="1"/>
            <a:endParaRPr lang="ru-RU" b="0" kern="1200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 hangingPunct="1"/>
            <a:fld id="{6393BCA4-4374-4A85-ADB0-6BBECDEA23FF}" type="slidenum">
              <a:rPr lang="ru-RU" b="0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</a:fld>
            <a:endParaRPr lang="ru-RU" b="0" kern="1200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0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2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9.GIF"/><Relationship Id="rId6" Type="http://schemas.openxmlformats.org/officeDocument/2006/relationships/image" Target="../media/image28.GIF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3.jpeg"/><Relationship Id="rId7" Type="http://schemas.openxmlformats.org/officeDocument/2006/relationships/image" Target="../media/image12.jpe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9.jpeg"/><Relationship Id="rId7" Type="http://schemas.openxmlformats.org/officeDocument/2006/relationships/image" Target="../media/image18.jpeg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0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01700" y="10523621"/>
            <a:ext cx="22580600" cy="25542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88316" y="3452009"/>
            <a:ext cx="21893983" cy="701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Проектирование педагогом контрольно-оценочных материалов по читательской грамотности с учётом межпредметных связей</a:t>
            </a:r>
            <a:endParaRPr lang="ru-RU" sz="540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540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4000" smtClean="0">
                <a:solidFill>
                  <a:schemeClr val="accent5">
                    <a:lumMod val="50000"/>
                  </a:schemeClr>
                </a:solidFill>
                <a:latin typeface="Circe Bold" pitchFamily="34" charset="-52"/>
              </a:rPr>
              <a:t>Центр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Circe Bold" pitchFamily="34" charset="-52"/>
              </a:rPr>
              <a:t>непрерывного повышения профессионального </a:t>
            </a:r>
            <a:r>
              <a:rPr lang="ru-RU" sz="4000" smtClean="0">
                <a:solidFill>
                  <a:schemeClr val="accent5">
                    <a:lumMod val="50000"/>
                  </a:schemeClr>
                </a:solidFill>
                <a:latin typeface="Circe Bold" pitchFamily="34" charset="-52"/>
              </a:rPr>
              <a:t>мастерства </a:t>
            </a:r>
            <a:endParaRPr lang="ru-RU" sz="4000" smtClean="0">
              <a:solidFill>
                <a:schemeClr val="accent5">
                  <a:lumMod val="50000"/>
                </a:schemeClr>
              </a:solidFill>
              <a:latin typeface="Circe Bold" pitchFamily="34" charset="-52"/>
            </a:endParaRPr>
          </a:p>
          <a:p>
            <a:r>
              <a:rPr lang="ru-RU" sz="4000" smtClean="0">
                <a:solidFill>
                  <a:schemeClr val="accent5">
                    <a:lumMod val="50000"/>
                  </a:schemeClr>
                </a:solidFill>
                <a:latin typeface="Circe Bold" pitchFamily="34" charset="-52"/>
              </a:rPr>
              <a:t>ГАУ </a:t>
            </a: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Circe Bold" pitchFamily="34" charset="-52"/>
              </a:rPr>
              <a:t>ДПО </a:t>
            </a:r>
            <a:r>
              <a:rPr lang="ru-RU" sz="4000">
                <a:solidFill>
                  <a:schemeClr val="accent5">
                    <a:lumMod val="50000"/>
                  </a:schemeClr>
                </a:solidFill>
                <a:latin typeface="Circe Bold" pitchFamily="34" charset="-52"/>
              </a:rPr>
              <a:t>«</a:t>
            </a:r>
            <a:r>
              <a:rPr lang="ru-RU" sz="4000" smtClean="0">
                <a:solidFill>
                  <a:schemeClr val="accent5">
                    <a:lumMod val="50000"/>
                  </a:schemeClr>
                </a:solidFill>
                <a:latin typeface="Circe Bold" pitchFamily="34" charset="-52"/>
              </a:rPr>
              <a:t>Институт развития образования Пермского края»</a:t>
            </a:r>
            <a:endParaRPr lang="ru-RU" sz="4000" smtClean="0">
              <a:solidFill>
                <a:schemeClr val="accent5">
                  <a:lumMod val="50000"/>
                </a:schemeClr>
              </a:solidFill>
              <a:latin typeface="Circe Bold" pitchFamily="34" charset="-52"/>
            </a:endParaRPr>
          </a:p>
          <a:p>
            <a:endParaRPr lang="ru-RU" sz="4000" dirty="0">
              <a:solidFill>
                <a:schemeClr val="accent5">
                  <a:lumMod val="50000"/>
                </a:schemeClr>
              </a:solidFill>
              <a:latin typeface="Circe Bold" pitchFamily="34" charset="-52"/>
            </a:endParaRPr>
          </a:p>
          <a:p>
            <a:r>
              <a:rPr lang="ru-RU" sz="360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Смердова Екатерина Андреевна, к.филол.н., доцент кафедры </a:t>
            </a:r>
            <a:endParaRPr lang="ru-RU" sz="360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360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общего </a:t>
            </a:r>
            <a:r>
              <a:rPr lang="ru-RU" sz="360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образования </a:t>
            </a:r>
            <a:r>
              <a:rPr lang="ru-RU" sz="360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ЦНППМПР, </a:t>
            </a:r>
            <a:r>
              <a:rPr lang="en-US" sz="360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sea-cub@iro.perm.ru</a:t>
            </a:r>
            <a:endParaRPr lang="ru-RU" sz="360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360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06.03.2024 г.</a:t>
            </a:r>
            <a:endParaRPr lang="ru-RU" sz="36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2400" b="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36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3600" b="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629" y="537059"/>
            <a:ext cx="2071161" cy="1717174"/>
          </a:xfrm>
          <a:prstGeom prst="rect">
            <a:avLst/>
          </a:prstGeom>
        </p:spPr>
      </p:pic>
      <p:pic>
        <p:nvPicPr>
          <p:cNvPr id="102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53705" y="629709"/>
            <a:ext cx="2256490" cy="1886501"/>
          </a:xfrm>
          <a:prstGeom prst="rect">
            <a:avLst/>
          </a:prstGeom>
          <a:noFill/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014" y="537059"/>
            <a:ext cx="1105271" cy="195214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" name="Picture 2" descr="C:\Users\Chernicyna-NA\Desktop\САЙТ ЦЕНТР\подвал\logo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204274" y="623491"/>
            <a:ext cx="2439170" cy="16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1750061"/>
            <a:ext cx="21031200" cy="2651126"/>
          </a:xfrm>
        </p:spPr>
        <p:txBody>
          <a:bodyPr>
            <a:noAutofit/>
          </a:bodyPr>
          <a:lstStyle/>
          <a:p>
            <a:r>
              <a:rPr lang="ru-RU" altLang="en-US" sz="6000" b="1">
                <a:solidFill>
                  <a:srgbClr val="0070C0"/>
                </a:solidFill>
                <a:sym typeface="+mn-ea"/>
              </a:rPr>
              <a:t>Отметьте утверждения как правдивые или ложные.</a:t>
            </a:r>
            <a:endParaRPr lang="ru-RU" altLang="en-US" sz="6000" b="1" cap="none" dirty="0">
              <a:solidFill>
                <a:srgbClr val="0070C0"/>
              </a:solidFill>
              <a:ea typeface="Helvetica Neue"/>
              <a:cs typeface="Helvetica Neue"/>
              <a:sym typeface="+mn-ea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1676400" y="3651250"/>
            <a:ext cx="10881995" cy="10064750"/>
          </a:xfrm>
        </p:spPr>
        <p:txBody>
          <a:bodyPr>
            <a:normAutofit fontScale="80000"/>
          </a:bodyPr>
          <a:p>
            <a:pPr marL="914400" indent="-914400">
              <a:buAutoNum type="arabicPeriod"/>
            </a:pPr>
            <a:endParaRPr lang="ru-RU" altLang="en-US"/>
          </a:p>
          <a:p>
            <a:pPr marL="914400" indent="-914400">
              <a:buAutoNum type="arabicPeriod"/>
            </a:pPr>
            <a:r>
              <a:rPr lang="ru-RU" altLang="en-US"/>
              <a:t>На картине Р. Вуда изображены последствия извержения вулкана Тамбора.</a:t>
            </a:r>
            <a:endParaRPr lang="ru-RU" altLang="en-US"/>
          </a:p>
          <a:p>
            <a:pPr marL="914400" indent="-914400">
              <a:buAutoNum type="arabicPeriod"/>
            </a:pPr>
            <a:r>
              <a:rPr lang="ru-RU" altLang="en-US"/>
              <a:t>Из изображённого становится понятно, что при извержении выделилось большое количество вулканического пепла.</a:t>
            </a:r>
            <a:endParaRPr lang="ru-RU" altLang="en-US"/>
          </a:p>
          <a:p>
            <a:pPr marL="914400" indent="-914400">
              <a:buAutoNum type="arabicPeriod"/>
            </a:pPr>
            <a:r>
              <a:rPr lang="ru-RU" altLang="en-US"/>
              <a:t>Сюжет картины отсылает к 1812 году.</a:t>
            </a:r>
            <a:endParaRPr lang="ru-RU" altLang="en-US"/>
          </a:p>
          <a:p>
            <a:pPr marL="914400" indent="-914400">
              <a:buAutoNum type="arabicPeriod"/>
            </a:pPr>
            <a:r>
              <a:rPr lang="ru-RU" altLang="en-US"/>
              <a:t>Композиция картины позволяет соизмерить масштабы природной катастрофы и ее влияние на отдельно взятого человека.</a:t>
            </a:r>
            <a:endParaRPr lang="ru-RU" altLang="en-US"/>
          </a:p>
          <a:p>
            <a:pPr marL="914400" indent="-914400">
              <a:buAutoNum type="arabicPeriod"/>
            </a:pPr>
            <a:endParaRPr lang="ru-RU" altLang="en-US"/>
          </a:p>
          <a:p>
            <a:pPr marL="914400" indent="-914400">
              <a:buAutoNum type="arabicPeriod"/>
            </a:pPr>
            <a:endParaRPr lang="ru-RU" altLang="en-US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27" y="199188"/>
            <a:ext cx="2448442" cy="2029972"/>
          </a:xfrm>
          <a:prstGeom prst="rect">
            <a:avLst/>
          </a:prstGeom>
        </p:spPr>
      </p:pic>
      <p:pic>
        <p:nvPicPr>
          <p:cNvPr id="5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91435" y="286004"/>
            <a:ext cx="2256490" cy="1886501"/>
          </a:xfrm>
          <a:prstGeom prst="rect">
            <a:avLst/>
          </a:prstGeom>
          <a:noFill/>
        </p:spPr>
      </p:pic>
      <p:pic>
        <p:nvPicPr>
          <p:cNvPr id="100" name="Picture Placeholder 99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2558395" y="4549775"/>
            <a:ext cx="11090275" cy="6974205"/>
          </a:xfrm>
          <a:prstGeom prst="round2Diag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27" y="199188"/>
            <a:ext cx="2448442" cy="2029972"/>
          </a:xfrm>
          <a:prstGeom prst="rect">
            <a:avLst/>
          </a:prstGeom>
        </p:spPr>
      </p:pic>
      <p:pic>
        <p:nvPicPr>
          <p:cNvPr id="5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91435" y="286004"/>
            <a:ext cx="2256490" cy="1886501"/>
          </a:xfrm>
          <a:prstGeom prst="rect">
            <a:avLst/>
          </a:prstGeom>
          <a:noFill/>
        </p:spPr>
      </p:pic>
      <p:pic>
        <p:nvPicPr>
          <p:cNvPr id="100" name="Picture Placeholder 99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915410" y="1645920"/>
            <a:ext cx="16576040" cy="10424160"/>
          </a:xfrm>
          <a:prstGeom prst="round2Diag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7503160" y="1310005"/>
            <a:ext cx="14906625" cy="11095990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27" y="199188"/>
            <a:ext cx="2448442" cy="2029972"/>
          </a:xfrm>
          <a:prstGeom prst="rect">
            <a:avLst/>
          </a:prstGeom>
        </p:spPr>
      </p:pic>
      <p:pic>
        <p:nvPicPr>
          <p:cNvPr id="5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91435" y="286004"/>
            <a:ext cx="2256490" cy="1886501"/>
          </a:xfrm>
          <a:prstGeom prst="rect">
            <a:avLst/>
          </a:prstGeom>
          <a:noFill/>
        </p:spPr>
      </p:pic>
      <p:pic>
        <p:nvPicPr>
          <p:cNvPr id="28" name="Content Placeholder 27"/>
          <p:cNvPicPr>
            <a:picLocks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184785" y="5024120"/>
            <a:ext cx="11571605" cy="66979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27" y="199188"/>
            <a:ext cx="2448442" cy="2029972"/>
          </a:xfrm>
          <a:prstGeom prst="rect">
            <a:avLst/>
          </a:prstGeom>
        </p:spPr>
      </p:pic>
      <p:pic>
        <p:nvPicPr>
          <p:cNvPr id="5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91435" y="286004"/>
            <a:ext cx="2256490" cy="1886501"/>
          </a:xfrm>
          <a:prstGeom prst="rect">
            <a:avLst/>
          </a:prstGeom>
          <a:noFill/>
        </p:spPr>
      </p:pic>
      <p:pic>
        <p:nvPicPr>
          <p:cNvPr id="28" name="Content Placeholder 27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510280" y="2924810"/>
            <a:ext cx="16909415" cy="9787890"/>
          </a:xfrm>
          <a:prstGeom prst="rect">
            <a:avLst/>
          </a:prstGeom>
        </p:spPr>
      </p:pic>
      <p:sp>
        <p:nvSpPr>
          <p:cNvPr id="2" name="Left Arrow 1"/>
          <p:cNvSpPr/>
          <p:nvPr/>
        </p:nvSpPr>
        <p:spPr>
          <a:xfrm rot="2280000">
            <a:off x="551815" y="5893435"/>
            <a:ext cx="2743200" cy="155702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ПРИЁМЫ</a:t>
            </a:r>
            <a:endParaRPr lang="ru-RU" altLang="en-US"/>
          </a:p>
        </p:txBody>
      </p:sp>
      <p:sp>
        <p:nvSpPr>
          <p:cNvPr id="7" name="Right Arrow 6"/>
          <p:cNvSpPr/>
          <p:nvPr/>
        </p:nvSpPr>
        <p:spPr>
          <a:xfrm rot="19800000">
            <a:off x="20601940" y="5843270"/>
            <a:ext cx="2890520" cy="13950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ФОРМЫ РАБОТЫ</a:t>
            </a:r>
            <a:endParaRPr lang="ru-RU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876675" y="199390"/>
            <a:ext cx="16543020" cy="3200400"/>
          </a:xfrm>
        </p:spPr>
        <p:txBody>
          <a:bodyPr>
            <a:normAutofit/>
          </a:bodyPr>
          <a:p>
            <a:pPr algn="ctr"/>
            <a:r>
              <a:rPr lang="ru-RU" sz="6500" b="1"/>
              <a:t>Программа формирования УУД </a:t>
            </a:r>
            <a:br>
              <a:rPr lang="ru-RU" sz="6500" b="1"/>
            </a:br>
            <a:r>
              <a:rPr lang="ru-RU" sz="6500" b="1"/>
              <a:t>(ФОП ООО)</a:t>
            </a:r>
            <a:endParaRPr lang="ru-RU" sz="65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1316970" y="5792470"/>
            <a:ext cx="12881610" cy="7505700"/>
          </a:xfrm>
          <a:prstGeom prst="round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92455" y="3126740"/>
            <a:ext cx="12891770" cy="8288020"/>
          </a:xfrm>
          <a:prstGeom prst="round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27" y="199188"/>
            <a:ext cx="2448442" cy="2029972"/>
          </a:xfrm>
          <a:prstGeom prst="rect">
            <a:avLst/>
          </a:prstGeom>
        </p:spPr>
      </p:pic>
      <p:pic>
        <p:nvPicPr>
          <p:cNvPr id="5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91435" y="286004"/>
            <a:ext cx="2256490" cy="1886501"/>
          </a:xfrm>
          <a:prstGeom prst="rect">
            <a:avLst/>
          </a:prstGeom>
          <a:noFill/>
        </p:spPr>
      </p:pic>
      <p:sp>
        <p:nvSpPr>
          <p:cNvPr id="9" name="Title 1"/>
          <p:cNvSpPr>
            <a:spLocks noGrp="1"/>
          </p:cNvSpPr>
          <p:nvPr/>
        </p:nvSpPr>
        <p:spPr>
          <a:xfrm>
            <a:off x="1676400" y="475616"/>
            <a:ext cx="210312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en-US" sz="6500" b="1"/>
              <a:t>Постановка проблемной ситуации</a:t>
            </a:r>
            <a:br>
              <a:rPr lang="ru-RU" altLang="en-US" sz="6500" b="1"/>
            </a:br>
            <a:r>
              <a:rPr lang="ru-RU" altLang="en-US" sz="6500" b="1"/>
              <a:t>(этап мотивации)</a:t>
            </a:r>
            <a:endParaRPr lang="ru-RU" altLang="en-US" sz="65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27" y="199188"/>
            <a:ext cx="2448442" cy="2029972"/>
          </a:xfrm>
          <a:prstGeom prst="rect">
            <a:avLst/>
          </a:prstGeom>
        </p:spPr>
      </p:pic>
      <p:pic>
        <p:nvPicPr>
          <p:cNvPr id="5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91435" y="286004"/>
            <a:ext cx="2256490" cy="1886501"/>
          </a:xfrm>
          <a:prstGeom prst="rect">
            <a:avLst/>
          </a:prstGeom>
          <a:noFill/>
        </p:spPr>
      </p:pic>
      <p:pic>
        <p:nvPicPr>
          <p:cNvPr id="6" name="Content Placeholder 5"/>
          <p:cNvPicPr>
            <a:picLocks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360045" y="3371850"/>
            <a:ext cx="12806045" cy="6971665"/>
          </a:xfrm>
          <a:prstGeom prst="round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32945" y="4924425"/>
            <a:ext cx="12719685" cy="7084060"/>
          </a:xfrm>
          <a:prstGeom prst="roundRect">
            <a:avLst/>
          </a:prstGeom>
        </p:spPr>
      </p:pic>
      <p:sp>
        <p:nvSpPr>
          <p:cNvPr id="10" name="Title 1"/>
          <p:cNvSpPr>
            <a:spLocks noGrp="1"/>
          </p:cNvSpPr>
          <p:nvPr/>
        </p:nvSpPr>
        <p:spPr>
          <a:xfrm>
            <a:off x="1676400" y="600076"/>
            <a:ext cx="210312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en-US" sz="6500" b="1"/>
              <a:t>Эвристическая беседа</a:t>
            </a:r>
            <a:br>
              <a:rPr lang="ru-RU" altLang="en-US" sz="6500" b="1"/>
            </a:br>
            <a:r>
              <a:rPr lang="ru-RU" altLang="en-US" sz="6500" b="1"/>
              <a:t>(этап актуализации опорных знаний)</a:t>
            </a:r>
            <a:endParaRPr lang="ru-RU" altLang="en-US" sz="65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ru-RU" altLang="en-US" sz="6000" b="1">
                <a:solidFill>
                  <a:srgbClr val="0070C0"/>
                </a:solidFill>
              </a:rPr>
              <a:t>Выберите тему и разработайте задания </a:t>
            </a:r>
            <a:br>
              <a:rPr lang="ru-RU" altLang="en-US" sz="6000" b="1">
                <a:solidFill>
                  <a:srgbClr val="0070C0"/>
                </a:solidFill>
              </a:rPr>
            </a:br>
            <a:r>
              <a:rPr lang="ru-RU" altLang="en-US" sz="6000" b="1">
                <a:solidFill>
                  <a:srgbClr val="0070C0"/>
                </a:solidFill>
              </a:rPr>
              <a:t>на формирование читательской грамотности.</a:t>
            </a:r>
            <a:br>
              <a:rPr lang="ru-RU" altLang="en-US" sz="6000" b="1">
                <a:solidFill>
                  <a:srgbClr val="0070C0"/>
                </a:solidFill>
              </a:rPr>
            </a:br>
            <a:r>
              <a:rPr lang="ru-RU" altLang="en-US" sz="6000" b="1">
                <a:solidFill>
                  <a:srgbClr val="0070C0"/>
                </a:solidFill>
              </a:rPr>
              <a:t>Следуйте чек-листу.</a:t>
            </a:r>
            <a:endParaRPr lang="ru-RU" altLang="en-US" sz="6000" b="1">
              <a:solidFill>
                <a:srgbClr val="0070C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676400" y="4040505"/>
            <a:ext cx="21031200" cy="9277350"/>
          </a:xfrm>
        </p:spPr>
        <p:txBody>
          <a:bodyPr>
            <a:normAutofit lnSpcReduction="20000"/>
          </a:bodyPr>
          <a:p>
            <a:pPr>
              <a:buFont typeface="Wingdings" panose="05000000000000000000" charset="0"/>
              <a:buChar char="ü"/>
            </a:pPr>
            <a:r>
              <a:rPr lang="ru-RU" altLang="en-US"/>
              <a:t>задания включают сплошные и несплошные тексты;</a:t>
            </a:r>
            <a:endParaRPr lang="ru-RU" altLang="en-US"/>
          </a:p>
          <a:p>
            <a:pPr>
              <a:buFont typeface="Wingdings" panose="05000000000000000000" charset="0"/>
              <a:buChar char="ü"/>
            </a:pPr>
            <a:r>
              <a:rPr lang="ru-RU" altLang="en-US"/>
              <a:t>есть задания на создание графических органайзеров / схем / таблиц;</a:t>
            </a:r>
            <a:endParaRPr lang="ru-RU" altLang="en-US"/>
          </a:p>
          <a:p>
            <a:pPr>
              <a:buFont typeface="Wingdings" panose="05000000000000000000" charset="0"/>
              <a:buChar char="ü"/>
            </a:pPr>
            <a:r>
              <a:rPr lang="ru-RU" altLang="en-US"/>
              <a:t>задания содержат материал, известный обучающимся;</a:t>
            </a:r>
            <a:endParaRPr lang="ru-RU" altLang="en-US"/>
          </a:p>
          <a:p>
            <a:pPr>
              <a:buFont typeface="Wingdings" panose="05000000000000000000" charset="0"/>
              <a:buChar char="ü"/>
            </a:pPr>
            <a:r>
              <a:rPr lang="ru-RU" altLang="en-US"/>
              <a:t>задания предполагают применение формул / правил, известных обучающимся;</a:t>
            </a:r>
            <a:endParaRPr lang="ru-RU" altLang="en-US"/>
          </a:p>
          <a:p>
            <a:pPr>
              <a:buFont typeface="Wingdings" panose="05000000000000000000" charset="0"/>
              <a:buChar char="ü"/>
            </a:pPr>
            <a:r>
              <a:rPr lang="ru-RU" altLang="en-US"/>
              <a:t>есть задания на работу в парах, группах;</a:t>
            </a:r>
            <a:endParaRPr lang="ru-RU" altLang="en-US"/>
          </a:p>
          <a:p>
            <a:pPr>
              <a:buFont typeface="Wingdings" panose="05000000000000000000" charset="0"/>
              <a:buChar char="ü"/>
            </a:pPr>
            <a:r>
              <a:rPr lang="ru-RU" altLang="en-US"/>
              <a:t>в заданиях есть критерии и уровни оценивания;</a:t>
            </a:r>
            <a:endParaRPr lang="ru-RU" altLang="en-US"/>
          </a:p>
          <a:p>
            <a:pPr>
              <a:buFont typeface="Wingdings" panose="05000000000000000000" charset="0"/>
              <a:buChar char="ü"/>
            </a:pPr>
            <a:r>
              <a:rPr lang="ru-RU" altLang="en-US"/>
              <a:t>есть задания на решение жизненных задач;</a:t>
            </a:r>
            <a:endParaRPr lang="ru-RU" altLang="en-US"/>
          </a:p>
          <a:p>
            <a:pPr>
              <a:buFont typeface="Wingdings" panose="05000000000000000000" charset="0"/>
              <a:buChar char="ü"/>
            </a:pPr>
            <a:r>
              <a:rPr lang="ru-RU" altLang="en-US"/>
              <a:t>есть задания на продуктивную деятельность обучающихся.</a:t>
            </a:r>
            <a:endParaRPr lang="ru-RU" altLang="en-US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27" y="199188"/>
            <a:ext cx="2448442" cy="2029972"/>
          </a:xfrm>
          <a:prstGeom prst="rect">
            <a:avLst/>
          </a:prstGeom>
        </p:spPr>
      </p:pic>
      <p:pic>
        <p:nvPicPr>
          <p:cNvPr id="5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91435" y="286004"/>
            <a:ext cx="2256490" cy="188650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Smerdova-EA\Pictures\Для презентаций\talles-alves-kjcC-V16PT8-unsplash.jpg"/>
          <p:cNvPicPr>
            <a:picLocks noChangeAspect="1" noChangeArrowheads="1"/>
          </p:cNvPicPr>
          <p:nvPr/>
        </p:nvPicPr>
        <p:blipFill>
          <a:blip r:embed="rId1" cstate="print">
            <a:lum bright="49000" contrast="-57000"/>
          </a:blip>
          <a:srcRect/>
          <a:stretch>
            <a:fillRect/>
          </a:stretch>
        </p:blipFill>
        <p:spPr bwMode="auto">
          <a:xfrm>
            <a:off x="-1171074" y="2999873"/>
            <a:ext cx="11780251" cy="17670377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ru-RU" altLang="ru-RU" sz="5500" b="1" cap="none">
                <a:solidFill>
                  <a:schemeClr val="accent1">
                    <a:lumMod val="75000"/>
                  </a:schemeClr>
                </a:solidFill>
                <a:ea typeface="Helvetica Neue"/>
                <a:cs typeface="Helvetica Neue"/>
              </a:rPr>
            </a:br>
            <a:r>
              <a:rPr lang="ru-RU" altLang="ru-RU" sz="5500" b="1" cap="none" smtClean="0">
                <a:solidFill>
                  <a:schemeClr val="accent1">
                    <a:lumMod val="75000"/>
                  </a:schemeClr>
                </a:solidFill>
                <a:ea typeface="Helvetica Neue"/>
                <a:cs typeface="Helvetica Neue"/>
              </a:rPr>
              <a:t>Метод контрольных вопросов:</a:t>
            </a:r>
            <a:endParaRPr lang="ru-RU" sz="5500" b="1" cap="none" dirty="0">
              <a:solidFill>
                <a:schemeClr val="accent1">
                  <a:lumMod val="75000"/>
                </a:schemeClr>
              </a:solidFill>
              <a:ea typeface="Helvetica Neue"/>
              <a:cs typeface="Helvetica Neue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8775032" y="3378534"/>
            <a:ext cx="13972674" cy="9374940"/>
          </a:xfrm>
        </p:spPr>
        <p:txBody>
          <a:bodyPr>
            <a:normAutofit fontScale="85000" lnSpcReduction="10000"/>
          </a:bodyPr>
          <a:lstStyle/>
          <a:p>
            <a:pPr lvl="0" algn="r"/>
            <a:r>
              <a:rPr lang="ru-RU" smtClean="0"/>
              <a:t>А что, если завтра мне придется вести урок в музее? Какой это будет музей? О чем будет урок?</a:t>
            </a:r>
            <a:endParaRPr lang="ru-RU" smtClean="0"/>
          </a:p>
          <a:p>
            <a:pPr lvl="0" algn="r"/>
            <a:r>
              <a:rPr lang="ru-RU" smtClean="0"/>
              <a:t>А что, если завтра в качестве домашнего задания мне предложить ребятам выполнить творческую работу? О чем будет эта работа? В каком формате я буду проверять ее выполнение?</a:t>
            </a:r>
            <a:endParaRPr lang="ru-RU" smtClean="0"/>
          </a:p>
          <a:p>
            <a:pPr lvl="0" algn="r"/>
            <a:r>
              <a:rPr lang="ru-RU" smtClean="0"/>
              <a:t>А что, если завтра мне провести урок не произнося ничего, кроме вопросов? Сколько вопросов придется задать в течение урока?</a:t>
            </a:r>
            <a:endParaRPr lang="ru-RU" smtClean="0"/>
          </a:p>
          <a:p>
            <a:pPr lvl="0" algn="r"/>
            <a:r>
              <a:rPr lang="ru-RU" smtClean="0"/>
              <a:t>А что, если завтра мне во время урока не появляться ПЕРЕД классом (быть только сбоку, у окна, или сзади, за партами)? Ребята будут поворачиваться ко мне? Урок пройдет успешно?</a:t>
            </a:r>
            <a:endParaRPr lang="ru-RU" smtClean="0"/>
          </a:p>
          <a:p>
            <a:pPr algn="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27" y="199188"/>
            <a:ext cx="2448442" cy="2029972"/>
          </a:xfrm>
          <a:prstGeom prst="rect">
            <a:avLst/>
          </a:prstGeom>
        </p:spPr>
      </p:pic>
      <p:pic>
        <p:nvPicPr>
          <p:cNvPr id="5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91435" y="286004"/>
            <a:ext cx="2256490" cy="188650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01700" y="10523621"/>
            <a:ext cx="22580600" cy="25542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0655" y="4897120"/>
            <a:ext cx="24062690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3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3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3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3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3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3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3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3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Смердова Екатерина Андреевна, к.филол.н., </a:t>
            </a:r>
            <a:endParaRPr lang="ru-RU" sz="3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3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доцент </a:t>
            </a:r>
            <a:r>
              <a:rPr lang="ru-RU" sz="350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кафедры </a:t>
            </a:r>
            <a:r>
              <a:rPr lang="ru-RU" sz="3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общего образования ЦНППМПР, </a:t>
            </a:r>
            <a:r>
              <a:rPr lang="en-US" sz="3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sea-cub@iro.perm.ru</a:t>
            </a:r>
            <a:endParaRPr lang="ru-RU" sz="35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3500" b="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35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3500" b="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629" y="537059"/>
            <a:ext cx="2071161" cy="1717174"/>
          </a:xfrm>
          <a:prstGeom prst="rect">
            <a:avLst/>
          </a:prstGeom>
        </p:spPr>
      </p:pic>
      <p:pic>
        <p:nvPicPr>
          <p:cNvPr id="102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53705" y="629709"/>
            <a:ext cx="2256490" cy="1886501"/>
          </a:xfrm>
          <a:prstGeom prst="rect">
            <a:avLst/>
          </a:prstGeom>
          <a:noFill/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014" y="537059"/>
            <a:ext cx="1105271" cy="195214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" name="Picture 2" descr="C:\Users\Chernicyna-NA\Desktop\САЙТ ЦЕНТР\подвал\logo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204274" y="623491"/>
            <a:ext cx="2439170" cy="1620000"/>
          </a:xfrm>
          <a:prstGeom prst="rect">
            <a:avLst/>
          </a:prstGeom>
          <a:noFill/>
        </p:spPr>
      </p:pic>
      <p:pic>
        <p:nvPicPr>
          <p:cNvPr id="10" name="Content Placeholder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86646" y="2804260"/>
            <a:ext cx="3905283" cy="390528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 Box 2"/>
          <p:cNvSpPr txBox="1"/>
          <p:nvPr/>
        </p:nvSpPr>
        <p:spPr>
          <a:xfrm>
            <a:off x="3289968" y="6859838"/>
            <a:ext cx="59131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sz="2500">
                <a:latin typeface="Arial" panose="020B0604020202020204" pitchFamily="34" charset="0"/>
                <a:cs typeface="Arial" panose="020B0604020202020204" pitchFamily="34" charset="0"/>
              </a:rPr>
              <a:t>СЕТЕВОЕ СООБЩЕСТВО </a:t>
            </a:r>
            <a:endParaRPr lang="ru-RU" altLang="en-US" sz="2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altLang="en-US" sz="2500">
                <a:latin typeface="Arial" panose="020B0604020202020204" pitchFamily="34" charset="0"/>
                <a:cs typeface="Arial" panose="020B0604020202020204" pitchFamily="34" charset="0"/>
              </a:rPr>
              <a:t>ПЕДАГОГОВ ПЕРМСКОГО </a:t>
            </a:r>
            <a:r>
              <a:rPr lang="ru-RU" altLang="en-US" sz="2500" smtClean="0">
                <a:latin typeface="Arial" panose="020B0604020202020204" pitchFamily="34" charset="0"/>
                <a:cs typeface="Arial" panose="020B0604020202020204" pitchFamily="34" charset="0"/>
              </a:rPr>
              <a:t>КРАЯ</a:t>
            </a:r>
            <a:endParaRPr lang="ru-RU" altLang="en-US" sz="25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9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5006385" y="2734277"/>
            <a:ext cx="4274386" cy="4122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Text Box 3"/>
          <p:cNvSpPr txBox="1"/>
          <p:nvPr/>
        </p:nvSpPr>
        <p:spPr>
          <a:xfrm>
            <a:off x="13698119" y="6875882"/>
            <a:ext cx="720290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sz="2500">
                <a:latin typeface="Arial" panose="020B0604020202020204" pitchFamily="34" charset="0"/>
                <a:cs typeface="Arial" panose="020B0604020202020204" pitchFamily="34" charset="0"/>
              </a:rPr>
              <a:t>ЦЕНТР НЕПРЕРЫВНОГО ПОВЫШЕНИЯ</a:t>
            </a:r>
            <a:endParaRPr lang="ru-RU" altLang="en-US" sz="2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altLang="en-US" sz="2500">
                <a:latin typeface="Arial" panose="020B0604020202020204" pitchFamily="34" charset="0"/>
                <a:cs typeface="Arial" panose="020B0604020202020204" pitchFamily="34" charset="0"/>
              </a:rPr>
              <a:t>ПРОФЕССИОНАЛЬНОГО МАСТЕРСТВА</a:t>
            </a:r>
            <a:endParaRPr lang="ru-RU" altLang="en-US" sz="2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altLang="en-US" sz="2500">
                <a:latin typeface="Arial" panose="020B0604020202020204" pitchFamily="34" charset="0"/>
                <a:cs typeface="Arial" panose="020B0604020202020204" pitchFamily="34" charset="0"/>
              </a:rPr>
              <a:t>ПЕДАГОГИЧЕСКИХ РАБОТНИКОВ ПЕРМСКОГО КРАЯ</a:t>
            </a:r>
            <a:endParaRPr lang="ru-RU" altLang="en-US" sz="25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27" y="199188"/>
            <a:ext cx="2448442" cy="2029972"/>
          </a:xfrm>
          <a:prstGeom prst="rect">
            <a:avLst/>
          </a:prstGeom>
        </p:spPr>
      </p:pic>
      <p:pic>
        <p:nvPicPr>
          <p:cNvPr id="7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91435" y="286004"/>
            <a:ext cx="2256490" cy="1886501"/>
          </a:xfrm>
          <a:prstGeom prst="rect">
            <a:avLst/>
          </a:prstGeom>
          <a:noFill/>
        </p:spPr>
      </p:pic>
      <p:pic>
        <p:nvPicPr>
          <p:cNvPr id="4" name="Picture 3" descr="qr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2390" y="3516630"/>
            <a:ext cx="6682105" cy="6682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679575" y="1889125"/>
            <a:ext cx="8994775" cy="3200400"/>
          </a:xfrm>
        </p:spPr>
        <p:txBody>
          <a:bodyPr/>
          <a:p>
            <a:r>
              <a:rPr lang="ru-RU" sz="8000" b="1"/>
              <a:t>Что общего между:</a:t>
            </a:r>
            <a:endParaRPr lang="ru-RU" sz="8000" b="1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1679577" y="5819775"/>
            <a:ext cx="7864474" cy="7623176"/>
          </a:xfrm>
        </p:spPr>
        <p:txBody>
          <a:bodyPr/>
          <a:p>
            <a:pPr marL="685800" indent="-685800">
              <a:buFont typeface="Wingdings" panose="05000000000000000000" charset="0"/>
              <a:buChar char="v"/>
            </a:pPr>
            <a:r>
              <a:rPr lang="ru-RU" altLang="en-US" sz="5500"/>
              <a:t>ИЗВЕРЖЕНИЕМ ВУЛКАНА В ИНДОНЕЗИИ В 1815 ГОДУ,</a:t>
            </a:r>
            <a:endParaRPr lang="ru-RU" altLang="en-US" sz="5500"/>
          </a:p>
          <a:p>
            <a:pPr marL="685800" indent="-685800">
              <a:buFont typeface="Wingdings" panose="05000000000000000000" charset="0"/>
              <a:buChar char="v"/>
            </a:pPr>
            <a:r>
              <a:rPr lang="ru-RU" altLang="en-US" sz="5500"/>
              <a:t>ЕВРОПЕЙЦАМИ И </a:t>
            </a:r>
            <a:endParaRPr lang="ru-RU" altLang="en-US" sz="5500"/>
          </a:p>
          <a:p>
            <a:pPr marL="685800" indent="-685800">
              <a:buFont typeface="Wingdings" panose="05000000000000000000" charset="0"/>
              <a:buChar char="v"/>
            </a:pPr>
            <a:r>
              <a:rPr lang="ru-RU" altLang="en-US" sz="5500"/>
              <a:t>СОЕДИНЁННЫМИ ШТАТАМИ АМЕРИКИ?</a:t>
            </a:r>
            <a:endParaRPr lang="ru-RU" altLang="en-US" sz="550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27" y="199188"/>
            <a:ext cx="2448442" cy="2029972"/>
          </a:xfrm>
          <a:prstGeom prst="rect">
            <a:avLst/>
          </a:prstGeom>
        </p:spPr>
      </p:pic>
      <p:pic>
        <p:nvPicPr>
          <p:cNvPr id="7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91435" y="286004"/>
            <a:ext cx="2256490" cy="1886501"/>
          </a:xfrm>
          <a:prstGeom prst="rect">
            <a:avLst/>
          </a:prstGeom>
          <a:noFill/>
        </p:spPr>
      </p:pic>
      <p:pic>
        <p:nvPicPr>
          <p:cNvPr id="9" name="Picture 8" descr="confus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2980" y="4121785"/>
            <a:ext cx="6642100" cy="664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27" y="199188"/>
            <a:ext cx="2448442" cy="2029972"/>
          </a:xfrm>
          <a:prstGeom prst="rect">
            <a:avLst/>
          </a:prstGeom>
        </p:spPr>
      </p:pic>
      <p:pic>
        <p:nvPicPr>
          <p:cNvPr id="5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91435" y="286004"/>
            <a:ext cx="2256490" cy="1886501"/>
          </a:xfrm>
          <a:prstGeom prst="rect">
            <a:avLst/>
          </a:prstGeom>
          <a:noFill/>
        </p:spPr>
      </p:pic>
      <p:pic>
        <p:nvPicPr>
          <p:cNvPr id="13" name="Picture 12" descr="statue-of-libert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7580" y="4911725"/>
            <a:ext cx="3720465" cy="3720465"/>
          </a:xfrm>
          <a:prstGeom prst="rect">
            <a:avLst/>
          </a:prstGeom>
        </p:spPr>
      </p:pic>
      <p:pic>
        <p:nvPicPr>
          <p:cNvPr id="9" name="Picture 8" descr="Nomads - Suitcas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25220" y="5015230"/>
            <a:ext cx="4103370" cy="3685540"/>
          </a:xfrm>
          <a:prstGeom prst="rect">
            <a:avLst/>
          </a:prstGeom>
        </p:spPr>
      </p:pic>
      <p:pic>
        <p:nvPicPr>
          <p:cNvPr id="10" name="Picture 9" descr="no-junk-foo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0045" y="4911725"/>
            <a:ext cx="3766185" cy="3766185"/>
          </a:xfrm>
          <a:prstGeom prst="rect">
            <a:avLst/>
          </a:prstGeom>
        </p:spPr>
      </p:pic>
      <p:pic>
        <p:nvPicPr>
          <p:cNvPr id="11" name="Content Placeholder 17" descr="volcan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4225" y="4934585"/>
            <a:ext cx="3846830" cy="3846830"/>
          </a:xfrm>
          <a:prstGeom prst="rect">
            <a:avLst/>
          </a:prstGeom>
        </p:spPr>
      </p:pic>
      <p:sp>
        <p:nvSpPr>
          <p:cNvPr id="12" name="Text Box 11"/>
          <p:cNvSpPr txBox="1"/>
          <p:nvPr/>
        </p:nvSpPr>
        <p:spPr>
          <a:xfrm>
            <a:off x="4386580" y="1233170"/>
            <a:ext cx="15633700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685800" indent="-685800" algn="l">
              <a:buFont typeface="Wingdings" panose="05000000000000000000" charset="0"/>
              <a:buChar char="v"/>
            </a:pPr>
            <a:r>
              <a:rPr lang="ru-RU" altLang="en-US" sz="5000">
                <a:latin typeface="Calibri Light" panose="020F0302020204030204" charset="0"/>
                <a:cs typeface="Calibri Light" panose="020F0302020204030204" charset="0"/>
                <a:sym typeface="+mn-ea"/>
              </a:rPr>
              <a:t>ИЗВЕРЖЕНИЕ ВУЛКАНА В ИНДОНЕЗИИ В 1815 ГОДУ,</a:t>
            </a:r>
            <a:endParaRPr lang="ru-RU" altLang="en-US" sz="5000">
              <a:latin typeface="Calibri Light" panose="020F0302020204030204" charset="0"/>
              <a:cs typeface="Calibri Light" panose="020F0302020204030204" charset="0"/>
            </a:endParaRPr>
          </a:p>
          <a:p>
            <a:pPr marL="685800" indent="-685800" algn="l">
              <a:buFont typeface="Wingdings" panose="05000000000000000000" charset="0"/>
              <a:buChar char="v"/>
            </a:pPr>
            <a:r>
              <a:rPr lang="ru-RU" altLang="en-US" sz="5000">
                <a:latin typeface="Calibri Light" panose="020F0302020204030204" charset="0"/>
                <a:cs typeface="Calibri Light" panose="020F0302020204030204" charset="0"/>
                <a:sym typeface="+mn-ea"/>
              </a:rPr>
              <a:t>ЕВРОПЕЙЦЫ, </a:t>
            </a:r>
            <a:endParaRPr lang="ru-RU" altLang="en-US" sz="5000">
              <a:latin typeface="Calibri Light" panose="020F0302020204030204" charset="0"/>
              <a:cs typeface="Calibri Light" panose="020F0302020204030204" charset="0"/>
            </a:endParaRPr>
          </a:p>
          <a:p>
            <a:pPr marL="685800" indent="-685800" algn="l">
              <a:buFont typeface="Wingdings" panose="05000000000000000000" charset="0"/>
              <a:buChar char="v"/>
            </a:pPr>
            <a:r>
              <a:rPr lang="ru-RU" altLang="en-US" sz="5000">
                <a:latin typeface="Calibri Light" panose="020F0302020204030204" charset="0"/>
                <a:cs typeface="Calibri Light" panose="020F0302020204030204" charset="0"/>
                <a:sym typeface="+mn-ea"/>
              </a:rPr>
              <a:t>СОЕДИНЁННЫЕ ШТАТЫ АМЕРИКИ.</a:t>
            </a:r>
            <a:endParaRPr lang="en-US" sz="5000">
              <a:latin typeface="Calibri Light" panose="020F0302020204030204" charset="0"/>
              <a:cs typeface="Calibri Light" panose="020F0302020204030204" charset="0"/>
            </a:endParaRPr>
          </a:p>
        </p:txBody>
      </p:sp>
      <p:pic>
        <p:nvPicPr>
          <p:cNvPr id="14" name="Content Placeholder 13" descr="istockphoto-491843348-612x612"/>
          <p:cNvPicPr>
            <a:picLocks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16766540" y="9188450"/>
            <a:ext cx="3241040" cy="3890010"/>
          </a:xfrm>
          <a:prstGeom prst="rect">
            <a:avLst/>
          </a:prstGeom>
        </p:spPr>
      </p:pic>
      <p:pic>
        <p:nvPicPr>
          <p:cNvPr id="101" name="Picture 100"/>
          <p:cNvPicPr/>
          <p:nvPr/>
        </p:nvPicPr>
        <p:blipFill>
          <a:blip r:embed="rId8"/>
          <a:stretch>
            <a:fillRect/>
          </a:stretch>
        </p:blipFill>
        <p:spPr>
          <a:xfrm>
            <a:off x="4386580" y="9352280"/>
            <a:ext cx="5736590" cy="37261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Right Arrow 16"/>
          <p:cNvSpPr/>
          <p:nvPr/>
        </p:nvSpPr>
        <p:spPr>
          <a:xfrm rot="20880000">
            <a:off x="11339195" y="9248140"/>
            <a:ext cx="4504055" cy="146431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ПРИЧИНА</a:t>
            </a:r>
            <a:endParaRPr lang="ru-RU" altLang="en-US"/>
          </a:p>
        </p:txBody>
      </p:sp>
      <p:sp>
        <p:nvSpPr>
          <p:cNvPr id="18" name="Right Arrow 17"/>
          <p:cNvSpPr/>
          <p:nvPr/>
        </p:nvSpPr>
        <p:spPr>
          <a:xfrm rot="540000">
            <a:off x="11373485" y="11271250"/>
            <a:ext cx="4504055" cy="146431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СЛЕДСТВИЕ</a:t>
            </a:r>
            <a:endParaRPr lang="ru-RU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ru-RU" altLang="ru-RU" sz="6500" b="1" cap="none">
                <a:solidFill>
                  <a:schemeClr val="accent1">
                    <a:lumMod val="75000"/>
                  </a:schemeClr>
                </a:solidFill>
                <a:ea typeface="Helvetica Neue"/>
                <a:cs typeface="Helvetica Neue"/>
              </a:rPr>
            </a:br>
            <a:r>
              <a:rPr lang="ru-RU" altLang="ru-RU" sz="6500" b="1" cap="none" smtClean="0">
                <a:solidFill>
                  <a:schemeClr val="accent1">
                    <a:lumMod val="75000"/>
                  </a:schemeClr>
                </a:solidFill>
                <a:ea typeface="Helvetica Neue"/>
                <a:cs typeface="Helvetica Neue"/>
              </a:rPr>
              <a:t>Прочитайте текст и выполните задания.</a:t>
            </a:r>
            <a:endParaRPr lang="ru-RU" sz="6500" b="1" cap="none" dirty="0">
              <a:solidFill>
                <a:schemeClr val="accent1">
                  <a:lumMod val="75000"/>
                </a:schemeClr>
              </a:solidFill>
              <a:ea typeface="Helvetica Neue"/>
              <a:cs typeface="Helvetica Neue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676400" y="4712335"/>
            <a:ext cx="21031200" cy="5459730"/>
          </a:xfrm>
        </p:spPr>
        <p:txBody>
          <a:bodyPr>
            <a:normAutofit lnSpcReduction="10000"/>
          </a:bodyPr>
          <a:p>
            <a:pPr marL="914400" indent="-914400">
              <a:buAutoNum type="arabicPeriod"/>
            </a:pPr>
            <a:r>
              <a:rPr lang="ru-RU" altLang="en-US"/>
              <a:t>Проверьте свою гипотезу.</a:t>
            </a:r>
            <a:endParaRPr lang="ru-RU" altLang="en-US"/>
          </a:p>
          <a:p>
            <a:pPr marL="914400" indent="-914400">
              <a:buAutoNum type="arabicPeriod"/>
            </a:pPr>
            <a:r>
              <a:rPr lang="ru-RU" altLang="en-US"/>
              <a:t>Отметьте утверждения как правдивые или ложные.</a:t>
            </a:r>
            <a:endParaRPr lang="ru-RU" altLang="en-US"/>
          </a:p>
          <a:p>
            <a:pPr marL="914400" indent="-914400">
              <a:buAutoNum type="arabicPeriod"/>
            </a:pPr>
            <a:r>
              <a:rPr lang="ru-RU" altLang="en-US"/>
              <a:t>Выберите утверждения, которые соответствуют содержанию текста.</a:t>
            </a:r>
            <a:endParaRPr lang="ru-RU" altLang="en-US"/>
          </a:p>
          <a:p>
            <a:pPr marL="914400" indent="-914400">
              <a:buAutoNum type="arabicPeriod"/>
            </a:pPr>
            <a:r>
              <a:rPr lang="ru-RU" altLang="en-US"/>
              <a:t>Выберите изображения, которые могли бы иллюстрировать текст, и объясните свой выбор, используя текст.</a:t>
            </a:r>
            <a:endParaRPr lang="ru-RU" altLang="en-US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27" y="199188"/>
            <a:ext cx="2448442" cy="2029972"/>
          </a:xfrm>
          <a:prstGeom prst="rect">
            <a:avLst/>
          </a:prstGeom>
        </p:spPr>
      </p:pic>
      <p:pic>
        <p:nvPicPr>
          <p:cNvPr id="5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91435" y="286004"/>
            <a:ext cx="2256490" cy="188650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1174751"/>
            <a:ext cx="21031200" cy="2651126"/>
          </a:xfrm>
        </p:spPr>
        <p:txBody>
          <a:bodyPr>
            <a:noAutofit/>
          </a:bodyPr>
          <a:lstStyle/>
          <a:p>
            <a:r>
              <a:rPr lang="ru-RU" altLang="en-US" sz="6500" b="1">
                <a:solidFill>
                  <a:srgbClr val="0070C0"/>
                </a:solidFill>
                <a:sym typeface="+mn-ea"/>
              </a:rPr>
              <a:t>Отметьте утверждения как правдивые или ложные</a:t>
            </a:r>
            <a:endParaRPr lang="ru-RU" altLang="en-US" sz="6500" b="1" cap="none" dirty="0">
              <a:solidFill>
                <a:srgbClr val="0070C0"/>
              </a:solidFill>
              <a:ea typeface="Helvetica Neue"/>
              <a:cs typeface="Helvetica Neue"/>
              <a:sym typeface="+mn-ea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676400" y="3599815"/>
            <a:ext cx="21031200" cy="8554720"/>
          </a:xfrm>
        </p:spPr>
        <p:txBody>
          <a:bodyPr>
            <a:normAutofit fontScale="90000"/>
          </a:bodyPr>
          <a:p>
            <a:pPr marL="914400" indent="-914400">
              <a:buAutoNum type="arabicPeriod"/>
            </a:pPr>
            <a:r>
              <a:rPr lang="ru-RU" altLang="en-US"/>
              <a:t>Вплоть до начала </a:t>
            </a:r>
            <a:r>
              <a:rPr lang="en-US" altLang="en-US"/>
              <a:t>XX </a:t>
            </a:r>
            <a:r>
              <a:rPr lang="ru-RU" altLang="en-US"/>
              <a:t>в. вулкан Тамбора признавался неактивным.</a:t>
            </a:r>
            <a:endParaRPr lang="ru-RU" altLang="en-US"/>
          </a:p>
          <a:p>
            <a:pPr marL="914400" indent="-914400">
              <a:buAutoNum type="arabicPeriod"/>
            </a:pPr>
            <a:r>
              <a:rPr lang="ru-RU" altLang="en-US"/>
              <a:t>Жители ближайших к вулкану поселений предугадали извержение вулкана ещё в 1812 году.</a:t>
            </a:r>
            <a:endParaRPr lang="ru-RU" altLang="en-US"/>
          </a:p>
          <a:p>
            <a:pPr marL="914400" indent="-914400">
              <a:buAutoNum type="arabicPeriod"/>
            </a:pPr>
            <a:r>
              <a:rPr lang="ru-RU" altLang="en-US"/>
              <a:t>Извержение Тамборы было оценено в семь баллов.</a:t>
            </a:r>
            <a:endParaRPr lang="ru-RU" altLang="en-US"/>
          </a:p>
          <a:p>
            <a:pPr marL="914400" indent="-914400">
              <a:buAutoNum type="arabicPeriod"/>
            </a:pPr>
            <a:r>
              <a:rPr lang="ru-RU" altLang="en-US"/>
              <a:t>Извержение стало причиной внутренней миграции в Европе.</a:t>
            </a:r>
            <a:endParaRPr lang="ru-RU" altLang="en-US"/>
          </a:p>
          <a:p>
            <a:pPr marL="914400" indent="-914400">
              <a:buAutoNum type="arabicPeriod"/>
            </a:pPr>
            <a:r>
              <a:rPr lang="ru-RU" altLang="en-US"/>
              <a:t>Извержение спровоцировало климатические изменения по всему миру.</a:t>
            </a:r>
            <a:endParaRPr lang="ru-RU" altLang="en-US"/>
          </a:p>
          <a:p>
            <a:pPr marL="914400" indent="-914400">
              <a:buAutoNum type="arabicPeriod"/>
            </a:pPr>
            <a:r>
              <a:rPr lang="ru-RU" altLang="en-US"/>
              <a:t>Извержение Тамборы привело к развитию социальной поддержки в некоторых европейских странах.</a:t>
            </a:r>
            <a:endParaRPr lang="ru-RU" altLang="en-US"/>
          </a:p>
          <a:p>
            <a:pPr marL="914400" indent="-914400">
              <a:buAutoNum type="arabicPeriod"/>
            </a:pPr>
            <a:r>
              <a:rPr lang="ru-RU" altLang="en-US"/>
              <a:t>Извержение Тамборы запечатлено на картинах Г.Д. Фридриха, К.Ф. Шенкеля и У. Тёрнера. </a:t>
            </a:r>
            <a:endParaRPr lang="ru-RU" altLang="en-US"/>
          </a:p>
          <a:p>
            <a:pPr marL="914400" indent="-914400">
              <a:buAutoNum type="arabicPeriod"/>
            </a:pPr>
            <a:endParaRPr lang="ru-RU" altLang="en-US"/>
          </a:p>
          <a:p>
            <a:pPr marL="914400" indent="-914400">
              <a:buAutoNum type="arabicPeriod"/>
            </a:pPr>
            <a:endParaRPr lang="ru-RU" altLang="en-US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27" y="199188"/>
            <a:ext cx="2448442" cy="2029972"/>
          </a:xfrm>
          <a:prstGeom prst="rect">
            <a:avLst/>
          </a:prstGeom>
        </p:spPr>
      </p:pic>
      <p:pic>
        <p:nvPicPr>
          <p:cNvPr id="5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91435" y="286004"/>
            <a:ext cx="2256490" cy="188650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1656716"/>
            <a:ext cx="21031200" cy="2651126"/>
          </a:xfrm>
        </p:spPr>
        <p:txBody>
          <a:bodyPr>
            <a:noAutofit/>
          </a:bodyPr>
          <a:lstStyle/>
          <a:p>
            <a:r>
              <a:rPr lang="ru-RU" altLang="en-US" sz="6500" b="1">
                <a:solidFill>
                  <a:srgbClr val="0070C0"/>
                </a:solidFill>
                <a:sym typeface="+mn-ea"/>
              </a:rPr>
              <a:t>Выберите утверждения, которые соответствуют содержанию текста.</a:t>
            </a:r>
            <a:endParaRPr lang="ru-RU" altLang="en-US" sz="6500" b="1" cap="none" dirty="0">
              <a:solidFill>
                <a:srgbClr val="0070C0"/>
              </a:solidFill>
              <a:ea typeface="Helvetica Neue"/>
              <a:cs typeface="Helvetica Neue"/>
              <a:sym typeface="+mn-ea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676400" y="4712335"/>
            <a:ext cx="21031200" cy="7331710"/>
          </a:xfrm>
        </p:spPr>
        <p:txBody>
          <a:bodyPr>
            <a:normAutofit lnSpcReduction="20000"/>
          </a:bodyPr>
          <a:p>
            <a:pPr marL="914400" indent="-914400">
              <a:buAutoNum type="arabicPeriod"/>
            </a:pPr>
            <a:r>
              <a:rPr lang="ru-RU" altLang="en-US"/>
              <a:t>Людям, проживающим в окрестностях вулкана, необходима социальная защита.</a:t>
            </a:r>
            <a:endParaRPr lang="ru-RU" altLang="en-US"/>
          </a:p>
          <a:p>
            <a:pPr marL="914400" indent="-914400">
              <a:buAutoNum type="arabicPeriod"/>
            </a:pPr>
            <a:r>
              <a:rPr lang="ru-RU" altLang="en-US">
                <a:sym typeface="+mn-ea"/>
              </a:rPr>
              <a:t>Технический прогресс может быть спровоцирован природными бедствиями.</a:t>
            </a:r>
            <a:endParaRPr lang="ru-RU" altLang="en-US"/>
          </a:p>
          <a:p>
            <a:pPr marL="914400" indent="-914400">
              <a:buAutoNum type="arabicPeriod"/>
            </a:pPr>
            <a:r>
              <a:rPr lang="ru-RU" altLang="en-US"/>
              <a:t>«Американский хартленд» - это местность, заселённая мигрантами с восточного побережья США.</a:t>
            </a:r>
            <a:endParaRPr lang="ru-RU" altLang="en-US"/>
          </a:p>
          <a:p>
            <a:pPr marL="914400" indent="-914400">
              <a:buAutoNum type="arabicPeriod"/>
            </a:pPr>
            <a:r>
              <a:rPr lang="ru-RU" altLang="en-US"/>
              <a:t>Прослеживается связь между извержением вулкана Тамбора и процессом образования ледников.</a:t>
            </a:r>
            <a:endParaRPr lang="ru-RU" altLang="en-US"/>
          </a:p>
          <a:p>
            <a:pPr marL="914400" indent="-914400">
              <a:buAutoNum type="arabicPeriod"/>
            </a:pPr>
            <a:r>
              <a:rPr lang="ru-RU" altLang="en-US"/>
              <a:t>На извержение Табморы повлияли изменившие маршруты индийские муссоны.</a:t>
            </a:r>
            <a:endParaRPr lang="ru-RU" altLang="en-US"/>
          </a:p>
          <a:p>
            <a:pPr marL="914400" indent="-914400">
              <a:buAutoNum type="arabicPeriod"/>
            </a:pPr>
            <a:endParaRPr lang="ru-RU" altLang="en-US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27" y="199188"/>
            <a:ext cx="2448442" cy="2029972"/>
          </a:xfrm>
          <a:prstGeom prst="rect">
            <a:avLst/>
          </a:prstGeom>
        </p:spPr>
      </p:pic>
      <p:pic>
        <p:nvPicPr>
          <p:cNvPr id="5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91435" y="286004"/>
            <a:ext cx="2256490" cy="188650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27" y="199188"/>
            <a:ext cx="2448442" cy="2029972"/>
          </a:xfrm>
          <a:prstGeom prst="rect">
            <a:avLst/>
          </a:prstGeom>
        </p:spPr>
      </p:pic>
      <p:pic>
        <p:nvPicPr>
          <p:cNvPr id="5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91435" y="286004"/>
            <a:ext cx="2256490" cy="1886501"/>
          </a:xfrm>
          <a:prstGeom prst="rect">
            <a:avLst/>
          </a:prstGeom>
          <a:noFill/>
        </p:spPr>
      </p:pic>
      <p:pic>
        <p:nvPicPr>
          <p:cNvPr id="12" name="Picture 11" descr="huge-wave-coast-sea-rocks-big-wav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055" y="8395335"/>
            <a:ext cx="6907530" cy="4317365"/>
          </a:xfrm>
          <a:prstGeom prst="rect">
            <a:avLst/>
          </a:prstGeom>
        </p:spPr>
      </p:pic>
      <p:pic>
        <p:nvPicPr>
          <p:cNvPr id="13" name="Picture 12" descr="raimond-klavins-yaWNSjw56jM-unsplash"/>
          <p:cNvPicPr>
            <a:picLocks noChangeAspect="1"/>
          </p:cNvPicPr>
          <p:nvPr/>
        </p:nvPicPr>
        <p:blipFill>
          <a:blip r:embed="rId4"/>
          <a:srcRect l="6638"/>
          <a:stretch>
            <a:fillRect/>
          </a:stretch>
        </p:blipFill>
        <p:spPr>
          <a:xfrm>
            <a:off x="15453360" y="8394700"/>
            <a:ext cx="6001385" cy="4285615"/>
          </a:xfrm>
          <a:prstGeom prst="rect">
            <a:avLst/>
          </a:prstGeom>
        </p:spPr>
      </p:pic>
      <p:pic>
        <p:nvPicPr>
          <p:cNvPr id="14" name="Picture 13" descr="tetiana-grypachevska-80x3QULJDN4-unsplash"/>
          <p:cNvPicPr>
            <a:picLocks noChangeAspect="1"/>
          </p:cNvPicPr>
          <p:nvPr/>
        </p:nvPicPr>
        <p:blipFill>
          <a:blip r:embed="rId5"/>
          <a:srcRect r="5594"/>
          <a:stretch>
            <a:fillRect/>
          </a:stretch>
        </p:blipFill>
        <p:spPr>
          <a:xfrm>
            <a:off x="7868920" y="8395335"/>
            <a:ext cx="7190105" cy="4284980"/>
          </a:xfrm>
          <a:prstGeom prst="rect">
            <a:avLst/>
          </a:prstGeom>
        </p:spPr>
      </p:pic>
      <p:pic>
        <p:nvPicPr>
          <p:cNvPr id="8" name="Picture 7" descr="hannah-domsic-2_gJeve_CBY-unsplash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949805" y="2799715"/>
            <a:ext cx="6345555" cy="4230370"/>
          </a:xfrm>
          <a:prstGeom prst="rect">
            <a:avLst/>
          </a:prstGeom>
        </p:spPr>
      </p:pic>
      <p:pic>
        <p:nvPicPr>
          <p:cNvPr id="9" name="Picture 8" descr="k-mitch-hodge-pzVAlix5Jwc-unsplash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97800" y="2781300"/>
            <a:ext cx="6829425" cy="4267835"/>
          </a:xfrm>
          <a:prstGeom prst="rect">
            <a:avLst/>
          </a:prstGeom>
        </p:spPr>
      </p:pic>
      <p:pic>
        <p:nvPicPr>
          <p:cNvPr id="10" name="Picture 9" descr="micah-tindell-AdOeV-qlAs4-unsplash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7055" y="2781300"/>
            <a:ext cx="6908165" cy="4300855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810895" y="6245225"/>
            <a:ext cx="1056640" cy="70485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1</a:t>
            </a:r>
            <a:endParaRPr lang="ru-RU" altLang="en-US"/>
          </a:p>
        </p:txBody>
      </p:sp>
      <p:sp>
        <p:nvSpPr>
          <p:cNvPr id="16" name="Rounded Rectangle 15"/>
          <p:cNvSpPr/>
          <p:nvPr/>
        </p:nvSpPr>
        <p:spPr>
          <a:xfrm>
            <a:off x="7934960" y="6245225"/>
            <a:ext cx="1056640" cy="70485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2</a:t>
            </a:r>
            <a:endParaRPr lang="ru-RU" altLang="en-US"/>
          </a:p>
        </p:txBody>
      </p:sp>
      <p:sp>
        <p:nvSpPr>
          <p:cNvPr id="17" name="Rounded Rectangle 16"/>
          <p:cNvSpPr/>
          <p:nvPr/>
        </p:nvSpPr>
        <p:spPr>
          <a:xfrm>
            <a:off x="15059025" y="6245225"/>
            <a:ext cx="1056640" cy="70485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3</a:t>
            </a:r>
            <a:endParaRPr lang="ru-RU" altLang="en-US"/>
          </a:p>
        </p:txBody>
      </p:sp>
      <p:sp>
        <p:nvSpPr>
          <p:cNvPr id="18" name="Rounded Rectangle 17"/>
          <p:cNvSpPr/>
          <p:nvPr/>
        </p:nvSpPr>
        <p:spPr>
          <a:xfrm>
            <a:off x="697230" y="11739880"/>
            <a:ext cx="1056640" cy="70485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4</a:t>
            </a:r>
            <a:endParaRPr lang="ru-RU" altLang="en-US"/>
          </a:p>
        </p:txBody>
      </p:sp>
      <p:sp>
        <p:nvSpPr>
          <p:cNvPr id="19" name="Rounded Rectangle 18"/>
          <p:cNvSpPr/>
          <p:nvPr/>
        </p:nvSpPr>
        <p:spPr>
          <a:xfrm>
            <a:off x="8075295" y="11739880"/>
            <a:ext cx="1056640" cy="70485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5</a:t>
            </a:r>
            <a:endParaRPr lang="ru-RU" altLang="en-US"/>
          </a:p>
        </p:txBody>
      </p:sp>
      <p:sp>
        <p:nvSpPr>
          <p:cNvPr id="20" name="Rounded Rectangle 19"/>
          <p:cNvSpPr/>
          <p:nvPr/>
        </p:nvSpPr>
        <p:spPr>
          <a:xfrm>
            <a:off x="15683865" y="11739880"/>
            <a:ext cx="1056640" cy="70485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6</a:t>
            </a:r>
            <a:endParaRPr lang="ru-RU" altLang="en-US"/>
          </a:p>
        </p:txBody>
      </p:sp>
      <p:sp>
        <p:nvSpPr>
          <p:cNvPr id="21" name="Заголовок 1"/>
          <p:cNvSpPr>
            <a:spLocks noGrp="1"/>
          </p:cNvSpPr>
          <p:nvPr>
            <p:ph type="title"/>
          </p:nvPr>
        </p:nvSpPr>
        <p:spPr>
          <a:xfrm>
            <a:off x="3352800" y="148591"/>
            <a:ext cx="21031200" cy="2651126"/>
          </a:xfrm>
        </p:spPr>
        <p:txBody>
          <a:bodyPr>
            <a:noAutofit/>
          </a:bodyPr>
          <a:p>
            <a:r>
              <a:rPr lang="ru-RU" altLang="en-US" sz="5000" b="1">
                <a:solidFill>
                  <a:srgbClr val="0070C0"/>
                </a:solidFill>
                <a:sym typeface="+mn-ea"/>
              </a:rPr>
              <a:t>Выберите изображения, которые могли бы иллюстрировать</a:t>
            </a:r>
            <a:br>
              <a:rPr lang="ru-RU" altLang="en-US" sz="5000" b="1">
                <a:solidFill>
                  <a:srgbClr val="0070C0"/>
                </a:solidFill>
                <a:sym typeface="+mn-ea"/>
              </a:rPr>
            </a:br>
            <a:r>
              <a:rPr lang="ru-RU" altLang="en-US" sz="5000" b="1">
                <a:solidFill>
                  <a:srgbClr val="0070C0"/>
                </a:solidFill>
                <a:sym typeface="+mn-ea"/>
              </a:rPr>
              <a:t>текст, и объясните свой выбор, используя текст.</a:t>
            </a:r>
            <a:endParaRPr lang="ru-RU" altLang="en-US" sz="5000" b="1" cap="none" dirty="0">
              <a:solidFill>
                <a:srgbClr val="0070C0"/>
              </a:solidFill>
              <a:ea typeface="Helvetica Neue"/>
              <a:cs typeface="Helvetica Neue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1000126"/>
            <a:ext cx="21031200" cy="2651126"/>
          </a:xfrm>
        </p:spPr>
        <p:txBody>
          <a:bodyPr>
            <a:noAutofit/>
          </a:bodyPr>
          <a:lstStyle/>
          <a:p>
            <a:br>
              <a:rPr lang="ru-RU" altLang="ru-RU" sz="6000" b="1" cap="none">
                <a:solidFill>
                  <a:schemeClr val="accent1">
                    <a:lumMod val="75000"/>
                  </a:schemeClr>
                </a:solidFill>
                <a:ea typeface="Helvetica Neue"/>
                <a:cs typeface="Helvetica Neue"/>
              </a:rPr>
            </a:br>
            <a:r>
              <a:rPr lang="ru-RU" altLang="ru-RU" sz="6000" b="1" cap="none" smtClean="0">
                <a:solidFill>
                  <a:schemeClr val="accent1">
                    <a:lumMod val="75000"/>
                  </a:schemeClr>
                </a:solidFill>
                <a:ea typeface="Helvetica Neue"/>
                <a:cs typeface="Helvetica Neue"/>
              </a:rPr>
              <a:t>Посмотрите на картину Роба Вуда «Извержение вулкана Тамбора» и выполните задания.</a:t>
            </a:r>
            <a:endParaRPr lang="ru-RU" sz="6000" b="1" cap="none" dirty="0">
              <a:solidFill>
                <a:schemeClr val="accent1">
                  <a:lumMod val="75000"/>
                </a:schemeClr>
              </a:solidFill>
              <a:ea typeface="Helvetica Neue"/>
              <a:cs typeface="Helvetica Neue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1676400" y="4466590"/>
            <a:ext cx="10363200" cy="8702676"/>
          </a:xfrm>
        </p:spPr>
        <p:txBody>
          <a:bodyPr/>
          <a:p>
            <a:pPr marL="914400" indent="-914400">
              <a:buAutoNum type="arabicPeriod"/>
            </a:pPr>
            <a:r>
              <a:rPr lang="ru-RU" altLang="en-US"/>
              <a:t>Отметьте утверждения как правдивые или ложные.</a:t>
            </a:r>
            <a:endParaRPr lang="ru-RU" altLang="en-US"/>
          </a:p>
          <a:p>
            <a:pPr marL="914400" indent="-914400">
              <a:buAutoNum type="arabicPeriod"/>
            </a:pPr>
            <a:r>
              <a:rPr lang="ru-RU" altLang="en-US"/>
              <a:t>Выберите утверждения, которые соответствуют содержанию изображения.</a:t>
            </a:r>
            <a:endParaRPr lang="ru-RU" altLang="en-US"/>
          </a:p>
          <a:p>
            <a:pPr marL="914400" indent="-914400">
              <a:buAutoNum type="arabicPeriod"/>
            </a:pPr>
            <a:r>
              <a:rPr lang="ru-RU" altLang="en-US"/>
              <a:t>Выберите фрагмент текста (фразу), которая соответвовала бы содержанию изображения.</a:t>
            </a:r>
            <a:endParaRPr lang="ru-RU" altLang="en-US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27" y="199188"/>
            <a:ext cx="2448442" cy="2029972"/>
          </a:xfrm>
          <a:prstGeom prst="rect">
            <a:avLst/>
          </a:prstGeom>
        </p:spPr>
      </p:pic>
      <p:pic>
        <p:nvPicPr>
          <p:cNvPr id="5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91435" y="286004"/>
            <a:ext cx="2256490" cy="1886501"/>
          </a:xfrm>
          <a:prstGeom prst="rect">
            <a:avLst/>
          </a:prstGeom>
          <a:noFill/>
        </p:spPr>
      </p:pic>
      <p:pic>
        <p:nvPicPr>
          <p:cNvPr id="100" name="Picture Placeholder 99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2039600" y="4542790"/>
            <a:ext cx="11574145" cy="7278370"/>
          </a:xfrm>
          <a:prstGeom prst="round2Diag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Bebas Neue Regular"/>
        <a:ea typeface="Bebas Neue Regular"/>
        <a:cs typeface="Bebas Neue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j-lt"/>
            <a:ea typeface="+mj-ea"/>
            <a:cs typeface="+mj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4066</Words>
  <Application>WPS Presentation</Application>
  <PresentationFormat>Произвольный</PresentationFormat>
  <Paragraphs>162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SimSun</vt:lpstr>
      <vt:lpstr>Wingdings</vt:lpstr>
      <vt:lpstr>Helvetica Neue</vt:lpstr>
      <vt:lpstr>Calibri</vt:lpstr>
      <vt:lpstr>Bebas Neue Regular</vt:lpstr>
      <vt:lpstr>Euphorigenic</vt:lpstr>
      <vt:lpstr>Helvetica Neue Medium</vt:lpstr>
      <vt:lpstr>SF UI Text Semibold</vt:lpstr>
      <vt:lpstr>Calibri</vt:lpstr>
      <vt:lpstr>Circe Bold</vt:lpstr>
      <vt:lpstr>Wingdings</vt:lpstr>
      <vt:lpstr>Calibri Light</vt:lpstr>
      <vt:lpstr>Microsoft YaHei</vt:lpstr>
      <vt:lpstr>Arial Unicode MS</vt:lpstr>
      <vt:lpstr>Тема Office</vt:lpstr>
      <vt:lpstr>PowerPoint 演示文稿</vt:lpstr>
      <vt:lpstr>Что общего между:</vt:lpstr>
      <vt:lpstr>Что общего между:</vt:lpstr>
      <vt:lpstr>PowerPoint 演示文稿</vt:lpstr>
      <vt:lpstr> Прочитайте текст и выполните задания.</vt:lpstr>
      <vt:lpstr>Отметьте утверждения как правдивые или ложные</vt:lpstr>
      <vt:lpstr>Выберите утверждения, которые соответствуют содержанию текста.</vt:lpstr>
      <vt:lpstr>Выберите изображения, которые могли бы иллюстрировать текст, и объясните свой выбор, используя текст.</vt:lpstr>
      <vt:lpstr> Посмотрите на картину Роба Вуда «Извержение вулкана Тамбора» и выполните задания.</vt:lpstr>
      <vt:lpstr>Отметьте утверждения как правдивые или ложные.</vt:lpstr>
      <vt:lpstr>PowerPoint 演示文稿</vt:lpstr>
      <vt:lpstr>PowerPoint 演示文稿</vt:lpstr>
      <vt:lpstr>Программа формирования УУД  (ФОП ООО)</vt:lpstr>
      <vt:lpstr>PowerPoint 演示文稿</vt:lpstr>
      <vt:lpstr>PowerPoint 演示文稿</vt:lpstr>
      <vt:lpstr>Выберите тему и разработайте задания  на формирование читательской грамотности. Следуйте чек-листу.</vt:lpstr>
      <vt:lpstr> Метод контрольных вопросов: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РЕАЛИЗАЦИИ НАЦИОНАЛЬНЫХ ПРОЕКТОВ В ПЕРМСКОМ КРАЕ В 2019 г.</dc:title>
  <dc:creator>Щербинина Ирина Михайловна</dc:creator>
  <cp:lastModifiedBy>kalli</cp:lastModifiedBy>
  <cp:revision>2046</cp:revision>
  <cp:lastPrinted>2022-05-11T13:25:00Z</cp:lastPrinted>
  <dcterms:created xsi:type="dcterms:W3CDTF">2024-03-04T17:58:00Z</dcterms:created>
  <dcterms:modified xsi:type="dcterms:W3CDTF">2024-03-04T19:43:36Z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985D812C964F4C3E814A69AE9CFC7232</vt:lpwstr>
  </property>
  <property fmtid="{D5CDD505-2E9C-101B-9397-08002B2CF9AE}" pid="3" name="KSOProductBuildVer">
    <vt:lpwstr>1033-11.2.0.10451</vt:lpwstr>
  </property>
</Properties>
</file>