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8" r:id="rId2"/>
    <p:sldId id="649" r:id="rId3"/>
    <p:sldId id="650" r:id="rId4"/>
    <p:sldId id="651" r:id="rId5"/>
    <p:sldId id="652" r:id="rId6"/>
    <p:sldId id="653" r:id="rId7"/>
    <p:sldId id="654" r:id="rId8"/>
    <p:sldId id="611" r:id="rId9"/>
    <p:sldId id="636" r:id="rId10"/>
    <p:sldId id="637" r:id="rId11"/>
    <p:sldId id="655" r:id="rId12"/>
    <p:sldId id="656" r:id="rId13"/>
    <p:sldId id="657" r:id="rId14"/>
    <p:sldId id="658" r:id="rId15"/>
    <p:sldId id="628" r:id="rId16"/>
    <p:sldId id="627" r:id="rId17"/>
  </p:sldIdLst>
  <p:sldSz cx="24384000" cy="13716000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Силин" initials="НС" lastIdx="1" clrIdx="0"/>
  <p:cmAuthor id="2" name="Силин Никита Андреевич" initials="СНА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2CC"/>
    <a:srgbClr val="66CCFF"/>
    <a:srgbClr val="FF6600"/>
    <a:srgbClr val="FF9900"/>
    <a:srgbClr val="EFFAFF"/>
    <a:srgbClr val="DDF0FF"/>
    <a:srgbClr val="EBF6FF"/>
    <a:srgbClr val="EBEDFF"/>
    <a:srgbClr val="E5E8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9634" autoAdjust="0"/>
  </p:normalViewPr>
  <p:slideViewPr>
    <p:cSldViewPr snapToGrid="0">
      <p:cViewPr>
        <p:scale>
          <a:sx n="50" d="100"/>
          <a:sy n="50" d="100"/>
        </p:scale>
        <p:origin x="-858" y="-558"/>
      </p:cViewPr>
      <p:guideLst>
        <p:guide orient="horz" pos="4319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2759310" y="712413"/>
            <a:ext cx="20828001" cy="1007738"/>
          </a:xfrm>
          <a:prstGeom prst="rect">
            <a:avLst/>
          </a:prstGeom>
        </p:spPr>
        <p:txBody>
          <a:bodyPr/>
          <a:lstStyle>
            <a:lvl1pPr algn="l">
              <a:defRPr sz="550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437279" y="2368910"/>
            <a:ext cx="235094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dirty="0"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715564" y="13093155"/>
            <a:ext cx="482806" cy="482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6393BCA4-4374-4A85-ADB0-6BBECDEA23FF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800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10523621"/>
            <a:ext cx="22580600" cy="2554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8316" y="3452009"/>
            <a:ext cx="2189398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Внедрение </a:t>
            </a:r>
            <a:r>
              <a:rPr lang="ru-RU" sz="54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заданий для </a:t>
            </a:r>
            <a:r>
              <a:rPr lang="ru-RU" sz="54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оценки </a:t>
            </a:r>
            <a:r>
              <a:rPr lang="ru-RU" sz="54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читательской </a:t>
            </a:r>
            <a:r>
              <a:rPr lang="ru-RU" sz="54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грамотности обучающихся в образовательный процесс</a:t>
            </a:r>
            <a:endParaRPr lang="ru-RU" sz="540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000" smtClean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Центр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непрерывного повышения профессионального </a:t>
            </a:r>
            <a:r>
              <a:rPr lang="ru-RU" sz="4000" smtClean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мастерства </a:t>
            </a:r>
          </a:p>
          <a:p>
            <a:r>
              <a:rPr lang="ru-RU" sz="4000" smtClean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ГАУ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ДПО </a:t>
            </a:r>
            <a:r>
              <a:rPr lang="ru-RU" sz="400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«</a:t>
            </a:r>
            <a:r>
              <a:rPr lang="ru-RU" sz="4000" smtClean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Институт развития образования Пермского края»</a:t>
            </a:r>
          </a:p>
          <a:p>
            <a:endParaRPr lang="ru-RU" sz="4000" dirty="0">
              <a:solidFill>
                <a:schemeClr val="accent5">
                  <a:lumMod val="50000"/>
                </a:schemeClr>
              </a:solidFill>
              <a:latin typeface="Circe Bold" pitchFamily="34" charset="-52"/>
            </a:endParaRPr>
          </a:p>
          <a:p>
            <a:r>
              <a:rPr lang="ru-RU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Смердова Екатерина Андреевна, к.филол.н., доцент кафедры </a:t>
            </a:r>
          </a:p>
          <a:p>
            <a:r>
              <a:rPr lang="ru-RU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общего образования ЦНППМПР, </a:t>
            </a:r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sea-cub@iro.perm.ru</a:t>
            </a:r>
            <a:endParaRPr lang="ru-RU" sz="360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04.04.2024 </a:t>
            </a:r>
            <a:r>
              <a:rPr lang="ru-RU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014" y="537059"/>
            <a:ext cx="1105271" cy="19521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04274" y="623491"/>
            <a:ext cx="243917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33958" t="20370" r="31458" b="3519"/>
          <a:stretch>
            <a:fillRect/>
          </a:stretch>
        </p:blipFill>
        <p:spPr bwMode="auto">
          <a:xfrm>
            <a:off x="15373350" y="2539388"/>
            <a:ext cx="8382000" cy="103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29000" y="730251"/>
            <a:ext cx="19278600" cy="2651126"/>
          </a:xfrm>
        </p:spPr>
        <p:txBody>
          <a:bodyPr/>
          <a:lstStyle/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Характеристика задания по ФГ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5521" t="13148" r="25208" b="9630"/>
          <a:stretch>
            <a:fillRect/>
          </a:stretch>
        </p:blipFill>
        <p:spPr bwMode="auto">
          <a:xfrm>
            <a:off x="0" y="2971800"/>
            <a:ext cx="10062967" cy="887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28438" t="15741" r="26979" b="40741"/>
          <a:stretch>
            <a:fillRect/>
          </a:stretch>
        </p:blipFill>
        <p:spPr bwMode="auto">
          <a:xfrm>
            <a:off x="7524749" y="4819650"/>
            <a:ext cx="87085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 l="24688" t="20370" r="23750" b="43704"/>
          <a:stretch>
            <a:fillRect/>
          </a:stretch>
        </p:blipFill>
        <p:spPr bwMode="auto">
          <a:xfrm>
            <a:off x="7600950" y="9659158"/>
            <a:ext cx="8115300" cy="318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iott-reyna-kcT-7cirBEw-unsplash"/>
          <p:cNvPicPr>
            <a:picLocks noChangeAspect="1"/>
          </p:cNvPicPr>
          <p:nvPr/>
        </p:nvPicPr>
        <p:blipFill>
          <a:blip r:embed="rId2" cstate="print">
            <a:lum bright="48000" contrast="-24000"/>
          </a:blip>
          <a:stretch>
            <a:fillRect/>
          </a:stretch>
        </p:blipFill>
        <p:spPr>
          <a:xfrm>
            <a:off x="11109960" y="3318510"/>
            <a:ext cx="15594965" cy="10397490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265" y="730250"/>
            <a:ext cx="14711680" cy="26511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7500" b="1"/>
              <a:t>Формирующее оценивание читательской грамотности (ИСРО РАО).</a:t>
            </a:r>
            <a:br>
              <a:rPr lang="ru-RU" altLang="en-US" sz="7500" b="1"/>
            </a:br>
            <a:r>
              <a:rPr lang="ru-RU" altLang="en-US" sz="7500" b="1"/>
              <a:t>Характеристики задания.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430" y="4685030"/>
            <a:ext cx="11614150" cy="8757920"/>
          </a:xfrm>
        </p:spPr>
        <p:txBody>
          <a:bodyPr>
            <a:noAutofit/>
          </a:bodyPr>
          <a:lstStyle/>
          <a:p>
            <a:r>
              <a:rPr sz="5500"/>
              <a:t>Каждое задание банка описывается посредством следующих содержательных характеристик:</a:t>
            </a:r>
          </a:p>
          <a:p>
            <a:pPr marL="0" indent="0">
              <a:buNone/>
            </a:pPr>
            <a:r>
              <a:rPr sz="5500"/>
              <a:t>1) проверяемая компетентность;</a:t>
            </a:r>
          </a:p>
          <a:p>
            <a:pPr marL="0" indent="0">
              <a:buNone/>
            </a:pPr>
            <a:r>
              <a:rPr sz="5500"/>
              <a:t>2) проверяемое читательское умение;</a:t>
            </a:r>
          </a:p>
          <a:p>
            <a:pPr marL="0" indent="0">
              <a:buNone/>
            </a:pPr>
            <a:r>
              <a:rPr sz="5500"/>
              <a:t>3) область содержания;</a:t>
            </a:r>
          </a:p>
          <a:p>
            <a:pPr marL="0" indent="0">
              <a:buNone/>
            </a:pPr>
            <a:r>
              <a:rPr sz="5500"/>
              <a:t>4) уровень сложности задания;</a:t>
            </a:r>
          </a:p>
          <a:p>
            <a:pPr marL="0" indent="0">
              <a:buNone/>
            </a:pPr>
            <a:r>
              <a:rPr sz="5500"/>
              <a:t>5) форма задания.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iott-reyna-kcT-7cirBEw-unsplash"/>
          <p:cNvPicPr>
            <a:picLocks noChangeAspect="1"/>
          </p:cNvPicPr>
          <p:nvPr/>
        </p:nvPicPr>
        <p:blipFill>
          <a:blip r:embed="rId2" cstate="print">
            <a:lum bright="48000" contrast="-24000"/>
          </a:blip>
          <a:stretch>
            <a:fillRect/>
          </a:stretch>
        </p:blipFill>
        <p:spPr>
          <a:xfrm>
            <a:off x="11109960" y="3318510"/>
            <a:ext cx="15594965" cy="10397490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265" y="730250"/>
            <a:ext cx="14711680" cy="26511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7500" b="1"/>
              <a:t>Формирующее оценивание читательской грамотности (ИСРО РАО).</a:t>
            </a:r>
            <a:br>
              <a:rPr lang="ru-RU" altLang="en-US" sz="7500" b="1"/>
            </a:br>
            <a:r>
              <a:rPr lang="ru-RU" altLang="en-US" sz="7500" b="1"/>
              <a:t>Компетентности.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430" y="4351655"/>
            <a:ext cx="17304385" cy="8757920"/>
          </a:xfrm>
        </p:spPr>
        <p:txBody>
          <a:bodyPr>
            <a:noAutofit/>
          </a:bodyPr>
          <a:lstStyle/>
          <a:p>
            <a:r>
              <a:rPr sz="5500"/>
              <a:t>Совокупность заданий банка направлена на оценку трёх читательских компетентностей: </a:t>
            </a:r>
          </a:p>
          <a:p>
            <a:r>
              <a:rPr sz="5500"/>
              <a:t>находить и извлекать информацию, интегрировать и интерпретировать информацию,</a:t>
            </a:r>
          </a:p>
          <a:p>
            <a:r>
              <a:rPr sz="5500"/>
              <a:t>оценивать содержание и форму текста,</a:t>
            </a:r>
          </a:p>
          <a:p>
            <a:r>
              <a:rPr sz="5500"/>
              <a:t>использовать информацию из текста в практической</a:t>
            </a:r>
            <a:r>
              <a:rPr lang="ru-RU" sz="5500"/>
              <a:t> </a:t>
            </a:r>
            <a:r>
              <a:rPr sz="5500"/>
              <a:t>задаче. </a:t>
            </a:r>
          </a:p>
          <a:p>
            <a:r>
              <a:rPr sz="5500"/>
              <a:t>Для каждой компетенции имеется перечень читательских умений, которые</a:t>
            </a:r>
            <a:r>
              <a:rPr lang="ru-RU" sz="5500"/>
              <a:t> </a:t>
            </a:r>
            <a:r>
              <a:rPr sz="5500"/>
              <a:t>в совокупности характеризуют данную компетенцию.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iott-reyna-kcT-7cirBEw-unsplash"/>
          <p:cNvPicPr>
            <a:picLocks noChangeAspect="1"/>
          </p:cNvPicPr>
          <p:nvPr/>
        </p:nvPicPr>
        <p:blipFill>
          <a:blip r:embed="rId2" cstate="print">
            <a:lum bright="48000" contrast="-24000"/>
          </a:blip>
          <a:stretch>
            <a:fillRect/>
          </a:stretch>
        </p:blipFill>
        <p:spPr>
          <a:xfrm>
            <a:off x="11109960" y="3318510"/>
            <a:ext cx="15594965" cy="10397490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265" y="730250"/>
            <a:ext cx="14711680" cy="26511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7500" b="1"/>
              <a:t>Формирующее оценивание читательской грамотности (ИСРО РАО).</a:t>
            </a:r>
            <a:br>
              <a:rPr lang="ru-RU" altLang="en-US" sz="7500" b="1"/>
            </a:br>
            <a:r>
              <a:rPr lang="ru-RU" altLang="en-US" sz="7500" b="1"/>
              <a:t>Тексты.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010" y="4314190"/>
            <a:ext cx="21586190" cy="8757920"/>
          </a:xfrm>
        </p:spPr>
        <p:txBody>
          <a:bodyPr>
            <a:noAutofit/>
          </a:bodyPr>
          <a:lstStyle/>
          <a:p>
            <a:r>
              <a:rPr sz="5500"/>
              <a:t>Тексты отобраны с учётом имеющегося у обучающихся запаса предметных знаний для данного этапа обучения, в заданиях учитываются особенности предметного содержания. При этом встречаются тексты (или блоки текстов) интегрированного характера, требующие для их понимания и выполнения заданий обращения к знаниям из разных предметов.</a:t>
            </a:r>
          </a:p>
          <a:p>
            <a:r>
              <a:rPr sz="5500"/>
              <a:t>Объём текстов учитывает возрастные возможности обучающихся 5–9 классов: общий объём текстов в блоке для 5–6 классов составляет не более 900 слов; для 7–8 классов – не более 1000 слов; для 9 класса – не более 1200 слов. Общее время выполнения заданий к одному блоку составляет не более 25 мин.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iott-reyna-kcT-7cirBEw-unsplash"/>
          <p:cNvPicPr>
            <a:picLocks noChangeAspect="1"/>
          </p:cNvPicPr>
          <p:nvPr/>
        </p:nvPicPr>
        <p:blipFill>
          <a:blip r:embed="rId2" cstate="print">
            <a:lum bright="48000" contrast="-24000"/>
          </a:blip>
          <a:stretch>
            <a:fillRect/>
          </a:stretch>
        </p:blipFill>
        <p:spPr>
          <a:xfrm>
            <a:off x="11109960" y="3318510"/>
            <a:ext cx="15594965" cy="10397490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730250"/>
            <a:ext cx="15946120" cy="26511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7500" b="1"/>
              <a:t>Формирующее оценивание читательской грамотности (ИСРО РАО). Динамика достижения образовательных результатов.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010" y="4314190"/>
            <a:ext cx="14634845" cy="8757920"/>
          </a:xfrm>
        </p:spPr>
        <p:txBody>
          <a:bodyPr>
            <a:noAutofit/>
          </a:bodyPr>
          <a:lstStyle/>
          <a:p>
            <a:r>
              <a:rPr sz="5500"/>
              <a:t>Динамика оценки читательской грамотности осуществляется за счёт увеличение объёма</a:t>
            </a:r>
            <a:r>
              <a:rPr lang="ru-RU" sz="5500"/>
              <a:t> </a:t>
            </a:r>
            <a:r>
              <a:rPr sz="5500"/>
              <a:t>текстов, усложнения их содержания и изменения соотношения между количеством заданий, направленных на проверку различных компетенций: постепенно увеличивается доля заданий, направленных на интегрирование и интерпретацию содержания текстов, оценку их содержания и формы, использование информации из текста в практических задачах.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merdova-EA\Pictures\Для презентаций\talles-alves-kjcC-V16PT8-unsplash.jpg"/>
          <p:cNvPicPr>
            <a:picLocks noChangeAspect="1" noChangeArrowheads="1"/>
          </p:cNvPicPr>
          <p:nvPr/>
        </p:nvPicPr>
        <p:blipFill>
          <a:blip r:embed="rId2" cstate="print">
            <a:lum bright="49000" contrast="-57000"/>
          </a:blip>
          <a:srcRect/>
          <a:stretch>
            <a:fillRect/>
          </a:stretch>
        </p:blipFill>
        <p:spPr bwMode="auto">
          <a:xfrm>
            <a:off x="-1171074" y="2999873"/>
            <a:ext cx="11780251" cy="1767037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5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/>
            </a:r>
            <a:br>
              <a:rPr lang="ru-RU" altLang="ru-RU" sz="5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5500" b="1" cap="none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Метод контрольных вопросов:</a:t>
            </a:r>
            <a:endParaRPr lang="ru-RU" sz="55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775032" y="3378534"/>
            <a:ext cx="13972674" cy="9374940"/>
          </a:xfrm>
        </p:spPr>
        <p:txBody>
          <a:bodyPr>
            <a:normAutofit fontScale="85000" lnSpcReduction="10000"/>
          </a:bodyPr>
          <a:lstStyle/>
          <a:p>
            <a:pPr lvl="0" algn="r"/>
            <a:r>
              <a:rPr lang="ru-RU" smtClean="0"/>
              <a:t>А что, если завтра мне придется вести урок в музее? Какой это будет музей? О чем будет урок?</a:t>
            </a:r>
          </a:p>
          <a:p>
            <a:pPr lvl="0" algn="r"/>
            <a:r>
              <a:rPr lang="ru-RU" smtClean="0"/>
              <a:t>А что, если завтра в качестве домашнего задания мне предложить ребятам выполнить творческую работу? О чем будет эта работа? В каком формате я буду проверять ее выполнение?</a:t>
            </a:r>
          </a:p>
          <a:p>
            <a:pPr lvl="0" algn="r"/>
            <a:r>
              <a:rPr lang="ru-RU" smtClean="0"/>
              <a:t>А что, если завтра мне провести урок не произнося ничего, кроме вопросов? Сколько вопросов придется задать в течение урока?</a:t>
            </a:r>
          </a:p>
          <a:p>
            <a:pPr lvl="0" algn="r"/>
            <a:r>
              <a:rPr lang="ru-RU" smtClean="0"/>
              <a:t>А что, если завтра мне во время урока не появляться ПЕРЕД классом (быть только сбоку, у окна, или сзади, за партами)? Ребята будут поворачиваться ко мне? Урок пройдет успешно?</a:t>
            </a:r>
          </a:p>
          <a:p>
            <a:pPr algn="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10523621"/>
            <a:ext cx="22580600" cy="2554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655" y="4897120"/>
            <a:ext cx="2406269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Смердова Екатерина Андреевна, к.филол.н., </a:t>
            </a:r>
          </a:p>
          <a:p>
            <a:r>
              <a:rPr lang="ru-RU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доцент </a:t>
            </a:r>
            <a:r>
              <a:rPr lang="ru-RU" sz="35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кафедры </a:t>
            </a:r>
            <a:r>
              <a:rPr lang="ru-RU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общего образования ЦНППМПР, </a:t>
            </a: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sea-cub@iro.perm.ru</a:t>
            </a:r>
            <a:endParaRPr lang="ru-RU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5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5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014" y="537059"/>
            <a:ext cx="1105271" cy="19521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04274" y="623491"/>
            <a:ext cx="2439170" cy="1620000"/>
          </a:xfrm>
          <a:prstGeom prst="rect">
            <a:avLst/>
          </a:prstGeom>
          <a:noFill/>
        </p:spPr>
      </p:pic>
      <p:pic>
        <p:nvPicPr>
          <p:cNvPr id="10" name="Content Placeholder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6646" y="2804260"/>
            <a:ext cx="3905283" cy="39052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2"/>
          <p:cNvSpPr txBox="1"/>
          <p:nvPr/>
        </p:nvSpPr>
        <p:spPr>
          <a:xfrm>
            <a:off x="3289968" y="6859838"/>
            <a:ext cx="5913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500">
                <a:latin typeface="Arial" panose="020B0604020202020204" pitchFamily="34" charset="0"/>
                <a:cs typeface="Arial" panose="020B0604020202020204" pitchFamily="34" charset="0"/>
              </a:rPr>
              <a:t>СЕТЕВОЕ СООБЩЕСТВО </a:t>
            </a:r>
          </a:p>
          <a:p>
            <a:pPr algn="ctr"/>
            <a:r>
              <a:rPr lang="ru-RU" altLang="en-US" sz="2500">
                <a:latin typeface="Arial" panose="020B0604020202020204" pitchFamily="34" charset="0"/>
                <a:cs typeface="Arial" panose="020B0604020202020204" pitchFamily="34" charset="0"/>
              </a:rPr>
              <a:t>ПЕДАГОГОВ ПЕРМСКОГО </a:t>
            </a:r>
            <a:r>
              <a:rPr lang="ru-RU" altLang="en-US" sz="2500" smtClean="0"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endParaRPr lang="ru-RU" alt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06385" y="2734277"/>
            <a:ext cx="4274386" cy="4122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3"/>
          <p:cNvSpPr txBox="1"/>
          <p:nvPr/>
        </p:nvSpPr>
        <p:spPr>
          <a:xfrm>
            <a:off x="13698119" y="6875882"/>
            <a:ext cx="7202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500">
                <a:latin typeface="Arial" panose="020B0604020202020204" pitchFamily="34" charset="0"/>
                <a:cs typeface="Arial" panose="020B0604020202020204" pitchFamily="34" charset="0"/>
              </a:rPr>
              <a:t>ЦЕНТР НЕПРЕРЫВНОГО ПОВЫШЕНИЯ</a:t>
            </a:r>
          </a:p>
          <a:p>
            <a:pPr algn="ctr"/>
            <a:r>
              <a:rPr lang="ru-RU" altLang="en-US" sz="250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МАСТЕРСТВА</a:t>
            </a:r>
          </a:p>
          <a:p>
            <a:pPr algn="ctr"/>
            <a:r>
              <a:rPr lang="ru-RU" altLang="en-US" sz="2500">
                <a:latin typeface="Arial" panose="020B0604020202020204" pitchFamily="34" charset="0"/>
                <a:cs typeface="Arial" panose="020B0604020202020204" pitchFamily="34" charset="0"/>
              </a:rPr>
              <a:t>ПЕДАГОГИЧЕСКИХ РАБОТНИКОВ ПЕРМСКОГО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7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4" name="Picture 3" descr="q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2390" y="3516630"/>
            <a:ext cx="6682105" cy="668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Разделите данные операции на две группы:</a:t>
            </a:r>
            <a:endParaRPr lang="ru-RU" sz="65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3381375"/>
            <a:ext cx="10558780" cy="10061575"/>
          </a:xfrm>
        </p:spPr>
        <p:txBody>
          <a:bodyPr>
            <a:normAutofit fontScale="85000" lnSpcReduction="20000"/>
          </a:bodyPr>
          <a:lstStyle/>
          <a:p>
            <a:r>
              <a:rPr lang="ru-RU" altLang="en-US" b="1"/>
              <a:t>определить, что один объект находится дальше, чем другой,</a:t>
            </a:r>
          </a:p>
          <a:p>
            <a:r>
              <a:rPr lang="ru-RU" altLang="en-US" b="1"/>
              <a:t>определить источник шума,</a:t>
            </a:r>
          </a:p>
          <a:p>
            <a:r>
              <a:rPr lang="ru-RU" altLang="en-US" b="1"/>
              <a:t>вспомнить странный звук, который вы однажды слышали,</a:t>
            </a:r>
          </a:p>
          <a:p>
            <a:r>
              <a:rPr lang="ru-RU" altLang="en-US" b="1"/>
              <a:t>сравнить характеристики двух стиральных машин,</a:t>
            </a:r>
          </a:p>
          <a:p>
            <a:r>
              <a:rPr lang="ru-RU" altLang="en-US" b="1"/>
              <a:t>закончить фразу «он прошёл огонь, ...»,</a:t>
            </a:r>
          </a:p>
          <a:p>
            <a:r>
              <a:rPr lang="ru-RU" altLang="en-US" b="1"/>
              <a:t>выразить отвращение при взгляде на ужасающее изображение,</a:t>
            </a:r>
          </a:p>
          <a:p>
            <a:r>
              <a:rPr lang="ru-RU" altLang="en-US" b="1"/>
              <a:t>определить уместность вашего поведения в конкретной ситуации,</a:t>
            </a:r>
          </a:p>
          <a:p>
            <a:r>
              <a:rPr lang="ru-RU" altLang="en-US" b="1"/>
              <a:t>найти сильный ход в шахматах (если вы гроссмейстер),</a:t>
            </a:r>
          </a:p>
          <a:p>
            <a:endParaRPr lang="ru-RU" altLang="en-US" b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7" name="Content Placeholder 5"/>
          <p:cNvSpPr>
            <a:spLocks noGrp="1"/>
          </p:cNvSpPr>
          <p:nvPr/>
        </p:nvSpPr>
        <p:spPr>
          <a:xfrm>
            <a:off x="13168630" y="3387725"/>
            <a:ext cx="9538970" cy="9324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/>
              <a:t>определить в голосе собеседника теплоту,</a:t>
            </a:r>
          </a:p>
          <a:p>
            <a:r>
              <a:rPr lang="ru-RU" altLang="en-US"/>
              <a:t>ответить на вопрос, сколько будет дважды два,</a:t>
            </a:r>
          </a:p>
          <a:p>
            <a:r>
              <a:rPr lang="ru-RU" altLang="en-US"/>
              <a:t>заполнить налоговую декларацию,</a:t>
            </a:r>
          </a:p>
          <a:p>
            <a:r>
              <a:rPr lang="ru-RU" altLang="en-US"/>
              <a:t>проверить правильность логического утверждения,</a:t>
            </a:r>
          </a:p>
          <a:p>
            <a:r>
              <a:rPr lang="ru-RU" altLang="en-US"/>
              <a:t>прочитать фразу на рекламном щите,</a:t>
            </a:r>
          </a:p>
          <a:p>
            <a:r>
              <a:rPr lang="ru-RU" altLang="en-US"/>
              <a:t>назвать кому-то свой телефонный номер,</a:t>
            </a:r>
          </a:p>
          <a:p>
            <a:r>
              <a:rPr lang="ru-RU" altLang="en-US"/>
              <a:t>вести машину на пустынной улице,</a:t>
            </a:r>
          </a:p>
          <a:p>
            <a:r>
              <a:rPr lang="ru-RU" altLang="en-US"/>
              <a:t>сконцентрироваться на выступающих перед вами в цирке клоунах,</a:t>
            </a:r>
          </a:p>
          <a:p>
            <a:r>
              <a:rPr lang="ru-RU" altLang="en-US"/>
              <a:t>совершить параллельную парковку.</a:t>
            </a:r>
          </a:p>
          <a:p>
            <a:endParaRPr lang="ru-RU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‘</a:t>
            </a:r>
            <a: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Быстрый</a:t>
            </a:r>
            <a:r>
              <a:rPr lang="en-US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’</a:t>
            </a:r>
            <a: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 и </a:t>
            </a:r>
            <a:r>
              <a:rPr lang="en-US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‘</a:t>
            </a:r>
            <a: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медленный</a:t>
            </a:r>
            <a:r>
              <a:rPr lang="en-US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’</a:t>
            </a:r>
            <a: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 интеллект, </a:t>
            </a:r>
            <a:b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по Д. Канеману:</a:t>
            </a:r>
            <a:endParaRPr lang="ru-RU" sz="65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0653" y="3381375"/>
            <a:ext cx="11224527" cy="10061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en-US" sz="4000" b="1"/>
              <a:t>СИСТЕМА 1.</a:t>
            </a:r>
          </a:p>
          <a:p>
            <a:r>
              <a:rPr lang="ru-RU" altLang="en-US" sz="4000" b="1"/>
              <a:t>определить, что один объект находится дальше, чем другой,</a:t>
            </a:r>
          </a:p>
          <a:p>
            <a:r>
              <a:rPr lang="ru-RU" altLang="en-US" sz="4000" b="1"/>
              <a:t>определить источник шума,</a:t>
            </a:r>
          </a:p>
          <a:p>
            <a:r>
              <a:rPr lang="ru-RU" altLang="en-US" sz="4000" b="1"/>
              <a:t>закончить фразу «он прошёл огонь, ...»,</a:t>
            </a:r>
          </a:p>
          <a:p>
            <a:r>
              <a:rPr lang="ru-RU" altLang="en-US" sz="4000" b="1">
                <a:sym typeface="+mn-ea"/>
              </a:rPr>
              <a:t>определить в голосе собеседника теплоту,</a:t>
            </a:r>
            <a:endParaRPr lang="ru-RU" altLang="en-US" sz="4000" b="1"/>
          </a:p>
          <a:p>
            <a:r>
              <a:rPr lang="ru-RU" altLang="en-US" sz="4000" b="1">
                <a:sym typeface="+mn-ea"/>
              </a:rPr>
              <a:t>ответить на вопрос, сколько будет дважды два,</a:t>
            </a:r>
            <a:endParaRPr lang="ru-RU" altLang="en-US" sz="4000" b="1"/>
          </a:p>
          <a:p>
            <a:r>
              <a:rPr lang="ru-RU" altLang="en-US" sz="4000" b="1">
                <a:sym typeface="+mn-ea"/>
              </a:rPr>
              <a:t>прочитать фразу на рекламном щите,</a:t>
            </a:r>
            <a:endParaRPr lang="ru-RU" altLang="en-US" sz="4000" b="1"/>
          </a:p>
          <a:p>
            <a:r>
              <a:rPr lang="ru-RU" altLang="en-US" sz="4000" b="1">
                <a:sym typeface="+mn-ea"/>
              </a:rPr>
              <a:t>вести машину на пустынной улице,</a:t>
            </a:r>
            <a:endParaRPr lang="ru-RU" altLang="en-US" sz="4000" b="1"/>
          </a:p>
          <a:p>
            <a:r>
              <a:rPr lang="ru-RU" altLang="en-US" sz="4000" b="1"/>
              <a:t>выразить отвращение при взгляде на ужасающее изображение,</a:t>
            </a:r>
          </a:p>
          <a:p>
            <a:r>
              <a:rPr lang="ru-RU" altLang="en-US" sz="4000" b="1"/>
              <a:t>найти сильный ход в шахматах (если вы гроссмейстер).</a:t>
            </a:r>
          </a:p>
          <a:p>
            <a:endParaRPr lang="ru-RU" altLang="en-US" sz="4000" b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7" name="Content Placeholder 5"/>
          <p:cNvSpPr>
            <a:spLocks noGrp="1"/>
          </p:cNvSpPr>
          <p:nvPr/>
        </p:nvSpPr>
        <p:spPr>
          <a:xfrm>
            <a:off x="12539345" y="3387725"/>
            <a:ext cx="10978381" cy="1005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4000">
                <a:sym typeface="+mn-ea"/>
              </a:rPr>
              <a:t>СИСТЕМА 2.</a:t>
            </a:r>
          </a:p>
          <a:p>
            <a:r>
              <a:rPr lang="ru-RU" altLang="en-US" sz="4000">
                <a:sym typeface="+mn-ea"/>
              </a:rPr>
              <a:t>вспомнить странный звук, который вы однажды слышали,</a:t>
            </a:r>
            <a:endParaRPr lang="ru-RU" altLang="en-US" sz="4000" b="1"/>
          </a:p>
          <a:p>
            <a:r>
              <a:rPr lang="ru-RU" altLang="en-US" sz="4000">
                <a:sym typeface="+mn-ea"/>
              </a:rPr>
              <a:t>сравнить характеристики двух стиральных машин,</a:t>
            </a:r>
            <a:endParaRPr lang="ru-RU" altLang="en-US" sz="4000" b="1"/>
          </a:p>
          <a:p>
            <a:r>
              <a:rPr lang="ru-RU" altLang="en-US" sz="4000">
                <a:sym typeface="+mn-ea"/>
              </a:rPr>
              <a:t>определить уместность вашего поведения в конкретной ситуации,</a:t>
            </a:r>
            <a:endParaRPr lang="ru-RU" altLang="en-US" sz="4000" b="1"/>
          </a:p>
          <a:p>
            <a:r>
              <a:rPr lang="ru-RU" altLang="en-US" sz="4000"/>
              <a:t>заполнить налоговую декларацию,</a:t>
            </a:r>
          </a:p>
          <a:p>
            <a:r>
              <a:rPr lang="ru-RU" altLang="en-US" sz="4000"/>
              <a:t>проверить правильность логического утверждения,</a:t>
            </a:r>
          </a:p>
          <a:p>
            <a:r>
              <a:rPr lang="ru-RU" altLang="en-US" sz="4000"/>
              <a:t>назвать кому-то свой телефонный номер,</a:t>
            </a:r>
          </a:p>
          <a:p>
            <a:r>
              <a:rPr lang="ru-RU" altLang="en-US" sz="4000"/>
              <a:t>сконцентрироваться на выступающих перед вами в цирке клоунах,</a:t>
            </a:r>
          </a:p>
          <a:p>
            <a:r>
              <a:rPr lang="ru-RU" altLang="en-US" sz="4000"/>
              <a:t>совершить параллельную парковку.</a:t>
            </a:r>
          </a:p>
          <a:p>
            <a:endParaRPr lang="ru-RU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500" b="1" cap="none" dirty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Интеллект и горилла-невидимка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9" name="Content Placeholder 8" descr="3339370886_cfa436912d_w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3070205" y="4162425"/>
            <a:ext cx="9637395" cy="7228205"/>
          </a:xfrm>
          <a:prstGeom prst="round2Diag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0" y="13442950"/>
            <a:ext cx="9898380" cy="198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700"/>
              <a:t>&lt;a href="https://www.flaticon.com/free-icons/basketball" title="basketball icons"&gt;Basketball icons created by Freepik - Flaticon&lt;/a&gt;</a:t>
            </a:r>
          </a:p>
        </p:txBody>
      </p:sp>
      <p:pic>
        <p:nvPicPr>
          <p:cNvPr id="11" name="Picture 10" descr="man-playing-basketball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9265" y="8178165"/>
            <a:ext cx="3275330" cy="3275330"/>
          </a:xfrm>
          <a:prstGeom prst="rect">
            <a:avLst/>
          </a:prstGeom>
        </p:spPr>
      </p:pic>
      <p:pic>
        <p:nvPicPr>
          <p:cNvPr id="12" name="Picture 11" descr="basketball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5685" y="3381375"/>
            <a:ext cx="3910330" cy="3910330"/>
          </a:xfrm>
          <a:prstGeom prst="rect">
            <a:avLst/>
          </a:prstGeom>
        </p:spPr>
      </p:pic>
      <p:pic>
        <p:nvPicPr>
          <p:cNvPr id="13" name="Picture 12" descr="basketball-player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9015" y="7841615"/>
            <a:ext cx="3948430" cy="394843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3578860" y="11390630"/>
            <a:ext cx="64446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000" b="0" i="1">
                <a:latin typeface="Calibri" panose="020F0502020204030204" pitchFamily="34" charset="0"/>
                <a:cs typeface="Calibri" panose="020F0502020204030204" pitchFamily="34" charset="0"/>
              </a:rPr>
              <a:t>Сколько пасов у команды белых (чёрных)?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udent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33330" y="3381375"/>
            <a:ext cx="4265930" cy="4265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6500" b="1" cap="none" dirty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КЛИПОВОЕ МЫШЛЕНИЕ - это ... </a:t>
            </a:r>
            <a:r>
              <a:rPr lang="ru-RU" altLang="ru-RU" sz="6000" b="1" cap="none" dirty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(Семеновских, 2014)</a:t>
            </a:r>
            <a:endParaRPr lang="ru-RU" sz="6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 rot="18540000">
            <a:off x="8003540" y="3114675"/>
            <a:ext cx="1222375" cy="291846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120000">
            <a:off x="15297150" y="3183255"/>
            <a:ext cx="1196975" cy="286194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11698605" y="8098155"/>
            <a:ext cx="1087120" cy="248793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43890" y="3386455"/>
            <a:ext cx="645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... процесс отражения множества разнообразных свойств объектов, без учета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между ними, характеризующийся фрагментарностью</a:t>
            </a:r>
          </a:p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информационного потока, алогичностью, полной разнородностью поступающей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__________,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высокой скоростью переключения между клипами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__________,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отсутствием целостной картины восприятия окружающего мира.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7437100" y="3386455"/>
            <a:ext cx="599440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Основная проблема клипового мышления — отсутствие контекста. Контекст (от лат.</a:t>
            </a:r>
          </a:p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«contextus» – тесная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______,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соединение) — обладающая смысловой завершенностью устная или письменная речь, позволяющая выяснить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и значение отдельных входящих в ее состав фрагментов.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112170" y="11020893"/>
            <a:ext cx="19683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А.Б. Фельдман считает клиповое мышление, приобретенным видом мышления,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при котором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человек оперирует только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фиксированной длины и не может работать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с семиотическими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структурами произвольной сложности. Внешне это проявляется в том,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что человек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не может длительное время сосредотачиваться на какой-либо 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_________,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и у него снижена способность к анализу.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udent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33330" y="3381375"/>
            <a:ext cx="4265930" cy="4265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6500" b="1" cap="none" dirty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КЛИПОВОЕ МЫШЛЕНИЕ - это ... </a:t>
            </a:r>
            <a:r>
              <a:rPr lang="ru-RU" altLang="ru-RU" sz="6000" b="1" cap="none" dirty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(Семеновских, 2014)</a:t>
            </a:r>
            <a:endParaRPr lang="ru-RU" sz="6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 rot="18540000">
            <a:off x="8003540" y="3114675"/>
            <a:ext cx="1222375" cy="291846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120000">
            <a:off x="15297150" y="3183255"/>
            <a:ext cx="1196975" cy="286194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11698605" y="8098155"/>
            <a:ext cx="1087120" cy="248793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43890" y="3386455"/>
            <a:ext cx="645160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... процесс отражения множества разнообразных свойств объектов, без учета </a:t>
            </a:r>
            <a:r>
              <a:rPr lang="ru-RU" altLang="en-US" sz="3200" u="sng" smtClean="0">
                <a:latin typeface="Calibri" panose="020F0502020204030204" pitchFamily="34" charset="0"/>
                <a:cs typeface="Calibri" panose="020F0502020204030204" pitchFamily="34" charset="0"/>
              </a:rPr>
              <a:t>связей</a:t>
            </a:r>
            <a:r>
              <a:rPr lang="ru-RU" alt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между ними, характеризующийся фрагментарностью</a:t>
            </a:r>
          </a:p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информационного потока, алогичностью, полной разнородностью поступающей </a:t>
            </a:r>
            <a:r>
              <a:rPr lang="ru-RU" altLang="en-US" sz="3200" u="sng">
                <a:latin typeface="Calibri" panose="020F0502020204030204" pitchFamily="34" charset="0"/>
                <a:cs typeface="Calibri" panose="020F0502020204030204" pitchFamily="34" charset="0"/>
              </a:rPr>
              <a:t>информации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, высокой скоростью переключения между клипами </a:t>
            </a:r>
            <a:r>
              <a:rPr lang="ru-RU" altLang="en-US" sz="3200" u="sng">
                <a:latin typeface="Calibri" panose="020F0502020204030204" pitchFamily="34" charset="0"/>
                <a:cs typeface="Calibri" panose="020F0502020204030204" pitchFamily="34" charset="0"/>
              </a:rPr>
              <a:t>информации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, отсутствием целостной картины восприятия окружающего мира.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7437100" y="3386455"/>
            <a:ext cx="599440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Основная проблема клипового мышления — отсутствие контекста. Контекст (от лат.</a:t>
            </a:r>
          </a:p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«contextus» – тесная </a:t>
            </a:r>
            <a:r>
              <a:rPr lang="ru-RU" altLang="en-US" sz="3200" u="sng">
                <a:latin typeface="Calibri" panose="020F0502020204030204" pitchFamily="34" charset="0"/>
                <a:cs typeface="Calibri" panose="020F0502020204030204" pitchFamily="34" charset="0"/>
              </a:rPr>
              <a:t>связь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, соединение) — обладающая смысловой завершенностью устная или письменная речь, позволяющая выяснить </a:t>
            </a:r>
            <a:r>
              <a:rPr lang="ru-RU" altLang="en-US" sz="3200" u="sng">
                <a:latin typeface="Calibri" panose="020F0502020204030204" pitchFamily="34" charset="0"/>
                <a:cs typeface="Calibri" panose="020F0502020204030204" pitchFamily="34" charset="0"/>
              </a:rPr>
              <a:t>смысл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 и значение отдельных входящих в ее состав фрагментов.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263900" y="11036935"/>
            <a:ext cx="185153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А.Б. Фельдман считает клиповое мышление, приобретенным видом мышления, при</a:t>
            </a:r>
          </a:p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котором человек оперирует только </a:t>
            </a:r>
            <a:r>
              <a:rPr lang="ru-RU" altLang="en-US" sz="3200" u="sng">
                <a:latin typeface="Calibri" panose="020F0502020204030204" pitchFamily="34" charset="0"/>
                <a:cs typeface="Calibri" panose="020F0502020204030204" pitchFamily="34" charset="0"/>
              </a:rPr>
              <a:t>смыслами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 фиксированной длины и не может работать с</a:t>
            </a:r>
          </a:p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семиотическими структурами произвольной сложности. Внешне это проявляется в том, что</a:t>
            </a:r>
          </a:p>
          <a:p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человек не может длительное время сосредотачиваться на какой-либо </a:t>
            </a:r>
            <a:r>
              <a:rPr lang="ru-RU" altLang="en-US" sz="3200" u="sng">
                <a:latin typeface="Calibri" panose="020F0502020204030204" pitchFamily="34" charset="0"/>
                <a:cs typeface="Calibri" panose="020F0502020204030204" pitchFamily="34" charset="0"/>
              </a:rPr>
              <a:t>информации</a:t>
            </a:r>
            <a:r>
              <a:rPr lang="ru-RU" altLang="en-US" sz="3200">
                <a:latin typeface="Calibri" panose="020F0502020204030204" pitchFamily="34" charset="0"/>
                <a:cs typeface="Calibri" panose="020F0502020204030204" pitchFamily="34" charset="0"/>
              </a:rPr>
              <a:t>, и у него снижена способность к анализу.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erdova-EA\Pictures\Для презентаций\annie-spratt-ORDz1m1-q0I-unsplash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12382499" y="6168697"/>
            <a:ext cx="12001501" cy="9001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168" y="730251"/>
            <a:ext cx="18223832" cy="2651126"/>
          </a:xfrm>
        </p:spPr>
        <p:txBody>
          <a:bodyPr>
            <a:noAutofit/>
          </a:bodyPr>
          <a:lstStyle/>
          <a:p>
            <a:pPr algn="ctr"/>
            <a:r>
              <a:rPr lang="ru-RU" altLang="ru-RU" sz="6500" b="1" cap="none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Принципы формирования функциональной грамотности в общем образовании</a:t>
            </a:r>
            <a: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/>
            </a:r>
            <a:br>
              <a:rPr lang="ru-RU" altLang="ru-RU" sz="6500" b="1" cap="none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endParaRPr lang="ru-RU" sz="65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76400" y="4712335"/>
            <a:ext cx="21031200" cy="5459730"/>
          </a:xfrm>
        </p:spPr>
        <p:txBody>
          <a:bodyPr>
            <a:normAutofit fontScale="92500"/>
          </a:bodyPr>
          <a:lstStyle/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ru-RU" altLang="en-US" b="1" u="sng" smtClean="0"/>
              <a:t>Наличие </a:t>
            </a:r>
            <a:r>
              <a:rPr lang="ru-RU" altLang="en-US" b="1" u="sng" smtClean="0"/>
              <a:t>контекста </a:t>
            </a:r>
            <a:r>
              <a:rPr lang="ru-RU" altLang="en-US" smtClean="0"/>
              <a:t>при предъявлении и решении задачи как гарантия развития функциональной грамотности.</a:t>
            </a:r>
            <a:endParaRPr lang="ru-RU" altLang="en-US"/>
          </a:p>
          <a:p>
            <a:pPr marL="914400" indent="-914400">
              <a:buAutoNum type="arabicPeriod"/>
            </a:pPr>
            <a:r>
              <a:rPr lang="ru-RU" altLang="en-US" b="1" u="sng" smtClean="0"/>
              <a:t>Системность</a:t>
            </a:r>
            <a:r>
              <a:rPr lang="ru-RU" altLang="en-US" smtClean="0"/>
              <a:t> предъявления знаний, формирования навыков, умений.</a:t>
            </a:r>
            <a:endParaRPr lang="ru-RU" altLang="en-US"/>
          </a:p>
          <a:p>
            <a:pPr marL="914400" indent="-914400">
              <a:buAutoNum type="arabicPeriod"/>
            </a:pPr>
            <a:r>
              <a:rPr lang="ru-RU" altLang="en-US" b="1" u="sng" smtClean="0"/>
              <a:t>Практикоориентированность</a:t>
            </a:r>
            <a:r>
              <a:rPr lang="ru-RU" altLang="en-US" smtClean="0"/>
              <a:t> заданий.</a:t>
            </a:r>
            <a:endParaRPr lang="ru-RU" altLang="en-US"/>
          </a:p>
          <a:p>
            <a:pPr marL="914400" indent="-914400">
              <a:buAutoNum type="arabicPeriod"/>
            </a:pPr>
            <a:r>
              <a:rPr lang="ru-RU" altLang="en-US" b="1" u="sng" smtClean="0"/>
              <a:t>Критериально-уровневое и формирующее оценивание.</a:t>
            </a:r>
          </a:p>
          <a:p>
            <a:pPr marL="914400" indent="-914400">
              <a:buAutoNum type="arabicPeriod"/>
            </a:pPr>
            <a:r>
              <a:rPr lang="ru-RU" altLang="en-US" b="1" u="sng" smtClean="0"/>
              <a:t>Ориентация на жизненный опыт </a:t>
            </a:r>
            <a:r>
              <a:rPr lang="ru-RU" altLang="en-US" smtClean="0"/>
              <a:t>обучающегося.</a:t>
            </a:r>
            <a:endParaRPr lang="ru-RU" altLang="en-US" smtClean="0"/>
          </a:p>
          <a:p>
            <a:pPr marL="914400" indent="-914400">
              <a:buAutoNum type="arabicPeriod"/>
            </a:pPr>
            <a:endParaRPr lang="ru-RU" altLang="en-US" smtClean="0"/>
          </a:p>
          <a:p>
            <a:pPr marL="914400" indent="-914400">
              <a:buAutoNum type="arabicPeriod"/>
            </a:pPr>
            <a:endParaRPr lang="ru-RU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00" y="622301"/>
            <a:ext cx="18154650" cy="2651126"/>
          </a:xfrm>
        </p:spPr>
        <p:txBody>
          <a:bodyPr>
            <a:noAutofit/>
          </a:bodyPr>
          <a:lstStyle/>
          <a:p>
            <a:r>
              <a:rPr lang="ru-RU" altLang="en-US" sz="6500" b="1" smtClean="0">
                <a:solidFill>
                  <a:srgbClr val="0070C0"/>
                </a:solidFill>
                <a:sym typeface="+mn-ea"/>
              </a:rPr>
              <a:t>Основа организации оценки читательской грамотности включает три </a:t>
            </a:r>
            <a:r>
              <a:rPr lang="ru-RU" altLang="en-US" sz="6500" b="1" smtClean="0">
                <a:solidFill>
                  <a:srgbClr val="0070C0"/>
                </a:solidFill>
                <a:sym typeface="+mn-ea"/>
              </a:rPr>
              <a:t>структурных </a:t>
            </a:r>
            <a:r>
              <a:rPr lang="ru-RU" altLang="en-US" sz="6500" b="1" smtClean="0">
                <a:solidFill>
                  <a:srgbClr val="0070C0"/>
                </a:solidFill>
                <a:sym typeface="+mn-ea"/>
              </a:rPr>
              <a:t>компонента:</a:t>
            </a:r>
            <a:endParaRPr lang="ru-RU" altLang="en-US" sz="6500" b="1" cap="none" dirty="0">
              <a:solidFill>
                <a:srgbClr val="0070C0"/>
              </a:solidFill>
              <a:ea typeface="Helvetica Neue"/>
              <a:cs typeface="Helvetica Neue"/>
              <a:sym typeface="+mn-e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76400" y="3599815"/>
            <a:ext cx="21031200" cy="8554720"/>
          </a:xfrm>
        </p:spPr>
        <p:txBody>
          <a:bodyPr>
            <a:normAutofit fontScale="97500"/>
          </a:bodyPr>
          <a:lstStyle/>
          <a:p>
            <a:pPr marL="914400" indent="-914400">
              <a:buNone/>
            </a:pPr>
            <a:r>
              <a:rPr lang="ru-RU" smtClean="0"/>
              <a:t>− содержательная область</a:t>
            </a:r>
            <a:r>
              <a:rPr lang="ru-RU" smtClean="0"/>
              <a:t>; </a:t>
            </a:r>
            <a:endParaRPr lang="ru-RU" smtClean="0"/>
          </a:p>
          <a:p>
            <a:pPr marL="914400" indent="-914400">
              <a:buNone/>
            </a:pPr>
            <a:r>
              <a:rPr lang="ru-RU" smtClean="0"/>
              <a:t>− </a:t>
            </a:r>
            <a:r>
              <a:rPr lang="ru-RU" smtClean="0"/>
              <a:t>мыслительная деятельность (компетентностная область</a:t>
            </a:r>
            <a:r>
              <a:rPr lang="ru-RU" smtClean="0"/>
              <a:t>); </a:t>
            </a:r>
            <a:endParaRPr lang="ru-RU" smtClean="0"/>
          </a:p>
          <a:p>
            <a:pPr marL="914400" indent="-914400">
              <a:buNone/>
            </a:pPr>
            <a:r>
              <a:rPr lang="ru-RU" smtClean="0"/>
              <a:t>− </a:t>
            </a:r>
            <a:r>
              <a:rPr lang="ru-RU" smtClean="0"/>
              <a:t>контекст, в котором представлена проблема.</a:t>
            </a:r>
            <a:endParaRPr lang="ru-RU" altLang="en-US"/>
          </a:p>
          <a:p>
            <a:pPr marL="914400" indent="-914400">
              <a:buAutoNum type="arabicPeriod"/>
            </a:pPr>
            <a:endParaRPr lang="ru-RU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0" y="9541639"/>
            <a:ext cx="1219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smtClean="0"/>
              <a:t>Особое внимание в диагностике читательской грамотности уделяется множественным текстам – текстам, которые взяты из разных источников, имеют разных авторов, опубликованы в разное время, но которые относятся к одной проблематике. При этом одиночные тексты также представлены в диагностических вариантах.</a:t>
            </a:r>
            <a:endParaRPr lang="ru-RU" b="0" i="1"/>
          </a:p>
        </p:txBody>
      </p:sp>
      <p:pic>
        <p:nvPicPr>
          <p:cNvPr id="2050" name="Picture 2" descr="C:\Users\Smerdova-EA\Downloads\quot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9600" y="8096250"/>
            <a:ext cx="1344613" cy="1344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Bebas Neue Regular"/>
        <a:ea typeface="Bebas Neue Regular"/>
        <a:cs typeface="Bebas Neue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1178</Words>
  <Application>Microsoft Office PowerPoint</Application>
  <PresentationFormat>Произвольный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Разделите данные операции на две группы:</vt:lpstr>
      <vt:lpstr>‘Быстрый’ и ‘медленный’ интеллект,  по Д. Канеману:</vt:lpstr>
      <vt:lpstr>Интеллект и горилла-невидимка</vt:lpstr>
      <vt:lpstr>КЛИПОВОЕ МЫШЛЕНИЕ - это ... (Семеновских, 2014)</vt:lpstr>
      <vt:lpstr>КЛИПОВОЕ МЫШЛЕНИЕ - это ... (Семеновских, 2014)</vt:lpstr>
      <vt:lpstr>Принципы формирования функциональной грамотности в общем образовании </vt:lpstr>
      <vt:lpstr>Основа организации оценки читательской грамотности включает три структурных компонента:</vt:lpstr>
      <vt:lpstr>Характеристика задания по ФГ</vt:lpstr>
      <vt:lpstr>Формирующее оценивание читательской грамотности (ИСРО РАО). Характеристики задания.</vt:lpstr>
      <vt:lpstr>Формирующее оценивание читательской грамотности (ИСРО РАО). Компетентности.</vt:lpstr>
      <vt:lpstr>Формирующее оценивание читательской грамотности (ИСРО РАО). Тексты.</vt:lpstr>
      <vt:lpstr>Формирующее оценивание читательской грамотности (ИСРО РАО). Динамика достижения образовательных результатов.</vt:lpstr>
      <vt:lpstr> Метод контрольных вопросов: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НАЦИОНАЛЬНЫХ ПРОЕКТОВ В ПЕРМСКОМ КРАЕ В 2019 г.</dc:title>
  <dc:creator>Щербинина Ирина Михайловна</dc:creator>
  <cp:lastModifiedBy>Smerdova-EA</cp:lastModifiedBy>
  <cp:revision>2054</cp:revision>
  <cp:lastPrinted>2022-05-11T13:25:00Z</cp:lastPrinted>
  <dcterms:created xsi:type="dcterms:W3CDTF">2024-03-04T17:58:00Z</dcterms:created>
  <dcterms:modified xsi:type="dcterms:W3CDTF">2024-04-04T08:20:15Z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985D812C964F4C3E814A69AE9CFC7232</vt:lpwstr>
  </property>
  <property fmtid="{D5CDD505-2E9C-101B-9397-08002B2CF9AE}" pid="3" name="KSOProductBuildVer">
    <vt:lpwstr>1033-11.2.0.10451</vt:lpwstr>
  </property>
</Properties>
</file>