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3JhpPpk-WmSX2A" TargetMode="External"/><Relationship Id="rId2" Type="http://schemas.openxmlformats.org/officeDocument/2006/relationships/hyperlink" Target="https://interneturok.ru/lesson/biology/5-klass/vvedenie/biologiya-nauka-o-zhivoy-prirod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brnadzor.gov.ru/wp-content/uploads/2021/08/sk-228_03-ot-06.08.2021.pdf" TargetMode="External"/><Relationship Id="rId2" Type="http://schemas.openxmlformats.org/officeDocument/2006/relationships/hyperlink" Target="https://legalacts.ru/doc/prikaz-rosobrnadzora-n-590-minprosveshchenija-rossii-n-219-ot_1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resent5.com/kontrol-znanij-i-umenij-po-biologii-k-p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91;&#1088;&#1086;&#1082;.&#1088;&#1092;/library/programmi/rabochaya_programm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metodicheskaya-kopilka/univers-kodifikatory-oko" TargetMode="External"/><Relationship Id="rId2" Type="http://schemas.openxmlformats.org/officeDocument/2006/relationships/hyperlink" Target="http://www.instrao.ru/primer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strao.ru/index.php/primer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>
            <a:noAutofit/>
          </a:bodyPr>
          <a:lstStyle/>
          <a:p>
            <a:r>
              <a:rPr lang="ru-RU" sz="3600" dirty="0" smtClean="0">
                <a:cs typeface="Times New Roman" pitchFamily="18" charset="0"/>
              </a:rPr>
              <a:t>Алгоритм коррекции рабочих программ по биологии по новому ФГОС ООО</a:t>
            </a:r>
            <a:br>
              <a:rPr lang="ru-RU" sz="3600" dirty="0" smtClean="0">
                <a:cs typeface="Times New Roman" pitchFamily="18" charset="0"/>
              </a:rPr>
            </a:br>
            <a:r>
              <a:rPr lang="ru-RU" sz="3200" dirty="0" smtClean="0">
                <a:cs typeface="Times New Roman" pitchFamily="18" charset="0"/>
              </a:rPr>
              <a:t/>
            </a:r>
            <a:br>
              <a:rPr lang="ru-RU" sz="32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Материалы </a:t>
            </a:r>
            <a:r>
              <a:rPr lang="ru-RU" sz="2400" dirty="0" err="1" smtClean="0">
                <a:cs typeface="Times New Roman" pitchFamily="18" charset="0"/>
              </a:rPr>
              <a:t>вебинара</a:t>
            </a:r>
            <a:r>
              <a:rPr lang="ru-RU" sz="2400" dirty="0" smtClean="0">
                <a:cs typeface="Times New Roman" pitchFamily="18" charset="0"/>
              </a:rPr>
              <a:t> для учителей биологии    общеобразовательных организаций Пермского края</a:t>
            </a:r>
            <a:r>
              <a:rPr lang="ru-RU" sz="2000" dirty="0" smtClean="0"/>
              <a:t>	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Акулов Александр Алексеевич,</a:t>
            </a:r>
            <a:endParaRPr lang="ru-RU" sz="2400" dirty="0" smtClean="0"/>
          </a:p>
          <a:p>
            <a:pPr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 ведущий  научный сотрудник </a:t>
            </a:r>
            <a:endParaRPr lang="ru-RU" sz="2400" dirty="0" smtClean="0"/>
          </a:p>
          <a:p>
            <a:pPr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Института  развития образования Пермского края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e-mail</a:t>
            </a:r>
            <a:r>
              <a:rPr lang="ru-RU" sz="2400" dirty="0" smtClean="0">
                <a:solidFill>
                  <a:schemeClr val="tx1"/>
                </a:solidFill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</a:rPr>
              <a:t>aaalexperm@yandex.ru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12845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Требования к предметным результатам освоения учебного предмета «Биология», выносимым на промежуточную и итоговую аттестацию, ранжированы по пяти годам обучения (5-9 классы). Например, предметные результаты освоения первого года изучения биологии должны отражать </a:t>
            </a:r>
            <a:r>
              <a:rPr lang="ru-RU" sz="2000" dirty="0" err="1" smtClean="0"/>
              <a:t>сформированность</a:t>
            </a:r>
            <a:r>
              <a:rPr lang="ru-RU" sz="2000" dirty="0" smtClean="0"/>
              <a:t> умений по18 позициям (проводить описание организма по заданному плану; выделять существенные признаки строения и процессов жизнедеятельности организмов; выявлять причинно-следственные связи между строением и средой обитания организмов и другие). Для второго года обучения таких позиций 16, для третьего –17, для четвертого –27,  для пятого –23.                                        В рабочих программах необходимо описывать формы и критерии, нормы оценки уровня их достижения. Стандартными оценочными процедурами являются текущее, тематическое, промежуточное (за четверть, учебный год), итоговое оценивание (ступень обучения). Инструменты оценивания включают устные и письменные опросы; самостоятельные, проверочные, практические, творческие работы; комплексные задания и ситуационные задачи; тестирование; индивидуальные и групповые формы; само-  и </a:t>
            </a:r>
            <a:r>
              <a:rPr lang="ru-RU" sz="2000" dirty="0" err="1" smtClean="0"/>
              <a:t>взаимооценку</a:t>
            </a:r>
            <a:r>
              <a:rPr lang="ru-RU" sz="2000" dirty="0" smtClean="0"/>
              <a:t>; рефлексию. 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Национальные исследования качества образования фиксируют низкий уровень умения обучающихся общеобразовательных организаций выполнять практические задания, что соответствует выводам международного исследования PISA [1]. Для усиления </a:t>
            </a:r>
            <a:r>
              <a:rPr lang="ru-RU" sz="2000" dirty="0" err="1" smtClean="0"/>
              <a:t>деятельностной</a:t>
            </a:r>
            <a:r>
              <a:rPr lang="ru-RU" sz="2000" dirty="0" smtClean="0"/>
              <a:t> основы обучения биологии, развития и  оценки функциональной грамотности обучающихся рекомендуется использовать электронный банк заданий, разработанный сотрудниками ИНСТРО РАО [2]. Тематическая оценка уровня достижения планируемых предметных результатов может проводиться по ходу или в конце изучения темы. Оценочные процедуры подбираются так, чтобы они предусматривали возможность оценки достижения всей совокупности планируемых результатов и каждого из них. Результаты тематической оценки являются основанием для коррекции учебного процесса и его индивидуализации. В рекомендациях министерства просвещения Российской федерации и Федеральной службу по надзору в сфере образования и науки [3] в качестве оценочных процедур рассматриваются контрольные, проверочные и диагностические работы, которые выполняются всеми обучающимися в классе одновременно и длительность которых составляет не менее тридцати минут. 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Под контрольной или проверочной работой понимается форма текущего контроля успеваемости или промежуточной аттестации обучающихся, реализуемая в рамках образовательного процесса в общеобразовательной организации и нацеленная на оценку достижения каждым обучающимся и/или группой обучающихся (классом, всеми классами образовательной организации, всеми образовательными организациями муниципалитета или субъекта Российской Федерации и т.д.) требований к предметным и/или </a:t>
            </a:r>
            <a:r>
              <a:rPr lang="ru-RU" sz="2000" dirty="0" err="1" smtClean="0"/>
              <a:t>метапредметным</a:t>
            </a:r>
            <a:r>
              <a:rPr lang="ru-RU" sz="2000" dirty="0" smtClean="0"/>
              <a:t> результатам обучения в соответствии с ФГОС при освоении образовательной программы, в том числе отдельной части или всего объема учебного предмета, курса, дисциплины (модуля) образовательной программы. Под диагностической работой в данных рекомендациях понимается форма оценки или мониторинга результатов обучения, реализуемая в рамках учебного процесса в общеобразовательной организации и нацеленная на выявление и изучение уровня и качества подготовки обучающихся, включая достижение каждым обучающимся и/или группой обучающихся (классом, всеми классами образовательной организации, всеми образовательными организациями муниципалитета или субъекта Российской Федерации и т.д.) требований к предметным и/или </a:t>
            </a:r>
            <a:r>
              <a:rPr lang="ru-RU" sz="2000" dirty="0" err="1" smtClean="0"/>
              <a:t>метапредметным</a:t>
            </a:r>
            <a:r>
              <a:rPr lang="ru-RU" sz="2000" dirty="0" smtClean="0"/>
              <a:t>, и/или личностным результатам обучения в соответствии с ФГОС, а также факторы, обусловливающие выявленные результаты обучения.</a:t>
            </a: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Проводить оценочные процедуры по каждому учебному предмету в одной параллели классов рекомендуется не чаще 1 раза в 2,5 недели. Для обучающихся одного класса предлагается проводить не более одной оценочной процедуры в день. При этом необходимо исключить ситуации замещения полноценного учебного процесса в соответствии с образовательной программой многократным выполнением однотипных заданий конкретной оценочной процедуры, проведения «предварительных» контрольных или проверочных работ непосредственно перед планируемой датой проведения оценочной процедуры . Системы оценки личностных,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и предметных результатов обучения описаны в примерных программах авторов учебно-методических комплектов Федерального перечня учебников [4], методических пособиях и периодических изданиях , размещены в Интернете [5]. </a:t>
            </a: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5846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Критерии достижения установленных Стандартом требований к предметным результатам и нормы их оценки приведены в описаниях контрольных измерительных материалов всероссийских проверочных работ, кодификатора элементов содержания и требований к уровню подготовки выпускников образовательных организаций, комплектах заданий программ национальных и международных исследований качества образования (НИКО, PISA, TIMSS). Приказами </a:t>
            </a:r>
            <a:r>
              <a:rPr lang="ru-RU" sz="2000" dirty="0" err="1" smtClean="0"/>
              <a:t>Рособрнадзора</a:t>
            </a:r>
            <a:r>
              <a:rPr lang="ru-RU" sz="2000" dirty="0" smtClean="0"/>
              <a:t> N 590 и </a:t>
            </a:r>
            <a:r>
              <a:rPr lang="ru-RU" sz="2000" dirty="0" err="1" smtClean="0"/>
              <a:t>Минпросвещения</a:t>
            </a:r>
            <a:r>
              <a:rPr lang="ru-RU" sz="2000" dirty="0" smtClean="0"/>
              <a:t> России N 219 от 06.05.2019 [8] утверждены методология и критерии оценки качества общего образования в общеобразовательных организациях России на основе практики международных исследований качества подготовки обучающихся. Использование таких материалов существенно ускорит корректировку учебно-тематических планов используемых рабочих программ (разделы «Виды учебной деятельности», «Виды контроля, измерители»,  «Планируемые результаты»). Линейный подход в предъявлении требований к предметным результатам  обучения биологии в современной примерной  Программе обязывает учителей осваивать линейные УМК и составлять новые рабочие программы к ним. 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5. </a:t>
            </a:r>
            <a:r>
              <a:rPr lang="ru-RU" sz="1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Составить раздел </a:t>
            </a:r>
            <a:r>
              <a:rPr lang="ru-RU" sz="1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«Тематическое планирование».</a:t>
            </a:r>
            <a:br>
              <a:rPr lang="ru-RU" sz="1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Рекомендуемый вариант структуры тематического плана по обновленному ФГОС с примерами из предметного содержания вводного курса биологии (5 класс) 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1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08520" y="1052735"/>
          <a:ext cx="9252519" cy="6773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187"/>
                <a:gridCol w="1263468"/>
                <a:gridCol w="558481"/>
                <a:gridCol w="556344"/>
                <a:gridCol w="3827039"/>
              </a:tblGrid>
              <a:tr h="480333"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Основное содержание                                   (</a:t>
                      </a:r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проверяемые элементы содержания в соответствии с Универсальным кодификатором ФИПИ выделены курсивом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)*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виды деятельности обучающихся/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Виды контроля, измерители</a:t>
                      </a:r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Ожидаемые результаты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3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ност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ные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Проверяемые предметные требования к результатам обучения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 соответствии с Универсальным кодификатором ФИПИ)</a:t>
                      </a:r>
                      <a:endParaRPr lang="ru-RU" sz="1400" dirty="0"/>
                    </a:p>
                  </a:txBody>
                  <a:tcPr/>
                </a:tc>
              </a:tr>
              <a:tr h="31200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Тематический блок (тема)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1. Биология - наука о живой природе (4 ч)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333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Понятие о жизни. Признаки живого (клеточное строение, питание, дыхание, выделение, рост и др.).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Сходство и различия живого и неживого.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Объекты живой и неживой природы, их сравнение.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Живая и неживая природа - единое целое.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Видеоурок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«Биология — наука о живой природе»// </a:t>
                      </a:r>
                      <a:r>
                        <a:rPr lang="ru-RU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https://interneturok.ru/lesson/biology/5-klass/vvedenie/biologiya-nauka-o-zhivoy-prirode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*Презентация «Строение живых организмов»// </a:t>
                      </a:r>
                      <a:r>
                        <a:rPr lang="ru-RU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https://disk.yandex.ru/i/3JhpPpk-WmSX2A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Обсуждение признаков живого.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Сравнение объектов живой и неживой природы/ Беседа, эссе, тест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ЛР3 ЛР 5.3;8;9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МБПЛ1;2;3;4;5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МПБИ1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МПРИ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МРЭИ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МРП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 Определять биологические понятия: питание, дыхание, рост, развитие, движение, размножение, раздражимость, клетка, ткань, орган, система органов, организм.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 Создавать схемы для решения учебных  и познавательных задач.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 Создавать модели и схемы для решения учебных  и познавательных задач при изучении или объяснении строения и жизнедеятельности организмов.</a:t>
                      </a:r>
                      <a:endParaRPr lang="ru-RU" sz="1200" dirty="0"/>
                    </a:p>
                  </a:txBody>
                  <a:tcPr/>
                </a:tc>
              </a:tr>
              <a:tr h="480333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Лабораторные и практические работы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расширенный перечень лабораторных и практических работ, из которых учитель делает выбор по своему усмотрению).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Воспитательные аспекты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(сформулированы в целях и задачах изучения учебного предмета «Биология» Примерной рабочей программы). Например: овладение умениями использовать информацию о современных достижениях в области биологии для объяснения процессов и явлений живой природы </a:t>
                      </a:r>
                      <a:r>
                        <a:rPr lang="ru-RU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жизнедеятельности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собственного организма.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561166"/>
            <a:ext cx="896448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2000" dirty="0" smtClean="0"/>
              <a:t>Информационные источники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1. Приказ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Рособрнадзора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N 590,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Минпросвещения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России N 219 от 06.05.2019 "Об утверждении Методологии и критериев оценки качества общего образования в общеобразовательных организациях на основе практики международных исследований качества подготовки обучающихся" // URL: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2"/>
              </a:rPr>
              <a:t>https://legalacts.ru/doc/prikaz-rosobrnadzora-n-590-minprosveshchenija-rossii-n-219-ot_1/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.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2. Электронный банк заданий для оценки функциональной грамотности// URL: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 //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rech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edu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3. Министерство просвещения Российской федерации (№ СК-228/03 от 06.08.21), Федеральная служба по надзору в сфере образования и науки (№ 01-169/08-01 от 06.08.21). Письмо от 06.08.2021 «Рекомендации для системы общего образования по основным подходам к формированию графика проведения оценочных процедур в 2021/22 учебном году» // URL: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http://obrnadzor.gov.ru/wp-content/uploads/2021/08/sk-228_03-ot-06.08.2021.pdf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4. Биология. Примерные рабочие программы. Предметная линия учебников «Линия жизни». 5-9 классы : учеб. пособие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общеобразоват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организаций / [В. В. Пасечник и др.]. -  М.: Просвещение, 2020.                                                                      5</a:t>
            </a:r>
            <a:r>
              <a:rPr lang="ru-RU" sz="2000" dirty="0" smtClean="0"/>
              <a:t>. Марина  А. В. Контроль знаний и умений по биологии // URL:  </a:t>
            </a:r>
            <a:r>
              <a:rPr lang="ru-RU" sz="2000" u="sng" dirty="0" smtClean="0">
                <a:hlinkClick r:id="rId4"/>
              </a:rPr>
              <a:t>https://present5.com/kontrol-znanij-i-umenij-po-biologii-k-p/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1"/>
            <a:ext cx="864096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Обновленный  ФГОС ООО (Приказ </a:t>
            </a:r>
            <a:r>
              <a:rPr lang="ru-RU" sz="2000" dirty="0" err="1" smtClean="0"/>
              <a:t>Минпросвещения</a:t>
            </a:r>
            <a:r>
              <a:rPr lang="ru-RU" sz="2000" dirty="0" smtClean="0"/>
              <a:t> России от 31.05.2021 N 287) вводится в действие с 01 сентября 2022 для обучающихся 5-х классов. Однако Министерством рекомендовано ускорить переход образовательных организаций на обновленный стандарт. Предметные рабочие программы нуждаются в экстренной коррекции.</a:t>
            </a:r>
          </a:p>
          <a:p>
            <a:r>
              <a:rPr lang="ru-RU" sz="2000" dirty="0" smtClean="0"/>
              <a:t>На сайте педагогического сообщества УРОК.РФ ( </a:t>
            </a:r>
            <a:r>
              <a:rPr lang="ru-RU" sz="2000" u="sng" dirty="0" smtClean="0">
                <a:hlinkClick r:id="rId2"/>
              </a:rPr>
              <a:t>https://xn--j1ahfl.xn--p1ai/library/programmi/rabochaya_programma#ds155</a:t>
            </a:r>
            <a:r>
              <a:rPr lang="ru-RU" sz="2000" u="sng" dirty="0" smtClean="0"/>
              <a:t>) размещен </a:t>
            </a:r>
            <a:r>
              <a:rPr lang="ru-RU" sz="2000" dirty="0" smtClean="0"/>
              <a:t>перечень рабочих программ по биологии на 2021/22 учебный год. В него включены более 100 вариантов программ для 40 учебников  8 учебно-методических комплектов, из которых  4 – линейного типа, 4 – концентрического. </a:t>
            </a:r>
          </a:p>
          <a:p>
            <a:r>
              <a:rPr lang="ru-RU" sz="2000" dirty="0" smtClean="0"/>
              <a:t>ФГОС устанавливает </a:t>
            </a:r>
            <a:r>
              <a:rPr lang="ru-RU" sz="2000" b="1" dirty="0" smtClean="0"/>
              <a:t>расширенные требования </a:t>
            </a:r>
            <a:r>
              <a:rPr lang="ru-RU" sz="2000" dirty="0" smtClean="0"/>
              <a:t>к результатам освоения обучающимися программ основного общего образования:</a:t>
            </a:r>
          </a:p>
          <a:p>
            <a:r>
              <a:rPr lang="ru-RU" sz="2000" dirty="0" smtClean="0"/>
              <a:t>1) личностным (50 позиций; действующий ФГОС 2 поколения -11) ;</a:t>
            </a:r>
          </a:p>
          <a:p>
            <a:r>
              <a:rPr lang="ru-RU" sz="2000" dirty="0" smtClean="0"/>
              <a:t>2) </a:t>
            </a:r>
            <a:r>
              <a:rPr lang="ru-RU" sz="2000" dirty="0" err="1" smtClean="0"/>
              <a:t>метапредметным</a:t>
            </a:r>
            <a:r>
              <a:rPr lang="ru-RU" sz="2000" dirty="0" smtClean="0"/>
              <a:t>  (56 позиций; ФГОС 2 поколения -12) ;</a:t>
            </a:r>
          </a:p>
          <a:p>
            <a:r>
              <a:rPr lang="ru-RU" sz="2000" dirty="0" smtClean="0"/>
              <a:t>3) Предметным (на базовом и углубленном уровнях).</a:t>
            </a:r>
          </a:p>
          <a:p>
            <a:r>
              <a:rPr lang="ru-RU" sz="2000" b="1" dirty="0" smtClean="0"/>
              <a:t>Рабочие программы учебных предметов, курсов (в том числе внеурочной деятельности), модулей </a:t>
            </a:r>
            <a:r>
              <a:rPr lang="ru-RU" sz="2000" dirty="0" smtClean="0"/>
              <a:t>должны обеспечивать достижение планируемых результатов освоения программы основного общего образования и разрабатываться на основе требований ФГОС к результатам освоения программы основного общего образования (ст.32.1. ФГОС ООО).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-64436"/>
            <a:ext cx="8784976" cy="892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Алгоритм коррекции рабочих программ по биологии                                               по новому ФГОС ООО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Изучить нормативные документы.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*Закон «Об образовании в Российской Федерации» №273 ФЗ (ред.от 02.07.21; Статья 12. Образовательные программы);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*Приказ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Минпросвещения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России от 31.05.2021 N 287 "Об утверждении федерального государственного образовательного стандарта основного общего образования" (зарегистрирован в Минюсте России 05.07.2021 N 64101; разделы II «Требования к структуре программы основного общего образования» и IV «Требования к результатам освоения программы основного общего образования»);</a:t>
            </a:r>
            <a:r>
              <a:rPr lang="ru-RU" sz="2000" dirty="0" smtClean="0"/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*Проект примерной рабочей программы основного общего образования БИОЛОГИЯ для 5–9 классов образовательных организаций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http://www.instrao.ru/primer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);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*Универсальный кодификатор распределённых по классам проверяемых требований к результатам освоения основной образовательной программы основного общего образования и элементов содержания по биологии для использования в федеральных и региональных процедурах оценки качества образования (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https://fipi.ru/metodicheskaya-kopilka/univers-kodifikatory-oko#!/tab/243050673-6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9512" y="51629"/>
            <a:ext cx="8964488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*Локальные (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внутришкольные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 акты о рабочей программе (Положение о рабочей программе по новому ФГОС ООО с требованиями к рабочим программам учебных предметов, курсов и модулей, учебных курсов внеурочной деятельности: примерный объем, структура, сроки составления или коррекции, период действия программы).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 Откорректировать структуру программы  в соответствии с ФГОС ООО.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Обязательные разделы (п.32.1):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· содержание предмета, курса, модуля;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· планируемые результаты освоения предмета, курса, модуля;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· тематическое планирование с указанием количества академических часов, отводимых на освоение каждой темы, воспитательных аспектов, возможностей использования по этой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теме учебно-методических материалов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ЭОР и ЦОР.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Любые другие разделы («Пояснительная записка», «Календарно-тематическое планирование») не являются обязательными. Включить такие разделы в рабочую программу педагоги обязаны только в том случае, если они закреплены в ее структуре локальным актом.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1" y="692696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3. Обновить раздел «Содержание предмета (курса, модуля)».</a:t>
            </a:r>
          </a:p>
          <a:p>
            <a:r>
              <a:rPr lang="ru-RU" sz="2000" dirty="0" smtClean="0"/>
              <a:t>Минимум содержания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основного общего образования по биологии представлен в тексте ФГОС через т</a:t>
            </a:r>
            <a:r>
              <a:rPr lang="ru-RU" sz="2000" dirty="0" smtClean="0"/>
              <a:t>ребования к предметным результатам на базовом и углубленном уровнях, которые  сформулированы в </a:t>
            </a:r>
            <a:r>
              <a:rPr lang="ru-RU" sz="2000" dirty="0" err="1" smtClean="0"/>
              <a:t>деятельностной</a:t>
            </a:r>
            <a:r>
              <a:rPr lang="ru-RU" sz="2000" dirty="0" smtClean="0"/>
              <a:t> форме с учетом результатов федеральных процедур оценки качества образования (всероссийских проверочных работ, национальных исследований качества образования) и международных сравнительных исследований (п.45). В Проекте примерной рабочей программы основного общего образования «БИОЛОГИЯ» для 5–9 классов образовательных организаций (</a:t>
            </a:r>
            <a:r>
              <a:rPr lang="ru-RU" sz="2000" u="sng" dirty="0" smtClean="0">
                <a:hlinkClick r:id="rId2"/>
              </a:rPr>
              <a:t>https://instrao.ru/index.php/primer</a:t>
            </a:r>
            <a:r>
              <a:rPr lang="ru-RU" sz="2000" dirty="0" smtClean="0"/>
              <a:t>) содержание учебного предмета распределено по пяти годам обучения по линейному типу (завершается в 9-х классах разделом «Человек»). Однако его разделение на базовый и углубленный уровни отсутствует. Углубленное изучение предмета в 8 – 9-х классах связано с увеличением объема учебного времени на 1 час в неделю. Обязательными являются проверяемые элементы содержания, описанные в Универсальном кодификаторе ФИПИ для использования в федеральных и региональных процедурах оценки качества образования.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1"/>
            <a:ext cx="82089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4. Откорректировать раздел «Планируемые результаты освоения предмета, курса, модуля». </a:t>
            </a:r>
          </a:p>
          <a:p>
            <a:r>
              <a:rPr lang="ru-RU" sz="2000" dirty="0" smtClean="0"/>
              <a:t>Планируемые результаты освоения учебного предмета «Биология» на уровне основного общего образования описаны в Проекте примерной рабочей программы основного общего образования: личностные и </a:t>
            </a:r>
            <a:r>
              <a:rPr lang="ru-RU" sz="2000" dirty="0" err="1" smtClean="0"/>
              <a:t>метапредметные</a:t>
            </a:r>
            <a:r>
              <a:rPr lang="ru-RU" sz="2000" dirty="0" smtClean="0"/>
              <a:t> результаты – в обобщенном виде, предметные - по пяти годам обучения. Авторами ФГОС и примерной Программы не поясняется механизм планирования условий достижения обозначенных  в стандарте личностных,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и предметных результатов, который должен заключаться в анализе и указании взаимосвязи  предметных требований к результатам обучения и распределённых по классам (5 -9-е) проверяемых элементов содержания. Действующая Примерная основная образовательная программа предусматривает оценку личностных результатов в рамках </a:t>
            </a:r>
            <a:r>
              <a:rPr lang="ru-RU" sz="2000" dirty="0" err="1" smtClean="0"/>
              <a:t>неперсонифицированного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внутришкольного</a:t>
            </a:r>
            <a:r>
              <a:rPr lang="ru-RU" sz="2000" dirty="0" smtClean="0"/>
              <a:t> мониторинга. Поэтому в рабочих предметных программах не требуется описания форм, критериев и норм оценки уровня их достижения. </a:t>
            </a:r>
            <a:endParaRPr lang="ru-RU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Однако важно учитывать возможности использования предметного биологического содержания в воспитательной работе (например, в форме индивидуальных или групповых обучающих игр, исследовательских или информационных проектов) и отмечать их в ходе тематического планирования. В соответствии с требованиями пункта 2 статьи 32 обновленного Стандарта  программа формирования универсальных учебных действий у обучающихся должна содержать описания взаимосвязей универсальных учебных действий с содержанием учебных предметов, особенностями реализации основных направлений и форм учебно-исследовательской деятельности в рамках урочной и внеурочной деятельности. Такие взаимосвязи можно установить только при тщательном тематическом анализе предметного содержания и тематическом планировании учебного процесса. </a:t>
            </a:r>
          </a:p>
          <a:p>
            <a:pPr algn="ctr"/>
            <a:r>
              <a:rPr lang="ru-RU" sz="2000" b="1" dirty="0" smtClean="0"/>
              <a:t>Личностные и </a:t>
            </a:r>
            <a:r>
              <a:rPr lang="ru-RU" sz="2000" b="1" dirty="0" err="1" smtClean="0"/>
              <a:t>метапредметные</a:t>
            </a:r>
            <a:r>
              <a:rPr lang="ru-RU" sz="2000" b="1" dirty="0" smtClean="0"/>
              <a:t> результаты </a:t>
            </a:r>
          </a:p>
          <a:p>
            <a:r>
              <a:rPr lang="ru-RU" sz="2000" dirty="0" smtClean="0"/>
              <a:t>Личностные результаты освоения программы основного общего образования (2 блока, 9 групп, 51 позиция) достигаются в единстве учебной и воспитательной деятельности (ФГОС ООО, ст.42). </a:t>
            </a:r>
            <a:r>
              <a:rPr lang="ru-RU" sz="2000" dirty="0" err="1" smtClean="0"/>
              <a:t>Метапредметные</a:t>
            </a:r>
            <a:r>
              <a:rPr lang="ru-RU" sz="2000" dirty="0" smtClean="0"/>
              <a:t> результаты должны отражать подготовленность обучающихся требованиям по 56 позициям (3 блока, 9 групп). </a:t>
            </a:r>
            <a:endParaRPr lang="ru-RU" sz="2000" b="1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79"/>
            <a:ext cx="85689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Обеспечение требуемого объема результатов возможно только при достаточной их связи с конкретным учебным содержанием, что пока не сделано авторами учебно-методических комплектов и непосильно учителю. Чтобы избежать механического переписывания содержания требований ФГОС и Программы учителями при корректировке используемых ими рабочих программ, предлагаем унифицировать  обозначенные личностные и </a:t>
            </a:r>
            <a:r>
              <a:rPr lang="ru-RU" sz="2000" dirty="0" err="1" smtClean="0"/>
              <a:t>метапредметные</a:t>
            </a:r>
            <a:r>
              <a:rPr lang="ru-RU" sz="2000" dirty="0" smtClean="0"/>
              <a:t>  результаты в форме кодификаторов.      </a:t>
            </a:r>
          </a:p>
          <a:p>
            <a:r>
              <a:rPr lang="ru-RU" sz="2000" dirty="0" smtClean="0"/>
              <a:t>Например, требование к личностному результату в виде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отношения к биологии как к важной составляющей культуры можно обозначить «ЛР1». Учебное содержание и виды деятельности по его усвоению в течение первого года изучения предмета (5-й класс) могут быть связаны с умениями характеризовать биологию как науку о живой природе, выявлять единство живой и неживой природы.  Требование к </a:t>
            </a:r>
            <a:r>
              <a:rPr lang="ru-RU" sz="2000" dirty="0" err="1" smtClean="0"/>
              <a:t>метапредметному</a:t>
            </a:r>
            <a:r>
              <a:rPr lang="ru-RU" sz="2000" dirty="0" smtClean="0"/>
              <a:t>  результату по овладению базовыми познавательными логическими универсальными учебными действиями по выявлению и характеристике существенных признаков биологических объектов (явлений) предлагаем обозначить «МПБЛ1». Для первого года изучения биологии достижение такого результата требует овладения умениями называть признаки живого, сравнивать живое и неживое.  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9512" y="332656"/>
            <a:ext cx="86409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Согласно содержанию действующей ПООП оценка достижения обучающимися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метапредметных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результатов также является задачей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внутришкольного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мониторинга. Поскольку итоговой процедурой для этого установлена защита индивидуального проекта, рекомендуем включать тематику учебных проектов в планы тематического контроля рабочих программ. Такие проекты могут быть выполнены в форме информационных подборок, эссе, памяток, буклетов, стенных газет, планов экскурсий, социологических опросов. Примерная тематика проектов по вводной теме «Биология - наука о живой природе» для 5-х классов: «Что такое живой организм»,  «Как отличить живые организмы от тел неживой природы»,  «Общее в строении всех живых организмов».  </a:t>
            </a:r>
          </a:p>
          <a:p>
            <a:pPr algn="ctr"/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Предметные результаты и их оценка</a:t>
            </a:r>
          </a:p>
          <a:p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       Требования к предметным результатам в обновленном Стандарте изложены в виде системы учебных действий обучающихся по применению усвоенного предметного содержания и </a:t>
            </a:r>
            <a:r>
              <a:rPr lang="ru-RU" sz="2000" dirty="0" err="1" smtClean="0">
                <a:ea typeface="Calibri" pitchFamily="34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умений для решения практических задач, получения новых знаний, учебного и социального проектирования. Они должны обеспечивать </a:t>
            </a:r>
            <a:r>
              <a:rPr lang="ru-RU" sz="2000" dirty="0" err="1" smtClean="0"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 умений, приобретение опыта и владение приемами работы по 14 позициям.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2470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Алгоритм коррекции рабочих программ по биологии по новому ФГОС ООО  Материалы вебинара для учителей биологии    общеобразовательных организаций Пермского края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5. Составить раздел «Тематическое планирование». Рекомендуемый вариант структуры тематического плана по обновленному ФГОС с примерами из предметного содержания вводного курса биологии (5 класс) 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требований обновленного ФГОС ООО к образовательным результатам в рабочих программах по биологии Материалы вебинара для учителей биологии    общеобразовательных организаций  </dc:title>
  <dc:creator>User</dc:creator>
  <cp:lastModifiedBy>User</cp:lastModifiedBy>
  <cp:revision>58</cp:revision>
  <dcterms:created xsi:type="dcterms:W3CDTF">2021-11-29T07:33:24Z</dcterms:created>
  <dcterms:modified xsi:type="dcterms:W3CDTF">2021-12-02T15:37:08Z</dcterms:modified>
</cp:coreProperties>
</file>