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1" r:id="rId3"/>
    <p:sldId id="273" r:id="rId4"/>
    <p:sldId id="274" r:id="rId5"/>
    <p:sldId id="275" r:id="rId6"/>
    <p:sldId id="276" r:id="rId7"/>
    <p:sldId id="280" r:id="rId8"/>
    <p:sldId id="281" r:id="rId9"/>
    <p:sldId id="282" r:id="rId10"/>
    <p:sldId id="283" r:id="rId11"/>
    <p:sldId id="277" r:id="rId12"/>
    <p:sldId id="278" r:id="rId13"/>
    <p:sldId id="285" r:id="rId14"/>
    <p:sldId id="286" r:id="rId15"/>
    <p:sldId id="25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1" autoAdjust="0"/>
    <p:restoredTop sz="94660"/>
  </p:normalViewPr>
  <p:slideViewPr>
    <p:cSldViewPr>
      <p:cViewPr>
        <p:scale>
          <a:sx n="66" d="100"/>
          <a:sy n="66" d="100"/>
        </p:scale>
        <p:origin x="-1806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D59CE-808F-437D-A2A3-E7FE6CDA6B3A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B21CA-969D-405A-9508-5E609AD5B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6DFE9-0995-4D8E-8E32-3342CD9D0363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ABF1E-F3B7-4B6C-98E5-CC7CAA819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54F95-2F47-40C5-BAED-5E4F60DAFB4A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44DF2-EC39-48D6-99D3-182F4428C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11A3-DC18-4D12-A0BE-124979BB1F1F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FCBA-71FE-4A04-98D3-058C835D7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81DD5-ECBC-4898-B7EE-6EF3D2BC7C8D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D82C8-033B-448F-B76E-D0DF2199A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1BF2-2B4E-4C7D-AB5A-A19278C446D0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4F433-DDA6-4181-9B67-3D637C1C2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99B8-57CB-4D5A-98C0-EE7DAC32143D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B4444-5555-47E8-A8C2-69F625ED2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A78E-724F-478B-B1DB-564978613D66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1C8D2-DB86-4ACA-98A5-1A3F84A5D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22646-A4E0-40E9-BD07-E4CBC2566581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C581-0761-4977-8519-B5A7EBE0A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97C09-537F-4D85-AF31-3106D2368A98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4B9D-479C-443F-9C43-02FEE779E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92AB6-BFAF-4279-A8AC-A1F917EF7EE1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B506D-C45F-45F2-83BA-34A809746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22B1B7-1CF8-4D3E-922E-2228E3E08B93}" type="datetimeFigureOut">
              <a:rPr lang="ru-RU"/>
              <a:pPr>
                <a:defRPr/>
              </a:pPr>
              <a:t>03.09.2019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5EF8BE-8252-4E29-9A9C-BB812A5D6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info-sch6@mail.ru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6.jpeg"/><Relationship Id="rId9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0"/>
            <a:ext cx="8535988" cy="1155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Министерство образования и науки Пермского края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образования администрации г. Перми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Муниципальное автономное общеобразовательное учреждение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«Средняя общеобразовательная школа № 6 имени Героя России С.Л. Яшкина» г.Перми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614068, г.Пермь, ул. Екатерининская, 174, </a:t>
            </a:r>
            <a:r>
              <a:rPr lang="en-US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e-mail: </a:t>
            </a:r>
            <a:r>
              <a:rPr lang="en-US" sz="1400">
                <a:effectLst>
                  <a:outerShdw blurRad="38100" dist="38100" dir="2700000" algn="tl">
                    <a:srgbClr val="C0C0C0"/>
                  </a:outerShdw>
                </a:effectLst>
                <a:hlinkClick r:id="rId2"/>
              </a:rPr>
              <a:t>info-sch6@mail.ru</a:t>
            </a:r>
            <a:r>
              <a:rPr lang="ru-RU" sz="1400">
                <a:effectLst>
                  <a:outerShdw blurRad="38100" dist="38100" dir="2700000" algn="tl">
                    <a:srgbClr val="C0C0C0"/>
                  </a:outerShdw>
                </a:effectLst>
              </a:rPr>
              <a:t>, 236-26-74</a:t>
            </a:r>
          </a:p>
        </p:txBody>
      </p:sp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268413"/>
            <a:ext cx="4033838" cy="2900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5" y="4221163"/>
            <a:ext cx="864235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31489F"/>
                </a:solidFill>
                <a:latin typeface="Times New Roman" pitchFamily="18" charset="0"/>
                <a:cs typeface="Times New Roman" pitchFamily="18" charset="0"/>
              </a:rPr>
              <a:t>Модель здоровьесберегающей инклюзивной образовательной деятельности МАОУ «СОШ № 6 им. Героя России С.Л. Яшкина» г.Перми</a:t>
            </a:r>
          </a:p>
          <a:p>
            <a:pPr algn="ctr"/>
            <a:endParaRPr lang="ru-RU" sz="2800" b="1">
              <a:solidFill>
                <a:srgbClr val="31489F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>
                <a:solidFill>
                  <a:srgbClr val="31489F"/>
                </a:solidFill>
                <a:latin typeface="Times New Roman" pitchFamily="18" charset="0"/>
                <a:cs typeface="Times New Roman" pitchFamily="18" charset="0"/>
              </a:rPr>
              <a:t>Директор Соколова Галина Анатольевна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0" y="476671"/>
            <a:ext cx="4427985" cy="6381326"/>
            <a:chOff x="2097201" y="1579524"/>
            <a:chExt cx="1856524" cy="1661066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097201" y="1579524"/>
              <a:ext cx="1796142" cy="1611963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097201" y="1579524"/>
              <a:ext cx="1856524" cy="16610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Творческие коллективы: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театрально-эстрадная студия «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Musikal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Show</a:t>
              </a: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»; эстрадно-вокальная студия «Переменка»; хор младших классов «Родничок»; хор старших классов «Рассвет»; детская школьная филармония «Звуки музыки»; театральная студия «Маска»; театр моды «Академия успеха»; «Музыкальная гостиная».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79388" y="0"/>
            <a:ext cx="87137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3" descr="C:\Users\School6-2\Desktop\музей\фото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989138"/>
            <a:ext cx="331152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5" descr="C:\Users\School6-2\Desktop\музей\фото\DSCN76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967288"/>
            <a:ext cx="2519363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9" descr="C:\Users\School6-2\Desktop\музей\фото\kWEpzOlNMwQ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83413" y="1989138"/>
            <a:ext cx="21605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2" descr="C:\Users\School6-2\Desktop\музей\фото\DSCN758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404813"/>
            <a:ext cx="22320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3" descr="C:\Users\School6-2\Desktop\музей\фото\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563" y="404813"/>
            <a:ext cx="24844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4" descr="C:\Users\School6-2\Desktop\музей\фото\IMG_913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6100" y="3500438"/>
            <a:ext cx="2303463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5" descr="C:\Users\School6-2\Desktop\музей\фото\IMG_909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88125" y="3429000"/>
            <a:ext cx="2555875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6" descr="C:\Users\School6-2\Desktop\музей\фото\G8XAWdY3di0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07150" y="5084763"/>
            <a:ext cx="273685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-1"/>
            <a:ext cx="9143999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251520" y="1052736"/>
            <a:ext cx="8352928" cy="792088"/>
            <a:chOff x="2202656" y="2257425"/>
            <a:chExt cx="1690687" cy="1127125"/>
          </a:xfrm>
          <a:solidFill>
            <a:schemeClr val="accent3">
              <a:lumMod val="5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2202656" y="2257425"/>
              <a:ext cx="1690687" cy="112712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СОДЕРЖАНИЕ ДЕЯТЕЛЬНОСТИ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395536" y="2348879"/>
            <a:ext cx="5868144" cy="2160238"/>
            <a:chOff x="2202656" y="2217170"/>
            <a:chExt cx="1690687" cy="1207633"/>
          </a:xfrm>
          <a:scene3d>
            <a:camera prst="orthographicFront"/>
            <a:lightRig rig="flat" dir="t"/>
          </a:scene3d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2202656" y="2217170"/>
              <a:ext cx="1680460" cy="120763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Создание условий для участия школьников в творческой, спортивной деятельности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11"/>
          <p:cNvGrpSpPr/>
          <p:nvPr/>
        </p:nvGrpSpPr>
        <p:grpSpPr>
          <a:xfrm>
            <a:off x="3779912" y="5301207"/>
            <a:ext cx="2016224" cy="1368150"/>
            <a:chOff x="2202656" y="2191124"/>
            <a:chExt cx="1690687" cy="1259727"/>
          </a:xfrm>
          <a:scene3d>
            <a:camera prst="orthographicFront"/>
            <a:lightRig rig="flat" dir="t"/>
          </a:scene3d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4" name="Скругленный прямоугольник 4"/>
            <p:cNvSpPr/>
            <p:nvPr/>
          </p:nvSpPr>
          <p:spPr>
            <a:xfrm>
              <a:off x="2202656" y="2191124"/>
              <a:ext cx="1690687" cy="125972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Освещение в СМИ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"/>
          <p:cNvGrpSpPr/>
          <p:nvPr/>
        </p:nvGrpSpPr>
        <p:grpSpPr>
          <a:xfrm>
            <a:off x="6372200" y="2132856"/>
            <a:ext cx="2771800" cy="2664296"/>
            <a:chOff x="2202656" y="2208420"/>
            <a:chExt cx="1690687" cy="1225135"/>
          </a:xfrm>
          <a:scene3d>
            <a:camera prst="orthographicFront"/>
            <a:lightRig rig="fla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2202656" y="2208420"/>
              <a:ext cx="1657675" cy="122513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Разработка и реализация социальных проектов, акций, мероприятий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11"/>
          <p:cNvGrpSpPr/>
          <p:nvPr/>
        </p:nvGrpSpPr>
        <p:grpSpPr>
          <a:xfrm>
            <a:off x="6012159" y="5301207"/>
            <a:ext cx="3131841" cy="1368150"/>
            <a:chOff x="2162868" y="2191124"/>
            <a:chExt cx="1730475" cy="1259727"/>
          </a:xfrm>
          <a:scene3d>
            <a:camera prst="orthographicFront"/>
            <a:lightRig rig="flat" dir="t"/>
          </a:scene3d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2" name="Скругленный прямоугольник 4"/>
            <p:cNvSpPr/>
            <p:nvPr/>
          </p:nvSpPr>
          <p:spPr>
            <a:xfrm>
              <a:off x="2162868" y="2191124"/>
              <a:ext cx="1697463" cy="125972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Осуществление мониторинга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26035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СОЦИАЛЬНЫЙ КОМПОНЕНТ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4500563" y="1844675"/>
            <a:ext cx="0" cy="720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2124075" y="4437063"/>
            <a:ext cx="0" cy="504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7524750" y="1844675"/>
            <a:ext cx="0" cy="647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7740650" y="4292600"/>
            <a:ext cx="17463" cy="1081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Группа 11"/>
          <p:cNvGrpSpPr/>
          <p:nvPr/>
        </p:nvGrpSpPr>
        <p:grpSpPr>
          <a:xfrm>
            <a:off x="395536" y="4581128"/>
            <a:ext cx="3168351" cy="2088230"/>
            <a:chOff x="2163338" y="2012399"/>
            <a:chExt cx="1730005" cy="1421157"/>
          </a:xfrm>
          <a:scene3d>
            <a:camera prst="orthographicFront"/>
            <a:lightRig rig="fla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8" name="Скругленный прямоугольник 4"/>
            <p:cNvSpPr/>
            <p:nvPr/>
          </p:nvSpPr>
          <p:spPr>
            <a:xfrm>
              <a:off x="2163338" y="2012399"/>
              <a:ext cx="1730005" cy="142115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Организация деятельности по профессиональной ориентации обучающихся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5" name="Прямая соединительная линия 44"/>
          <p:cNvCxnSpPr/>
          <p:nvPr/>
        </p:nvCxnSpPr>
        <p:spPr>
          <a:xfrm>
            <a:off x="4787900" y="4508500"/>
            <a:ext cx="0" cy="792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251520" y="548680"/>
            <a:ext cx="8352928" cy="1512168"/>
            <a:chOff x="2202656" y="1540164"/>
            <a:chExt cx="1690687" cy="1613838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202656" y="1540164"/>
              <a:ext cx="1690687" cy="16138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Эффективное разрешение конфликтных ситуаций, возникающих на почве нетерпимого отношения к особенностям детей с ОВЗ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11"/>
          <p:cNvGrpSpPr/>
          <p:nvPr/>
        </p:nvGrpSpPr>
        <p:grpSpPr>
          <a:xfrm>
            <a:off x="251520" y="2132856"/>
            <a:ext cx="8424937" cy="1296144"/>
            <a:chOff x="2188081" y="1338434"/>
            <a:chExt cx="1705262" cy="1815568"/>
          </a:xfrm>
          <a:scene3d>
            <a:camera prst="orthographicFront"/>
            <a:lightRig rig="fla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2188081" y="1338434"/>
              <a:ext cx="1705262" cy="181556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Участие родителей в реализации инклюзивной образовательной деятельности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251520" y="3501008"/>
            <a:ext cx="8352928" cy="1872208"/>
            <a:chOff x="2202656" y="1035840"/>
            <a:chExt cx="1690687" cy="2622486"/>
          </a:xfrm>
          <a:scene3d>
            <a:camera prst="orthographicFront"/>
            <a:lightRig rig="fla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2202656" y="1035840"/>
              <a:ext cx="1690687" cy="262248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Увеличение количества мероприятий воспитательной направленности, волонтерских акций, социальных проектов и т.д., организованных и проведенных вместе с родителями.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11"/>
          <p:cNvGrpSpPr/>
          <p:nvPr/>
        </p:nvGrpSpPr>
        <p:grpSpPr>
          <a:xfrm>
            <a:off x="323528" y="5428079"/>
            <a:ext cx="8424937" cy="1241281"/>
            <a:chOff x="2188081" y="1617013"/>
            <a:chExt cx="1705262" cy="1738719"/>
          </a:xfrm>
          <a:scene3d>
            <a:camera prst="orthographicFront"/>
            <a:lightRig rig="fla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188081" y="1641029"/>
              <a:ext cx="1705262" cy="171470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Обобщение и распространение позитивных результатов инклюзивной практики учреждения через СМИ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251520" y="476670"/>
            <a:ext cx="8640962" cy="6120683"/>
            <a:chOff x="2202656" y="1520951"/>
            <a:chExt cx="1748987" cy="1633051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520951"/>
              <a:ext cx="1690687" cy="1633050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202656" y="1520952"/>
              <a:ext cx="1748987" cy="163305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Социальные партнеры: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ПГТУ; ПГНИУ; ПГПУ; ПГМА им. акад. Е.А. Вагнера;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Управление </a:t>
              </a:r>
              <a:r>
                <a:rPr lang="ru-RU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Роспотребнадзора</a:t>
              </a: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по Пермскому краю;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Городской центр медицинской профилактики г.Перми;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Медико-психологический центр «Юнона» г.Перми;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Центр здоровья городской детской поликлиники № 2 Ленинского района г.Перми; Краевое экологическое движение «Зеленый мир»;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Краевой эколого-биологический центр;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Пермская городская Дума;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251520" y="476670"/>
            <a:ext cx="8640962" cy="6192689"/>
            <a:chOff x="2202656" y="1520951"/>
            <a:chExt cx="1748987" cy="1652263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520951"/>
              <a:ext cx="1690687" cy="1633050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202656" y="1520952"/>
              <a:ext cx="1748987" cy="165226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Социальные партнеры: </a:t>
              </a:r>
              <a:endParaRPr lang="ru-RU" sz="2800" b="1" dirty="0">
                <a:solidFill>
                  <a:schemeClr val="bg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</a:rPr>
                <a:t> </a:t>
              </a: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Городское отделение международного общественного движения «Добрые дети мира»;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Краевая молодежная организация «Вектор Дружбы»;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Пермский координационный центр добровольчества; Пермское краевое отделение международного общества «Мемориал»;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Городской Дворец творчества юных;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Городское отделение Всероссийского фонда мира;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Совет ветеранов Ленинского района;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Пермская краевая общественная организация «Российский союз ветеранов Афганистана»;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Городское отделение «Российское движение школьников» и др</a:t>
              </a:r>
              <a:r>
                <a:rPr lang="ru-RU" sz="28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lang="ru-RU" sz="2800" b="1" dirty="0">
                <a:solidFill>
                  <a:schemeClr val="bg1"/>
                </a:solidFill>
              </a:endParaRP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rcRect l="50000"/>
          <a:stretch>
            <a:fillRect/>
          </a:stretch>
        </p:blipFill>
        <p:spPr bwMode="auto">
          <a:xfrm>
            <a:off x="7192963" y="3860800"/>
            <a:ext cx="1644650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4" name="Группа 53"/>
          <p:cNvGrpSpPr>
            <a:grpSpLocks/>
          </p:cNvGrpSpPr>
          <p:nvPr/>
        </p:nvGrpSpPr>
        <p:grpSpPr bwMode="auto">
          <a:xfrm>
            <a:off x="395288" y="4581525"/>
            <a:ext cx="4325937" cy="1595438"/>
            <a:chOff x="-94564" y="3668281"/>
            <a:chExt cx="4680520" cy="1785561"/>
          </a:xfrm>
        </p:grpSpPr>
        <p:pic>
          <p:nvPicPr>
            <p:cNvPr id="27683" name="Рисунок 54"/>
            <p:cNvPicPr>
              <a:picLocks noChangeAspect="1"/>
            </p:cNvPicPr>
            <p:nvPr/>
          </p:nvPicPr>
          <p:blipFill>
            <a:blip r:embed="rId4"/>
            <a:srcRect r="50000"/>
            <a:stretch>
              <a:fillRect/>
            </a:stretch>
          </p:blipFill>
          <p:spPr bwMode="auto">
            <a:xfrm>
              <a:off x="1703866" y="3668283"/>
              <a:ext cx="1163620" cy="1745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84" name="Группа 55"/>
            <p:cNvGrpSpPr>
              <a:grpSpLocks/>
            </p:cNvGrpSpPr>
            <p:nvPr/>
          </p:nvGrpSpPr>
          <p:grpSpPr bwMode="auto">
            <a:xfrm>
              <a:off x="-94564" y="3668281"/>
              <a:ext cx="4680520" cy="1785561"/>
              <a:chOff x="-108520" y="4581127"/>
              <a:chExt cx="4680520" cy="1785561"/>
            </a:xfrm>
          </p:grpSpPr>
          <p:pic>
            <p:nvPicPr>
              <p:cNvPr id="27685" name="Рисунок 56"/>
              <p:cNvPicPr>
                <a:picLocks noChangeAspect="1"/>
              </p:cNvPicPr>
              <p:nvPr/>
            </p:nvPicPr>
            <p:blipFill>
              <a:blip r:embed="rId4"/>
              <a:srcRect r="50000"/>
              <a:stretch>
                <a:fillRect/>
              </a:stretch>
            </p:blipFill>
            <p:spPr bwMode="auto">
              <a:xfrm>
                <a:off x="-108520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6" name="Рисунок 57"/>
              <p:cNvPicPr>
                <a:picLocks noChangeAspect="1"/>
              </p:cNvPicPr>
              <p:nvPr/>
            </p:nvPicPr>
            <p:blipFill>
              <a:blip r:embed="rId4"/>
              <a:srcRect r="50000"/>
              <a:stretch>
                <a:fillRect/>
              </a:stretch>
            </p:blipFill>
            <p:spPr bwMode="auto">
              <a:xfrm>
                <a:off x="500266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7" name="Рисунок 58"/>
              <p:cNvPicPr>
                <a:picLocks noChangeAspect="1"/>
              </p:cNvPicPr>
              <p:nvPr/>
            </p:nvPicPr>
            <p:blipFill>
              <a:blip r:embed="rId4"/>
              <a:srcRect r="50000"/>
              <a:stretch>
                <a:fillRect/>
              </a:stretch>
            </p:blipFill>
            <p:spPr bwMode="auto">
              <a:xfrm>
                <a:off x="1093975" y="458112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8" name="Рисунок 59"/>
              <p:cNvPicPr>
                <a:picLocks noChangeAspect="1"/>
              </p:cNvPicPr>
              <p:nvPr/>
            </p:nvPicPr>
            <p:blipFill>
              <a:blip r:embed="rId4"/>
              <a:srcRect r="50000"/>
              <a:stretch>
                <a:fillRect/>
              </a:stretch>
            </p:blipFill>
            <p:spPr bwMode="auto">
              <a:xfrm>
                <a:off x="2245696" y="462125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9" name="Рисунок 60"/>
              <p:cNvPicPr>
                <a:picLocks noChangeAspect="1"/>
              </p:cNvPicPr>
              <p:nvPr/>
            </p:nvPicPr>
            <p:blipFill>
              <a:blip r:embed="rId4"/>
              <a:srcRect r="50000"/>
              <a:stretch>
                <a:fillRect/>
              </a:stretch>
            </p:blipFill>
            <p:spPr bwMode="auto">
              <a:xfrm>
                <a:off x="2832710" y="4613886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90" name="Рисунок 61"/>
              <p:cNvPicPr>
                <a:picLocks noChangeAspect="1"/>
              </p:cNvPicPr>
              <p:nvPr/>
            </p:nvPicPr>
            <p:blipFill>
              <a:blip r:embed="rId4"/>
              <a:srcRect r="50000"/>
              <a:stretch>
                <a:fillRect/>
              </a:stretch>
            </p:blipFill>
            <p:spPr bwMode="auto">
              <a:xfrm>
                <a:off x="3408380" y="4581128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34" name="Группа 33"/>
          <p:cNvGrpSpPr>
            <a:grpSpLocks/>
          </p:cNvGrpSpPr>
          <p:nvPr/>
        </p:nvGrpSpPr>
        <p:grpSpPr bwMode="auto">
          <a:xfrm>
            <a:off x="0" y="5072063"/>
            <a:ext cx="4679950" cy="1785937"/>
            <a:chOff x="-94564" y="3668281"/>
            <a:chExt cx="4680520" cy="1785561"/>
          </a:xfrm>
        </p:grpSpPr>
        <p:pic>
          <p:nvPicPr>
            <p:cNvPr id="27675" name="Рисунок 21"/>
            <p:cNvPicPr>
              <a:picLocks noChangeAspect="1"/>
            </p:cNvPicPr>
            <p:nvPr/>
          </p:nvPicPr>
          <p:blipFill>
            <a:blip r:embed="rId5"/>
            <a:srcRect r="50000"/>
            <a:stretch>
              <a:fillRect/>
            </a:stretch>
          </p:blipFill>
          <p:spPr bwMode="auto">
            <a:xfrm>
              <a:off x="1703866" y="3668283"/>
              <a:ext cx="1163620" cy="1745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76" name="Группа 25"/>
            <p:cNvGrpSpPr>
              <a:grpSpLocks/>
            </p:cNvGrpSpPr>
            <p:nvPr/>
          </p:nvGrpSpPr>
          <p:grpSpPr bwMode="auto">
            <a:xfrm>
              <a:off x="-94564" y="3668281"/>
              <a:ext cx="4680520" cy="1785561"/>
              <a:chOff x="-108520" y="4581127"/>
              <a:chExt cx="4680520" cy="1785561"/>
            </a:xfrm>
          </p:grpSpPr>
          <p:pic>
            <p:nvPicPr>
              <p:cNvPr id="27677" name="Рисунок 18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-108520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8" name="Рисунок 19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500266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9" name="Рисунок 20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1093975" y="458112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0" name="Рисунок 22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2245696" y="462125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1" name="Рисунок 23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2832710" y="4613886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82" name="Рисунок 24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3408380" y="4581128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5" name="Группа 44"/>
          <p:cNvGrpSpPr>
            <a:grpSpLocks/>
          </p:cNvGrpSpPr>
          <p:nvPr/>
        </p:nvGrpSpPr>
        <p:grpSpPr bwMode="auto">
          <a:xfrm flipH="1">
            <a:off x="4787900" y="4797425"/>
            <a:ext cx="4356100" cy="1425575"/>
            <a:chOff x="-94564" y="3668281"/>
            <a:chExt cx="4680520" cy="1785561"/>
          </a:xfrm>
        </p:grpSpPr>
        <p:pic>
          <p:nvPicPr>
            <p:cNvPr id="27667" name="Рисунок 45"/>
            <p:cNvPicPr>
              <a:picLocks noChangeAspect="1"/>
            </p:cNvPicPr>
            <p:nvPr/>
          </p:nvPicPr>
          <p:blipFill>
            <a:blip r:embed="rId6"/>
            <a:srcRect r="50000"/>
            <a:stretch>
              <a:fillRect/>
            </a:stretch>
          </p:blipFill>
          <p:spPr bwMode="auto">
            <a:xfrm>
              <a:off x="1703866" y="3668283"/>
              <a:ext cx="1163620" cy="1745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68" name="Группа 46"/>
            <p:cNvGrpSpPr>
              <a:grpSpLocks/>
            </p:cNvGrpSpPr>
            <p:nvPr/>
          </p:nvGrpSpPr>
          <p:grpSpPr bwMode="auto">
            <a:xfrm>
              <a:off x="-94564" y="3668281"/>
              <a:ext cx="4680520" cy="1785561"/>
              <a:chOff x="-108520" y="4581127"/>
              <a:chExt cx="4680520" cy="1785561"/>
            </a:xfrm>
          </p:grpSpPr>
          <p:pic>
            <p:nvPicPr>
              <p:cNvPr id="27669" name="Рисунок 47"/>
              <p:cNvPicPr>
                <a:picLocks noChangeAspect="1"/>
              </p:cNvPicPr>
              <p:nvPr/>
            </p:nvPicPr>
            <p:blipFill>
              <a:blip r:embed="rId6"/>
              <a:srcRect r="50000"/>
              <a:stretch>
                <a:fillRect/>
              </a:stretch>
            </p:blipFill>
            <p:spPr bwMode="auto">
              <a:xfrm>
                <a:off x="-108520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0" name="Рисунок 48"/>
              <p:cNvPicPr>
                <a:picLocks noChangeAspect="1"/>
              </p:cNvPicPr>
              <p:nvPr/>
            </p:nvPicPr>
            <p:blipFill>
              <a:blip r:embed="rId6"/>
              <a:srcRect r="50000"/>
              <a:stretch>
                <a:fillRect/>
              </a:stretch>
            </p:blipFill>
            <p:spPr bwMode="auto">
              <a:xfrm>
                <a:off x="500266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1" name="Рисунок 49"/>
              <p:cNvPicPr>
                <a:picLocks noChangeAspect="1"/>
              </p:cNvPicPr>
              <p:nvPr/>
            </p:nvPicPr>
            <p:blipFill>
              <a:blip r:embed="rId6"/>
              <a:srcRect r="50000"/>
              <a:stretch>
                <a:fillRect/>
              </a:stretch>
            </p:blipFill>
            <p:spPr bwMode="auto">
              <a:xfrm>
                <a:off x="1093975" y="458112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2" name="Рисунок 50"/>
              <p:cNvPicPr>
                <a:picLocks noChangeAspect="1"/>
              </p:cNvPicPr>
              <p:nvPr/>
            </p:nvPicPr>
            <p:blipFill>
              <a:blip r:embed="rId6"/>
              <a:srcRect r="50000"/>
              <a:stretch>
                <a:fillRect/>
              </a:stretch>
            </p:blipFill>
            <p:spPr bwMode="auto">
              <a:xfrm>
                <a:off x="2245696" y="462125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3" name="Рисунок 51"/>
              <p:cNvPicPr>
                <a:picLocks noChangeAspect="1"/>
              </p:cNvPicPr>
              <p:nvPr/>
            </p:nvPicPr>
            <p:blipFill>
              <a:blip r:embed="rId6"/>
              <a:srcRect r="50000"/>
              <a:stretch>
                <a:fillRect/>
              </a:stretch>
            </p:blipFill>
            <p:spPr bwMode="auto">
              <a:xfrm>
                <a:off x="2832710" y="4613886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74" name="Рисунок 52"/>
              <p:cNvPicPr>
                <a:picLocks noChangeAspect="1"/>
              </p:cNvPicPr>
              <p:nvPr/>
            </p:nvPicPr>
            <p:blipFill>
              <a:blip r:embed="rId6"/>
              <a:srcRect r="50000"/>
              <a:stretch>
                <a:fillRect/>
              </a:stretch>
            </p:blipFill>
            <p:spPr bwMode="auto">
              <a:xfrm>
                <a:off x="3408380" y="4581128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35" name="Группа 34"/>
          <p:cNvGrpSpPr>
            <a:grpSpLocks/>
          </p:cNvGrpSpPr>
          <p:nvPr/>
        </p:nvGrpSpPr>
        <p:grpSpPr bwMode="auto">
          <a:xfrm flipH="1">
            <a:off x="4464050" y="5072063"/>
            <a:ext cx="4679950" cy="1785937"/>
            <a:chOff x="-94564" y="3668281"/>
            <a:chExt cx="4680520" cy="1785561"/>
          </a:xfrm>
        </p:grpSpPr>
        <p:pic>
          <p:nvPicPr>
            <p:cNvPr id="27659" name="Рисунок 35"/>
            <p:cNvPicPr>
              <a:picLocks noChangeAspect="1"/>
            </p:cNvPicPr>
            <p:nvPr/>
          </p:nvPicPr>
          <p:blipFill>
            <a:blip r:embed="rId5"/>
            <a:srcRect r="50000"/>
            <a:stretch>
              <a:fillRect/>
            </a:stretch>
          </p:blipFill>
          <p:spPr bwMode="auto">
            <a:xfrm>
              <a:off x="1703866" y="3668283"/>
              <a:ext cx="1163620" cy="1745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60" name="Группа 36"/>
            <p:cNvGrpSpPr>
              <a:grpSpLocks/>
            </p:cNvGrpSpPr>
            <p:nvPr/>
          </p:nvGrpSpPr>
          <p:grpSpPr bwMode="auto">
            <a:xfrm>
              <a:off x="-94564" y="3668281"/>
              <a:ext cx="4680520" cy="1785561"/>
              <a:chOff x="-108520" y="4581127"/>
              <a:chExt cx="4680520" cy="1785561"/>
            </a:xfrm>
          </p:grpSpPr>
          <p:pic>
            <p:nvPicPr>
              <p:cNvPr id="27661" name="Рисунок 37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-108520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2" name="Рисунок 38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500266" y="4581129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3" name="Рисунок 39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1093975" y="458112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4" name="Рисунок 40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2245696" y="4621257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5" name="Рисунок 41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2832710" y="4613886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6" name="Рисунок 42"/>
              <p:cNvPicPr>
                <a:picLocks noChangeAspect="1"/>
              </p:cNvPicPr>
              <p:nvPr/>
            </p:nvPicPr>
            <p:blipFill>
              <a:blip r:embed="rId5"/>
              <a:srcRect r="50000"/>
              <a:stretch>
                <a:fillRect/>
              </a:stretch>
            </p:blipFill>
            <p:spPr bwMode="auto">
              <a:xfrm>
                <a:off x="3408380" y="4581128"/>
                <a:ext cx="1163620" cy="1745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3" name="Прямоугольник 62"/>
          <p:cNvSpPr/>
          <p:nvPr/>
        </p:nvSpPr>
        <p:spPr>
          <a:xfrm>
            <a:off x="250825" y="0"/>
            <a:ext cx="853598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rPr>
              <a:t>Инклюзивное образование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6" charset="0"/>
              </a:rPr>
              <a:t>реальность нашего времени 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6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85750" y="2000250"/>
            <a:ext cx="8643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rgbClr val="FF0000"/>
                </a:solidFill>
                <a:latin typeface="Bookman Old Style" pitchFamily="18" charset="0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C -0.03333 -0.00902 -0.06927 -0.0074 -0.1 -0.02708 C -0.10989 -0.03333 -0.11389 -0.03356 -0.12604 -0.03495 C -0.13125 -0.03727 -0.13646 -0.03865 -0.14167 -0.0412 C -0.14705 -0.04884 -0.1566 -0.05208 -0.16424 -0.05393 C -0.16875 -0.05602 -0.16753 -0.05416 -0.16892 -0.06041 C -0.16944 -0.0625 -0.16858 -0.0662 -0.17014 -0.06666 C -0.17708 -0.06898 -0.18455 -0.06782 -0.19167 -0.06828 C -0.18403 -0.08287 -0.19618 -0.08148 -0.20347 -0.08264 C -0.20226 -0.08426 -0.19913 -0.08541 -0.2 -0.08727 C -0.20364 -0.09444 -0.21788 -0.09375 -0.22257 -0.09375 L -0.21545 -0.09213 " pathEditMode="relative" ptsTypes="ffffffffff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396552" y="-171400"/>
            <a:ext cx="9790603" cy="7165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инклюзивной образовательной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1"/>
          <p:cNvGrpSpPr/>
          <p:nvPr/>
        </p:nvGrpSpPr>
        <p:grpSpPr>
          <a:xfrm>
            <a:off x="0" y="1412776"/>
            <a:ext cx="3384376" cy="1341439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Пространственно-архитектурный компонент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8" name="Прямая со стрелкой 37"/>
          <p:cNvCxnSpPr/>
          <p:nvPr/>
        </p:nvCxnSpPr>
        <p:spPr>
          <a:xfrm flipV="1">
            <a:off x="3419475" y="4005263"/>
            <a:ext cx="431800" cy="12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11"/>
          <p:cNvGrpSpPr/>
          <p:nvPr/>
        </p:nvGrpSpPr>
        <p:grpSpPr>
          <a:xfrm>
            <a:off x="3851920" y="980728"/>
            <a:ext cx="5292080" cy="1656184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Создание доступной (</a:t>
              </a:r>
              <a:r>
                <a:rPr lang="ru-RU" sz="2400" b="1" dirty="0" err="1">
                  <a:latin typeface="Times New Roman" pitchFamily="18" charset="0"/>
                  <a:cs typeface="Times New Roman" pitchFamily="18" charset="0"/>
                </a:rPr>
                <a:t>безбарьерной</a:t>
              </a: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) организация, обеспеченной современными средствами и системами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Группа 11"/>
          <p:cNvGrpSpPr/>
          <p:nvPr/>
        </p:nvGrpSpPr>
        <p:grpSpPr>
          <a:xfrm>
            <a:off x="0" y="3284985"/>
            <a:ext cx="3491879" cy="1368151"/>
            <a:chOff x="2202656" y="2257425"/>
            <a:chExt cx="1744391" cy="1149569"/>
          </a:xfrm>
          <a:scene3d>
            <a:camera prst="orthographicFront"/>
            <a:lightRig rig="fla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0" name="Скругленный прямоугольник 4"/>
            <p:cNvSpPr/>
            <p:nvPr/>
          </p:nvSpPr>
          <p:spPr>
            <a:xfrm>
              <a:off x="2202656" y="2257425"/>
              <a:ext cx="1744391" cy="11495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Содержательно-методический компонент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11"/>
          <p:cNvGrpSpPr/>
          <p:nvPr/>
        </p:nvGrpSpPr>
        <p:grpSpPr>
          <a:xfrm>
            <a:off x="3851920" y="2780928"/>
            <a:ext cx="5292080" cy="2160240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2202656" y="2257425"/>
              <a:ext cx="1690687" cy="112712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Обеспечение вариативности образования, системы методического сопровождения, совершенствование компетенций педагогов и специалистов службы сопровождения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" name="Группа 11"/>
          <p:cNvGrpSpPr/>
          <p:nvPr/>
        </p:nvGrpSpPr>
        <p:grpSpPr>
          <a:xfrm>
            <a:off x="-1" y="4941169"/>
            <a:ext cx="3419871" cy="1440161"/>
            <a:chOff x="2202656" y="2196920"/>
            <a:chExt cx="1708419" cy="1210074"/>
          </a:xfrm>
          <a:scene3d>
            <a:camera prst="orthographicFront"/>
            <a:lightRig rig="fla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2202656" y="2196920"/>
              <a:ext cx="1708419" cy="121007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Социальный компонент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Группа 11"/>
          <p:cNvGrpSpPr/>
          <p:nvPr/>
        </p:nvGrpSpPr>
        <p:grpSpPr>
          <a:xfrm>
            <a:off x="3923928" y="5085184"/>
            <a:ext cx="5220072" cy="1584176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9" name="Скругленный прямоугольник 4"/>
            <p:cNvSpPr/>
            <p:nvPr/>
          </p:nvSpPr>
          <p:spPr>
            <a:xfrm>
              <a:off x="2202656" y="2257425"/>
              <a:ext cx="1690687" cy="112712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Формирование инклюзивной культуры учреждения, развитие социального партнерства, создание условий для социализации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0" name="Прямая со стрелкой 59"/>
          <p:cNvCxnSpPr/>
          <p:nvPr/>
        </p:nvCxnSpPr>
        <p:spPr>
          <a:xfrm flipV="1">
            <a:off x="3419475" y="2060575"/>
            <a:ext cx="431800" cy="14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3419475" y="5732463"/>
            <a:ext cx="431800" cy="142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324544" y="-307360"/>
            <a:ext cx="9790603" cy="7165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6" name="Группа 11"/>
          <p:cNvGrpSpPr/>
          <p:nvPr/>
        </p:nvGrpSpPr>
        <p:grpSpPr>
          <a:xfrm>
            <a:off x="251520" y="1124744"/>
            <a:ext cx="8352928" cy="792088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2253565" y="2359894"/>
              <a:ext cx="1624663" cy="9221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СОДЕРЖАНИЕ ДЕЯТЕЛЬНОСТИ</a:t>
              </a:r>
              <a:endPara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Группа 11"/>
          <p:cNvGrpSpPr/>
          <p:nvPr/>
        </p:nvGrpSpPr>
        <p:grpSpPr>
          <a:xfrm>
            <a:off x="4499992" y="2924944"/>
            <a:ext cx="3347864" cy="1872208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Участие в конкурсах и социальных проектах по развитию инфраструктуры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Группа 11"/>
          <p:cNvGrpSpPr/>
          <p:nvPr/>
        </p:nvGrpSpPr>
        <p:grpSpPr>
          <a:xfrm>
            <a:off x="0" y="5229200"/>
            <a:ext cx="2843808" cy="1440160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1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Инвентаризация оборудования, паспортизация кабинетов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2" name="Группа 11"/>
          <p:cNvGrpSpPr/>
          <p:nvPr/>
        </p:nvGrpSpPr>
        <p:grpSpPr>
          <a:xfrm>
            <a:off x="3419872" y="5301208"/>
            <a:ext cx="2016224" cy="1224136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4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Освещение в СМИ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5" name="Группа 11"/>
          <p:cNvGrpSpPr/>
          <p:nvPr/>
        </p:nvGrpSpPr>
        <p:grpSpPr>
          <a:xfrm>
            <a:off x="611560" y="2780928"/>
            <a:ext cx="2843808" cy="1440160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Разработка паспорта доступности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8" name="Группа 11"/>
          <p:cNvGrpSpPr/>
          <p:nvPr/>
        </p:nvGrpSpPr>
        <p:grpSpPr>
          <a:xfrm>
            <a:off x="6084168" y="5373216"/>
            <a:ext cx="3059832" cy="1224136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2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Осуществление мониторинга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ПРОСТРАНСТВЕННО-АРХИТЕКТУРНЫЙ КОМПОНЕНТ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1835150" y="4149725"/>
            <a:ext cx="0" cy="1079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908175" y="1916113"/>
            <a:ext cx="0" cy="865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4932363" y="4868863"/>
            <a:ext cx="0" cy="360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7019925" y="4868863"/>
            <a:ext cx="0" cy="504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6011863" y="1989138"/>
            <a:ext cx="0" cy="935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3" name="TextBox 62"/>
          <p:cNvSpPr txBox="1"/>
          <p:nvPr/>
        </p:nvSpPr>
        <p:spPr>
          <a:xfrm>
            <a:off x="0" y="188913"/>
            <a:ext cx="91440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7" name="Группа 11"/>
          <p:cNvGrpSpPr/>
          <p:nvPr/>
        </p:nvGrpSpPr>
        <p:grpSpPr>
          <a:xfrm>
            <a:off x="395536" y="764704"/>
            <a:ext cx="8352928" cy="1296144"/>
            <a:chOff x="2202656" y="1540164"/>
            <a:chExt cx="1690687" cy="1613838"/>
          </a:xfrm>
          <a:scene3d>
            <a:camera prst="orthographicFront"/>
            <a:lightRig rig="fla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2235668" y="1540164"/>
              <a:ext cx="1624663" cy="16138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Привлечены дополнительные средства для развития инфраструктуры путем участия в грантах и конкурсах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0" name="Группа 11"/>
          <p:cNvGrpSpPr/>
          <p:nvPr/>
        </p:nvGrpSpPr>
        <p:grpSpPr>
          <a:xfrm>
            <a:off x="251520" y="6021288"/>
            <a:ext cx="8892480" cy="836712"/>
            <a:chOff x="2202656" y="1617013"/>
            <a:chExt cx="1690687" cy="2232421"/>
          </a:xfrm>
          <a:scene3d>
            <a:camera prst="orthographicFront"/>
            <a:lightRig rig="fla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202656" y="1617013"/>
              <a:ext cx="1690687" cy="2232421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2235668" y="2414326"/>
              <a:ext cx="1624663" cy="7396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Прошли мероприятия по облагораживанию  помещений ОУ и ее территории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Группа 11"/>
          <p:cNvGrpSpPr/>
          <p:nvPr/>
        </p:nvGrpSpPr>
        <p:grpSpPr>
          <a:xfrm>
            <a:off x="175038" y="1916833"/>
            <a:ext cx="8968963" cy="4032448"/>
            <a:chOff x="2235668" y="1148846"/>
            <a:chExt cx="1691531" cy="2005156"/>
          </a:xfrm>
          <a:scene3d>
            <a:camera prst="orthographicFront"/>
            <a:lightRig rig="flat" dir="t"/>
          </a:scene3d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2236512" y="1220459"/>
              <a:ext cx="1656831" cy="1933543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7" name="Скругленный прямоугольник 4"/>
            <p:cNvSpPr/>
            <p:nvPr/>
          </p:nvSpPr>
          <p:spPr>
            <a:xfrm>
              <a:off x="2235668" y="1148846"/>
              <a:ext cx="1691531" cy="20051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Победитель конкурсов социально-значимых проектов краевого, городского и районного уровней: «Будешь успешным – будешь здоровым», «Здоровый учитель – здоровый ученик», «Здоровье мальчика – гарант жизнеспособности общества», «Экологический стиль жизни пермяка». В течение ряда лет школа являлась площадкой для проведения краевого этапа Всероссийского конкурса «Учитель здоровья России» (три педагога школы стали его лауреатами); площадкой «Школьная медицина» Министерства образования  и науки и Министерства здравоохранения Пермского края. Школа – лауреат краевого конкурса «Школа – территория здоровья» и победитель проекта «Здоровое поколение». 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324544" y="-307360"/>
            <a:ext cx="9790603" cy="7165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11"/>
          <p:cNvGrpSpPr/>
          <p:nvPr/>
        </p:nvGrpSpPr>
        <p:grpSpPr>
          <a:xfrm>
            <a:off x="251520" y="1052736"/>
            <a:ext cx="8352928" cy="792088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75000"/>
              </a:schemeClr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8" name="Скругленный прямоугольник 4"/>
            <p:cNvSpPr/>
            <p:nvPr/>
          </p:nvSpPr>
          <p:spPr>
            <a:xfrm>
              <a:off x="2253565" y="2359894"/>
              <a:ext cx="1624663" cy="92219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СОДЕРЖАНИЕ ДЕЯТЕЛЬНОСТИ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0" y="2636912"/>
            <a:ext cx="2843808" cy="1440160"/>
            <a:chOff x="2202656" y="2257425"/>
            <a:chExt cx="1690687" cy="1127125"/>
          </a:xfrm>
          <a:scene3d>
            <a:camera prst="orthographicFront"/>
            <a:lightRig rig="flat" dir="t"/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olidFill>
              <a:schemeClr val="accent3">
                <a:lumMod val="75000"/>
              </a:schemeClr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6" name="Скругленный прямоугольник 4"/>
            <p:cNvSpPr/>
            <p:nvPr/>
          </p:nvSpPr>
          <p:spPr>
            <a:xfrm>
              <a:off x="2235668" y="2290437"/>
              <a:ext cx="1624663" cy="10611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Разработка и реализация «Адаптированной программы»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11"/>
          <p:cNvGrpSpPr/>
          <p:nvPr/>
        </p:nvGrpSpPr>
        <p:grpSpPr>
          <a:xfrm>
            <a:off x="2915817" y="2564904"/>
            <a:ext cx="3384377" cy="1872208"/>
            <a:chOff x="2202656" y="2257425"/>
            <a:chExt cx="1709126" cy="1127125"/>
          </a:xfrm>
          <a:scene3d>
            <a:camera prst="orthographicFront"/>
            <a:lightRig rig="flat" dir="t"/>
          </a:scene3d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2202656" y="2257425"/>
              <a:ext cx="1709126" cy="112712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Организация службы психолого-педагогического сопровождения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11"/>
          <p:cNvGrpSpPr/>
          <p:nvPr/>
        </p:nvGrpSpPr>
        <p:grpSpPr>
          <a:xfrm>
            <a:off x="0" y="5229200"/>
            <a:ext cx="2915816" cy="1440160"/>
            <a:chOff x="2202656" y="2257425"/>
            <a:chExt cx="1733497" cy="1127125"/>
          </a:xfrm>
          <a:scene3d>
            <a:camera prst="orthographicFront"/>
            <a:lightRig rig="flat" dir="t"/>
          </a:scene3d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1" name="Скругленный прямоугольник 4"/>
            <p:cNvSpPr/>
            <p:nvPr/>
          </p:nvSpPr>
          <p:spPr>
            <a:xfrm>
              <a:off x="2202656" y="2257425"/>
              <a:ext cx="1733497" cy="112712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Развитие и совершенствование кадрового потенциала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1"/>
          <p:cNvGrpSpPr/>
          <p:nvPr/>
        </p:nvGrpSpPr>
        <p:grpSpPr>
          <a:xfrm>
            <a:off x="3419872" y="5229200"/>
            <a:ext cx="2088232" cy="1296143"/>
            <a:chOff x="2202656" y="2191124"/>
            <a:chExt cx="1751069" cy="1193426"/>
          </a:xfrm>
          <a:scene3d>
            <a:camera prst="orthographicFront"/>
            <a:lightRig rig="flat" dir="t"/>
          </a:scene3d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4" name="Скругленный прямоугольник 4"/>
            <p:cNvSpPr/>
            <p:nvPr/>
          </p:nvSpPr>
          <p:spPr>
            <a:xfrm>
              <a:off x="2202656" y="2191124"/>
              <a:ext cx="1751069" cy="119342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Освещение в СМИ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11"/>
          <p:cNvGrpSpPr/>
          <p:nvPr/>
        </p:nvGrpSpPr>
        <p:grpSpPr>
          <a:xfrm>
            <a:off x="6372200" y="2564905"/>
            <a:ext cx="2771800" cy="1440160"/>
            <a:chOff x="2202656" y="2198103"/>
            <a:chExt cx="1690687" cy="1186447"/>
          </a:xfrm>
          <a:scene3d>
            <a:camera prst="orthographicFront"/>
            <a:lightRig rig="fla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2202656" y="2198103"/>
              <a:ext cx="1690687" cy="118644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Внедрение современных образовательных технологий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1"/>
          <p:cNvGrpSpPr/>
          <p:nvPr/>
        </p:nvGrpSpPr>
        <p:grpSpPr>
          <a:xfrm>
            <a:off x="6084168" y="5301208"/>
            <a:ext cx="3059832" cy="1296143"/>
            <a:chOff x="2202656" y="2191124"/>
            <a:chExt cx="1690687" cy="1193426"/>
          </a:xfrm>
          <a:scene3d>
            <a:camera prst="orthographicFront"/>
            <a:lightRig rig="flat" dir="t"/>
          </a:scene3d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2202656" y="2257425"/>
              <a:ext cx="1690687" cy="112712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2" name="Скругленный прямоугольник 4"/>
            <p:cNvSpPr/>
            <p:nvPr/>
          </p:nvSpPr>
          <p:spPr>
            <a:xfrm>
              <a:off x="2202656" y="2191124"/>
              <a:ext cx="1690687" cy="119342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Осуществление мониторинга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СОДЕРЖАТЕЛЬНО-МЕТОДИЧЕСКИЙ КОМПОНЕНТ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1258888" y="1916113"/>
            <a:ext cx="0" cy="720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1258888" y="4076700"/>
            <a:ext cx="0" cy="1152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500563" y="1844675"/>
            <a:ext cx="0" cy="720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4572000" y="4437063"/>
            <a:ext cx="0" cy="7921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7524750" y="1844675"/>
            <a:ext cx="0" cy="647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stCxn id="56" idx="2"/>
          </p:cNvCxnSpPr>
          <p:nvPr/>
        </p:nvCxnSpPr>
        <p:spPr>
          <a:xfrm flipH="1">
            <a:off x="7740650" y="4005263"/>
            <a:ext cx="17463" cy="1223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179513" y="548680"/>
            <a:ext cx="8496946" cy="1512168"/>
            <a:chOff x="2188081" y="1540164"/>
            <a:chExt cx="1719837" cy="1613838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188081" y="1540164"/>
              <a:ext cx="1719837" cy="161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Разработка и реализация «АООП начального общего образования, АООП основного общего образования, «Индивидуальных адаптированных программ по отдельным предметам»</a:t>
              </a:r>
              <a:endPara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11"/>
          <p:cNvGrpSpPr/>
          <p:nvPr/>
        </p:nvGrpSpPr>
        <p:grpSpPr>
          <a:xfrm>
            <a:off x="323528" y="2276872"/>
            <a:ext cx="8352928" cy="1152128"/>
            <a:chOff x="2202656" y="1540164"/>
            <a:chExt cx="1690687" cy="1613838"/>
          </a:xfrm>
          <a:scene3d>
            <a:camera prst="orthographicFront"/>
            <a:lightRig rig="fla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2202656" y="1540164"/>
              <a:ext cx="1690687" cy="161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Прохождение педагогами дополнительного профессионального образования по инклюзивной направленности </a:t>
              </a:r>
              <a:endPara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251520" y="3573016"/>
            <a:ext cx="8424937" cy="1152128"/>
            <a:chOff x="2202656" y="1540164"/>
            <a:chExt cx="1705262" cy="1613838"/>
          </a:xfrm>
          <a:scene3d>
            <a:camera prst="orthographicFront"/>
            <a:lightRig rig="fla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2202656" y="1540164"/>
              <a:ext cx="1705262" cy="161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Увеличение численности обучающихся с ОВЗ, получающих дополнительное образование (100%).</a:t>
              </a:r>
              <a:endPara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1"/>
          <p:cNvGrpSpPr/>
          <p:nvPr/>
        </p:nvGrpSpPr>
        <p:grpSpPr>
          <a:xfrm>
            <a:off x="323528" y="4869160"/>
            <a:ext cx="8496941" cy="1988840"/>
            <a:chOff x="2188081" y="890890"/>
            <a:chExt cx="1719836" cy="2263112"/>
          </a:xfrm>
          <a:scene3d>
            <a:camera prst="orthographicFront"/>
            <a:lightRig rig="fla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188081" y="890890"/>
              <a:ext cx="1719836" cy="226311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Увеличение численности обучающихся с ОВЗ, участвующих в творческих конкурсах, спортивных мероприятиях (80% от общей численности детей с ОВЗ)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251520" y="620688"/>
            <a:ext cx="8640962" cy="1440160"/>
            <a:chOff x="2202656" y="1617011"/>
            <a:chExt cx="1748987" cy="1536987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617012"/>
              <a:ext cx="1690687" cy="1460138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202656" y="1617011"/>
              <a:ext cx="1748987" cy="153698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Разработан план мероприятий по созданию равных условий для обучения и воспитания детей с ОВЗ;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dirty="0"/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79388" y="0"/>
            <a:ext cx="87137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11"/>
          <p:cNvGrpSpPr/>
          <p:nvPr/>
        </p:nvGrpSpPr>
        <p:grpSpPr>
          <a:xfrm>
            <a:off x="323529" y="2276872"/>
            <a:ext cx="8424937" cy="1097264"/>
            <a:chOff x="2202656" y="1540164"/>
            <a:chExt cx="1705262" cy="1536988"/>
          </a:xfrm>
          <a:scene3d>
            <a:camera prst="orthographicFront"/>
            <a:lightRig rig="fla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2202656" y="1540164"/>
              <a:ext cx="1705262" cy="151297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сформирована база данных обучающихся; 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323529" y="3501008"/>
            <a:ext cx="8496944" cy="1728192"/>
            <a:chOff x="2202656" y="1540164"/>
            <a:chExt cx="1734792" cy="1613838"/>
          </a:xfrm>
          <a:scene3d>
            <a:camera prst="orthographicFront"/>
            <a:lightRig rig="fla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2202656" y="1540164"/>
              <a:ext cx="1734792" cy="161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составлены: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- паспорта здоровья детей с ОВЗ;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- социальные паспорта семьи;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11"/>
          <p:cNvGrpSpPr/>
          <p:nvPr/>
        </p:nvGrpSpPr>
        <p:grpSpPr>
          <a:xfrm>
            <a:off x="395536" y="5373216"/>
            <a:ext cx="8352928" cy="1152128"/>
            <a:chOff x="2202656" y="1540164"/>
            <a:chExt cx="1690687" cy="1613838"/>
          </a:xfrm>
          <a:scene3d>
            <a:camera prst="orthographicFront"/>
            <a:lightRig rig="fla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235668" y="1540164"/>
              <a:ext cx="1624663" cy="16138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395288" y="5516563"/>
            <a:ext cx="8353425" cy="95408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разработаны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нормативно-правовые документы (локальные акты)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251520" y="620688"/>
            <a:ext cx="8352928" cy="1440162"/>
            <a:chOff x="2202656" y="1617011"/>
            <a:chExt cx="1690687" cy="1536989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617012"/>
              <a:ext cx="1690687" cy="1460138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202656" y="1617011"/>
              <a:ext cx="1690687" cy="153698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определено программно-методическое обеспечение по работе с обучающимися с ОВЗ 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79388" y="0"/>
            <a:ext cx="87137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11"/>
          <p:cNvGrpSpPr/>
          <p:nvPr/>
        </p:nvGrpSpPr>
        <p:grpSpPr>
          <a:xfrm>
            <a:off x="251520" y="2564904"/>
            <a:ext cx="8424937" cy="1152128"/>
            <a:chOff x="2202656" y="1540164"/>
            <a:chExt cx="1705262" cy="1613838"/>
          </a:xfrm>
          <a:scene3d>
            <a:camera prst="orthographicFront"/>
            <a:lightRig rig="fla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202656" y="1617013"/>
              <a:ext cx="1690687" cy="146013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2202656" y="1540164"/>
              <a:ext cx="1705262" cy="16138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организованы различные мероприятия с участием детей с ОВЗ 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323529" y="4149080"/>
            <a:ext cx="8136904" cy="2160240"/>
            <a:chOff x="2202656" y="1540164"/>
            <a:chExt cx="1690687" cy="2622487"/>
          </a:xfrm>
          <a:scene3d>
            <a:camera prst="orthographicFront"/>
            <a:lightRig rig="fla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202656" y="1617013"/>
              <a:ext cx="1690687" cy="2545638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2235668" y="1540164"/>
              <a:ext cx="1624663" cy="16138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850" y="4075113"/>
            <a:ext cx="8351838" cy="22463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проведены  семинары-практикумы, тренинги, круглые столы, консультации для педагогов и родителей с целью повышения педагогической компетенции в вопросах воспитания и образования детей с ОВЗ.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26865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11"/>
          <p:cNvGrpSpPr/>
          <p:nvPr/>
        </p:nvGrpSpPr>
        <p:grpSpPr>
          <a:xfrm>
            <a:off x="0" y="476671"/>
            <a:ext cx="4283968" cy="6381326"/>
            <a:chOff x="2097201" y="1579524"/>
            <a:chExt cx="1796142" cy="1661066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202656" y="1579524"/>
              <a:ext cx="1690687" cy="1611963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097201" y="1579524"/>
              <a:ext cx="1796142" cy="16610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95250" tIns="95250" rIns="95250" bIns="95250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Клубы по интересам: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 спортклуб «Движение», правоохранительный отряд, юнармейский отряд «Штурм», школьная служба примирения, отряды ЮИД и ДЮП, «</a:t>
              </a:r>
              <a:r>
                <a:rPr lang="ru-RU" sz="2800" b="1" dirty="0" err="1">
                  <a:latin typeface="Times New Roman" pitchFamily="18" charset="0"/>
                  <a:cs typeface="Times New Roman" pitchFamily="18" charset="0"/>
                </a:rPr>
                <a:t>АнтиПав</a:t>
              </a: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», «Волонтер», экологические отряды, научное общество учащихся, Совет старшеклассников и др.</a:t>
              </a:r>
              <a:r>
                <a:rPr lang="ru-RU" sz="280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79388" y="0"/>
            <a:ext cx="87137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 деятельности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2" descr="C:\Users\School6-2\Desktop\музей\фото\bGB4LG3Oi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76250"/>
            <a:ext cx="2620963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 descr="C:\Users\School6-2\Desktop\музей\фото\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1989138"/>
            <a:ext cx="331152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4" descr="C:\Users\School6-2\Desktop\музей\фото\DSCN32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3213100"/>
            <a:ext cx="2519363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5" descr="C:\Users\School6-2\Desktop\музей\фото\DSCN763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6100" y="4967288"/>
            <a:ext cx="2519363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6" descr="C:\Users\School6-2\Desktop\музей\фото\IMG_848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51613" y="3284538"/>
            <a:ext cx="25923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7" descr="C:\Users\School6-2\Desktop\музей\фото\IMG_905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7500" y="5000625"/>
            <a:ext cx="2476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8" descr="C:\Users\School6-2\Desktop\музей\фото\IMG_826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0538" y="476250"/>
            <a:ext cx="230346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9" descr="C:\Users\School6-2\Desktop\музей\фото\kWEpzOlNMwQ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99313" y="1989138"/>
            <a:ext cx="19446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699</TotalTime>
  <Words>115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Trebuchet MS</vt:lpstr>
      <vt:lpstr>Arial</vt:lpstr>
      <vt:lpstr>Georgia</vt:lpstr>
      <vt:lpstr>Calibri</vt:lpstr>
      <vt:lpstr>Times New Roman</vt:lpstr>
      <vt:lpstr>Bookman Old Style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Ljadova-NV</cp:lastModifiedBy>
  <cp:revision>70</cp:revision>
  <dcterms:created xsi:type="dcterms:W3CDTF">2016-11-26T11:20:04Z</dcterms:created>
  <dcterms:modified xsi:type="dcterms:W3CDTF">2019-09-03T11:37:35Z</dcterms:modified>
</cp:coreProperties>
</file>