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305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311" r:id="rId20"/>
    <p:sldId id="299" r:id="rId21"/>
    <p:sldId id="300" r:id="rId22"/>
    <p:sldId id="302" r:id="rId23"/>
    <p:sldId id="279" r:id="rId24"/>
    <p:sldId id="268" r:id="rId25"/>
    <p:sldId id="269" r:id="rId26"/>
    <p:sldId id="312" r:id="rId27"/>
    <p:sldId id="303" r:id="rId28"/>
    <p:sldId id="283" r:id="rId29"/>
    <p:sldId id="31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09" autoAdjust="0"/>
  </p:normalViewPr>
  <p:slideViewPr>
    <p:cSldViewPr>
      <p:cViewPr>
        <p:scale>
          <a:sx n="70" d="100"/>
          <a:sy n="70" d="100"/>
        </p:scale>
        <p:origin x="-2778" y="-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5B3524-56E1-42C0-A723-663ABA60515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C73F90-AD18-448A-8BC8-312F4AEA721C}">
      <dgm:prSet phldrT="[Текст]"/>
      <dgm:spPr/>
      <dgm:t>
        <a:bodyPr/>
        <a:lstStyle/>
        <a:p>
          <a:r>
            <a:rPr lang="ru-RU" dirty="0" smtClean="0"/>
            <a:t>Библиотека </a:t>
          </a:r>
          <a:r>
            <a:rPr lang="ru-RU" dirty="0" smtClean="0"/>
            <a:t>«ЭПОС»</a:t>
          </a:r>
          <a:endParaRPr lang="ru-RU" dirty="0"/>
        </a:p>
      </dgm:t>
    </dgm:pt>
    <dgm:pt modelId="{6E286BB7-CDE4-4267-B935-4E6907292066}" type="parTrans" cxnId="{ED9E01AC-5232-4FD5-B428-9A74061C7460}">
      <dgm:prSet/>
      <dgm:spPr/>
      <dgm:t>
        <a:bodyPr/>
        <a:lstStyle/>
        <a:p>
          <a:endParaRPr lang="ru-RU"/>
        </a:p>
      </dgm:t>
    </dgm:pt>
    <dgm:pt modelId="{CD84B1EC-48D1-4CE0-BBB1-F0AA176A711D}" type="sibTrans" cxnId="{ED9E01AC-5232-4FD5-B428-9A74061C7460}">
      <dgm:prSet/>
      <dgm:spPr/>
      <dgm:t>
        <a:bodyPr/>
        <a:lstStyle/>
        <a:p>
          <a:endParaRPr lang="ru-RU"/>
        </a:p>
      </dgm:t>
    </dgm:pt>
    <dgm:pt modelId="{68E8394D-40E5-4E5B-BCCB-B91218FD05DB}">
      <dgm:prSet phldrT="[Текст]"/>
      <dgm:spPr/>
      <dgm:t>
        <a:bodyPr/>
        <a:lstStyle/>
        <a:p>
          <a:r>
            <a:rPr lang="ru-RU" dirty="0" smtClean="0"/>
            <a:t>Личный </a:t>
          </a:r>
          <a:r>
            <a:rPr lang="ru-RU" dirty="0" err="1" smtClean="0"/>
            <a:t>аккаунт</a:t>
          </a:r>
          <a:r>
            <a:rPr lang="ru-RU" dirty="0" smtClean="0"/>
            <a:t> педагога</a:t>
          </a:r>
          <a:endParaRPr lang="ru-RU" dirty="0"/>
        </a:p>
      </dgm:t>
    </dgm:pt>
    <dgm:pt modelId="{A1F47B7D-9074-4A72-8A51-60BE2AC4F80A}" type="parTrans" cxnId="{D0B3B68F-CBE0-4CA4-91AB-665C5201877A}">
      <dgm:prSet/>
      <dgm:spPr/>
      <dgm:t>
        <a:bodyPr/>
        <a:lstStyle/>
        <a:p>
          <a:endParaRPr lang="ru-RU"/>
        </a:p>
      </dgm:t>
    </dgm:pt>
    <dgm:pt modelId="{EA5B0EFE-5E42-4EFB-B59A-195BDC5B521B}" type="sibTrans" cxnId="{D0B3B68F-CBE0-4CA4-91AB-665C5201877A}">
      <dgm:prSet/>
      <dgm:spPr/>
      <dgm:t>
        <a:bodyPr/>
        <a:lstStyle/>
        <a:p>
          <a:endParaRPr lang="ru-RU"/>
        </a:p>
      </dgm:t>
    </dgm:pt>
    <dgm:pt modelId="{B17F7853-03A0-44DD-83CF-7774EBAC4A1E}">
      <dgm:prSet phldrT="[Текст]"/>
      <dgm:spPr/>
      <dgm:t>
        <a:bodyPr/>
        <a:lstStyle/>
        <a:p>
          <a:r>
            <a:rPr lang="ru-RU" dirty="0" smtClean="0"/>
            <a:t>Каталог Библиотеки </a:t>
          </a:r>
          <a:r>
            <a:rPr lang="ru-RU" dirty="0" smtClean="0"/>
            <a:t>«ЭПОС»</a:t>
          </a:r>
          <a:endParaRPr lang="ru-RU" dirty="0"/>
        </a:p>
      </dgm:t>
    </dgm:pt>
    <dgm:pt modelId="{DEF5B5E7-3735-4AD8-BA24-6EDC7BF50DC7}" type="parTrans" cxnId="{07876712-5BC0-4CB7-9A9E-CB991055A8F3}">
      <dgm:prSet/>
      <dgm:spPr/>
      <dgm:t>
        <a:bodyPr/>
        <a:lstStyle/>
        <a:p>
          <a:endParaRPr lang="ru-RU"/>
        </a:p>
      </dgm:t>
    </dgm:pt>
    <dgm:pt modelId="{2FC313BA-198D-43EF-915F-FFC078DB1FEE}" type="sibTrans" cxnId="{07876712-5BC0-4CB7-9A9E-CB991055A8F3}">
      <dgm:prSet/>
      <dgm:spPr/>
      <dgm:t>
        <a:bodyPr/>
        <a:lstStyle/>
        <a:p>
          <a:endParaRPr lang="ru-RU"/>
        </a:p>
      </dgm:t>
    </dgm:pt>
    <dgm:pt modelId="{2EC83922-AC46-41A7-A6E0-06AEC108C82A}">
      <dgm:prSet phldrT="[Текст]"/>
      <dgm:spPr/>
      <dgm:t>
        <a:bodyPr/>
        <a:lstStyle/>
        <a:p>
          <a:r>
            <a:rPr lang="ru-RU" dirty="0" smtClean="0"/>
            <a:t>Личные материалы</a:t>
          </a:r>
          <a:endParaRPr lang="ru-RU" dirty="0"/>
        </a:p>
      </dgm:t>
    </dgm:pt>
    <dgm:pt modelId="{BA3166B4-866E-425E-8EF8-C230BB18828A}" type="parTrans" cxnId="{1D64F22A-DCC8-4171-B3FE-5D5D70F5F1EB}">
      <dgm:prSet/>
      <dgm:spPr/>
      <dgm:t>
        <a:bodyPr/>
        <a:lstStyle/>
        <a:p>
          <a:endParaRPr lang="ru-RU"/>
        </a:p>
      </dgm:t>
    </dgm:pt>
    <dgm:pt modelId="{307AA7A1-5B7E-43F4-8197-2778C0FFFFB9}" type="sibTrans" cxnId="{1D64F22A-DCC8-4171-B3FE-5D5D70F5F1EB}">
      <dgm:prSet/>
      <dgm:spPr/>
      <dgm:t>
        <a:bodyPr/>
        <a:lstStyle/>
        <a:p>
          <a:endParaRPr lang="ru-RU"/>
        </a:p>
      </dgm:t>
    </dgm:pt>
    <dgm:pt modelId="{65210852-EF76-445A-BDA8-DB3F7CA8DAED}" type="pres">
      <dgm:prSet presAssocID="{C65B3524-56E1-42C0-A723-663ABA6051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991E2F9-187E-4339-9AEA-2EEE106012E5}" type="pres">
      <dgm:prSet presAssocID="{D9C73F90-AD18-448A-8BC8-312F4AEA721C}" presName="hierRoot1" presStyleCnt="0"/>
      <dgm:spPr/>
    </dgm:pt>
    <dgm:pt modelId="{1BEC05A4-2B49-4C17-B1AD-8A7D34C093D6}" type="pres">
      <dgm:prSet presAssocID="{D9C73F90-AD18-448A-8BC8-312F4AEA721C}" presName="composite" presStyleCnt="0"/>
      <dgm:spPr/>
    </dgm:pt>
    <dgm:pt modelId="{AED99D6E-A64B-412D-AB8B-683E5487A2C1}" type="pres">
      <dgm:prSet presAssocID="{D9C73F90-AD18-448A-8BC8-312F4AEA721C}" presName="background" presStyleLbl="node0" presStyleIdx="0" presStyleCnt="1"/>
      <dgm:spPr/>
    </dgm:pt>
    <dgm:pt modelId="{84BF6A76-2259-4FD1-8DD5-277E28C42AE5}" type="pres">
      <dgm:prSet presAssocID="{D9C73F90-AD18-448A-8BC8-312F4AEA721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4CAA22-365C-49CF-A904-1C689F6730B3}" type="pres">
      <dgm:prSet presAssocID="{D9C73F90-AD18-448A-8BC8-312F4AEA721C}" presName="hierChild2" presStyleCnt="0"/>
      <dgm:spPr/>
    </dgm:pt>
    <dgm:pt modelId="{5E8A1380-98B7-441D-9157-89A9AF9C2FCD}" type="pres">
      <dgm:prSet presAssocID="{A1F47B7D-9074-4A72-8A51-60BE2AC4F80A}" presName="Name10" presStyleLbl="parChTrans1D2" presStyleIdx="0" presStyleCnt="1"/>
      <dgm:spPr/>
      <dgm:t>
        <a:bodyPr/>
        <a:lstStyle/>
        <a:p>
          <a:endParaRPr lang="ru-RU"/>
        </a:p>
      </dgm:t>
    </dgm:pt>
    <dgm:pt modelId="{1D7DAB17-77AC-4D80-A688-719DB5907F15}" type="pres">
      <dgm:prSet presAssocID="{68E8394D-40E5-4E5B-BCCB-B91218FD05DB}" presName="hierRoot2" presStyleCnt="0"/>
      <dgm:spPr/>
    </dgm:pt>
    <dgm:pt modelId="{20C27E05-058A-403D-A130-FA0D161B6B0F}" type="pres">
      <dgm:prSet presAssocID="{68E8394D-40E5-4E5B-BCCB-B91218FD05DB}" presName="composite2" presStyleCnt="0"/>
      <dgm:spPr/>
    </dgm:pt>
    <dgm:pt modelId="{9EB9C508-645C-4E91-BF91-D1CBA1D80B83}" type="pres">
      <dgm:prSet presAssocID="{68E8394D-40E5-4E5B-BCCB-B91218FD05DB}" presName="background2" presStyleLbl="node2" presStyleIdx="0" presStyleCnt="1"/>
      <dgm:spPr/>
    </dgm:pt>
    <dgm:pt modelId="{A01D6985-909B-40A8-965F-3816EBCED52D}" type="pres">
      <dgm:prSet presAssocID="{68E8394D-40E5-4E5B-BCCB-B91218FD05DB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09CA7A-7980-400D-BFB6-CE405B62CEA9}" type="pres">
      <dgm:prSet presAssocID="{68E8394D-40E5-4E5B-BCCB-B91218FD05DB}" presName="hierChild3" presStyleCnt="0"/>
      <dgm:spPr/>
    </dgm:pt>
    <dgm:pt modelId="{2477809A-CD6B-454C-AA23-ACF8C9436117}" type="pres">
      <dgm:prSet presAssocID="{DEF5B5E7-3735-4AD8-BA24-6EDC7BF50DC7}" presName="Name17" presStyleLbl="parChTrans1D3" presStyleIdx="0" presStyleCnt="2"/>
      <dgm:spPr/>
      <dgm:t>
        <a:bodyPr/>
        <a:lstStyle/>
        <a:p>
          <a:endParaRPr lang="ru-RU"/>
        </a:p>
      </dgm:t>
    </dgm:pt>
    <dgm:pt modelId="{62304659-0BBC-41C9-B11D-896BD5C7A21F}" type="pres">
      <dgm:prSet presAssocID="{B17F7853-03A0-44DD-83CF-7774EBAC4A1E}" presName="hierRoot3" presStyleCnt="0"/>
      <dgm:spPr/>
    </dgm:pt>
    <dgm:pt modelId="{04FD6975-240B-4C9D-A98C-294BDE910824}" type="pres">
      <dgm:prSet presAssocID="{B17F7853-03A0-44DD-83CF-7774EBAC4A1E}" presName="composite3" presStyleCnt="0"/>
      <dgm:spPr/>
    </dgm:pt>
    <dgm:pt modelId="{D6F6293C-53BD-4811-9100-0595592450D3}" type="pres">
      <dgm:prSet presAssocID="{B17F7853-03A0-44DD-83CF-7774EBAC4A1E}" presName="background3" presStyleLbl="node3" presStyleIdx="0" presStyleCnt="2"/>
      <dgm:spPr/>
    </dgm:pt>
    <dgm:pt modelId="{7959DD2C-24D3-42AB-ADDA-2A79E7C630D4}" type="pres">
      <dgm:prSet presAssocID="{B17F7853-03A0-44DD-83CF-7774EBAC4A1E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C19A6E-50FC-4DE9-A0DF-ADA42E132C52}" type="pres">
      <dgm:prSet presAssocID="{B17F7853-03A0-44DD-83CF-7774EBAC4A1E}" presName="hierChild4" presStyleCnt="0"/>
      <dgm:spPr/>
    </dgm:pt>
    <dgm:pt modelId="{35763148-C425-4478-AE5F-6571C3C4EFC8}" type="pres">
      <dgm:prSet presAssocID="{BA3166B4-866E-425E-8EF8-C230BB18828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3739FD4C-6974-4D9A-B01C-FF54EE190AEC}" type="pres">
      <dgm:prSet presAssocID="{2EC83922-AC46-41A7-A6E0-06AEC108C82A}" presName="hierRoot3" presStyleCnt="0"/>
      <dgm:spPr/>
    </dgm:pt>
    <dgm:pt modelId="{7CB0C8B0-8C7D-4EEC-9E9E-1CA30C339808}" type="pres">
      <dgm:prSet presAssocID="{2EC83922-AC46-41A7-A6E0-06AEC108C82A}" presName="composite3" presStyleCnt="0"/>
      <dgm:spPr/>
    </dgm:pt>
    <dgm:pt modelId="{3EB0BE0C-E3C2-4F9D-BE21-86131171C2E7}" type="pres">
      <dgm:prSet presAssocID="{2EC83922-AC46-41A7-A6E0-06AEC108C82A}" presName="background3" presStyleLbl="node3" presStyleIdx="1" presStyleCnt="2"/>
      <dgm:spPr/>
    </dgm:pt>
    <dgm:pt modelId="{156CEC36-6EA9-4A9C-9CFC-73DACBEAAE36}" type="pres">
      <dgm:prSet presAssocID="{2EC83922-AC46-41A7-A6E0-06AEC108C82A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1A9633-CC79-4604-9BA3-A154F5568C04}" type="pres">
      <dgm:prSet presAssocID="{2EC83922-AC46-41A7-A6E0-06AEC108C82A}" presName="hierChild4" presStyleCnt="0"/>
      <dgm:spPr/>
    </dgm:pt>
  </dgm:ptLst>
  <dgm:cxnLst>
    <dgm:cxn modelId="{E275DBD0-6875-4456-9674-B9620EACABFE}" type="presOf" srcId="{DEF5B5E7-3735-4AD8-BA24-6EDC7BF50DC7}" destId="{2477809A-CD6B-454C-AA23-ACF8C9436117}" srcOrd="0" destOrd="0" presId="urn:microsoft.com/office/officeart/2005/8/layout/hierarchy1"/>
    <dgm:cxn modelId="{4F4FCE39-FB7C-4287-AA71-D0FAA020D447}" type="presOf" srcId="{C65B3524-56E1-42C0-A723-663ABA60515E}" destId="{65210852-EF76-445A-BDA8-DB3F7CA8DAED}" srcOrd="0" destOrd="0" presId="urn:microsoft.com/office/officeart/2005/8/layout/hierarchy1"/>
    <dgm:cxn modelId="{1D64F22A-DCC8-4171-B3FE-5D5D70F5F1EB}" srcId="{68E8394D-40E5-4E5B-BCCB-B91218FD05DB}" destId="{2EC83922-AC46-41A7-A6E0-06AEC108C82A}" srcOrd="1" destOrd="0" parTransId="{BA3166B4-866E-425E-8EF8-C230BB18828A}" sibTransId="{307AA7A1-5B7E-43F4-8197-2778C0FFFFB9}"/>
    <dgm:cxn modelId="{ED9E01AC-5232-4FD5-B428-9A74061C7460}" srcId="{C65B3524-56E1-42C0-A723-663ABA60515E}" destId="{D9C73F90-AD18-448A-8BC8-312F4AEA721C}" srcOrd="0" destOrd="0" parTransId="{6E286BB7-CDE4-4267-B935-4E6907292066}" sibTransId="{CD84B1EC-48D1-4CE0-BBB1-F0AA176A711D}"/>
    <dgm:cxn modelId="{4F585462-663D-4633-8A2F-CD3114574D42}" type="presOf" srcId="{BA3166B4-866E-425E-8EF8-C230BB18828A}" destId="{35763148-C425-4478-AE5F-6571C3C4EFC8}" srcOrd="0" destOrd="0" presId="urn:microsoft.com/office/officeart/2005/8/layout/hierarchy1"/>
    <dgm:cxn modelId="{7B679F39-DAF1-4707-BF06-CA9A19E4887D}" type="presOf" srcId="{D9C73F90-AD18-448A-8BC8-312F4AEA721C}" destId="{84BF6A76-2259-4FD1-8DD5-277E28C42AE5}" srcOrd="0" destOrd="0" presId="urn:microsoft.com/office/officeart/2005/8/layout/hierarchy1"/>
    <dgm:cxn modelId="{8C48B649-6524-4BBC-B49E-F681021FBA11}" type="presOf" srcId="{2EC83922-AC46-41A7-A6E0-06AEC108C82A}" destId="{156CEC36-6EA9-4A9C-9CFC-73DACBEAAE36}" srcOrd="0" destOrd="0" presId="urn:microsoft.com/office/officeart/2005/8/layout/hierarchy1"/>
    <dgm:cxn modelId="{60C18617-0603-4D1F-A132-0AF8D8EB2B30}" type="presOf" srcId="{A1F47B7D-9074-4A72-8A51-60BE2AC4F80A}" destId="{5E8A1380-98B7-441D-9157-89A9AF9C2FCD}" srcOrd="0" destOrd="0" presId="urn:microsoft.com/office/officeart/2005/8/layout/hierarchy1"/>
    <dgm:cxn modelId="{07876712-5BC0-4CB7-9A9E-CB991055A8F3}" srcId="{68E8394D-40E5-4E5B-BCCB-B91218FD05DB}" destId="{B17F7853-03A0-44DD-83CF-7774EBAC4A1E}" srcOrd="0" destOrd="0" parTransId="{DEF5B5E7-3735-4AD8-BA24-6EDC7BF50DC7}" sibTransId="{2FC313BA-198D-43EF-915F-FFC078DB1FEE}"/>
    <dgm:cxn modelId="{D0B3B68F-CBE0-4CA4-91AB-665C5201877A}" srcId="{D9C73F90-AD18-448A-8BC8-312F4AEA721C}" destId="{68E8394D-40E5-4E5B-BCCB-B91218FD05DB}" srcOrd="0" destOrd="0" parTransId="{A1F47B7D-9074-4A72-8A51-60BE2AC4F80A}" sibTransId="{EA5B0EFE-5E42-4EFB-B59A-195BDC5B521B}"/>
    <dgm:cxn modelId="{BF261AAF-68EB-46ED-B353-A371F72E9F3A}" type="presOf" srcId="{68E8394D-40E5-4E5B-BCCB-B91218FD05DB}" destId="{A01D6985-909B-40A8-965F-3816EBCED52D}" srcOrd="0" destOrd="0" presId="urn:microsoft.com/office/officeart/2005/8/layout/hierarchy1"/>
    <dgm:cxn modelId="{90249B7E-2C02-4A62-B6E0-BBFE71AF01FC}" type="presOf" srcId="{B17F7853-03A0-44DD-83CF-7774EBAC4A1E}" destId="{7959DD2C-24D3-42AB-ADDA-2A79E7C630D4}" srcOrd="0" destOrd="0" presId="urn:microsoft.com/office/officeart/2005/8/layout/hierarchy1"/>
    <dgm:cxn modelId="{A3F2A9E5-CF72-4EFD-BB0F-C5E89528330B}" type="presParOf" srcId="{65210852-EF76-445A-BDA8-DB3F7CA8DAED}" destId="{0991E2F9-187E-4339-9AEA-2EEE106012E5}" srcOrd="0" destOrd="0" presId="urn:microsoft.com/office/officeart/2005/8/layout/hierarchy1"/>
    <dgm:cxn modelId="{A5EB4FF0-006F-4F72-A3EF-56D4B4583749}" type="presParOf" srcId="{0991E2F9-187E-4339-9AEA-2EEE106012E5}" destId="{1BEC05A4-2B49-4C17-B1AD-8A7D34C093D6}" srcOrd="0" destOrd="0" presId="urn:microsoft.com/office/officeart/2005/8/layout/hierarchy1"/>
    <dgm:cxn modelId="{416FC079-1D71-4F2B-8F0B-97D46B6ED59B}" type="presParOf" srcId="{1BEC05A4-2B49-4C17-B1AD-8A7D34C093D6}" destId="{AED99D6E-A64B-412D-AB8B-683E5487A2C1}" srcOrd="0" destOrd="0" presId="urn:microsoft.com/office/officeart/2005/8/layout/hierarchy1"/>
    <dgm:cxn modelId="{DB52AB32-18B9-4859-8174-B1DF7CD63917}" type="presParOf" srcId="{1BEC05A4-2B49-4C17-B1AD-8A7D34C093D6}" destId="{84BF6A76-2259-4FD1-8DD5-277E28C42AE5}" srcOrd="1" destOrd="0" presId="urn:microsoft.com/office/officeart/2005/8/layout/hierarchy1"/>
    <dgm:cxn modelId="{2A7476F4-755E-4B1D-82D3-E617EEA016F0}" type="presParOf" srcId="{0991E2F9-187E-4339-9AEA-2EEE106012E5}" destId="{BE4CAA22-365C-49CF-A904-1C689F6730B3}" srcOrd="1" destOrd="0" presId="urn:microsoft.com/office/officeart/2005/8/layout/hierarchy1"/>
    <dgm:cxn modelId="{1BFEA7C1-F268-44C8-A934-6CE805671591}" type="presParOf" srcId="{BE4CAA22-365C-49CF-A904-1C689F6730B3}" destId="{5E8A1380-98B7-441D-9157-89A9AF9C2FCD}" srcOrd="0" destOrd="0" presId="urn:microsoft.com/office/officeart/2005/8/layout/hierarchy1"/>
    <dgm:cxn modelId="{0B2610C8-6DE9-484C-A076-992EFC2EBC44}" type="presParOf" srcId="{BE4CAA22-365C-49CF-A904-1C689F6730B3}" destId="{1D7DAB17-77AC-4D80-A688-719DB5907F15}" srcOrd="1" destOrd="0" presId="urn:microsoft.com/office/officeart/2005/8/layout/hierarchy1"/>
    <dgm:cxn modelId="{7F38609E-F754-4433-A2EE-3A9E7490B6FB}" type="presParOf" srcId="{1D7DAB17-77AC-4D80-A688-719DB5907F15}" destId="{20C27E05-058A-403D-A130-FA0D161B6B0F}" srcOrd="0" destOrd="0" presId="urn:microsoft.com/office/officeart/2005/8/layout/hierarchy1"/>
    <dgm:cxn modelId="{A576FA77-07A0-4E9A-BB31-A1AE810EA4CB}" type="presParOf" srcId="{20C27E05-058A-403D-A130-FA0D161B6B0F}" destId="{9EB9C508-645C-4E91-BF91-D1CBA1D80B83}" srcOrd="0" destOrd="0" presId="urn:microsoft.com/office/officeart/2005/8/layout/hierarchy1"/>
    <dgm:cxn modelId="{55AD69B2-2B7F-45AE-B34A-627D325D614F}" type="presParOf" srcId="{20C27E05-058A-403D-A130-FA0D161B6B0F}" destId="{A01D6985-909B-40A8-965F-3816EBCED52D}" srcOrd="1" destOrd="0" presId="urn:microsoft.com/office/officeart/2005/8/layout/hierarchy1"/>
    <dgm:cxn modelId="{4239C5B6-5D04-4527-AF50-B738852C2740}" type="presParOf" srcId="{1D7DAB17-77AC-4D80-A688-719DB5907F15}" destId="{D709CA7A-7980-400D-BFB6-CE405B62CEA9}" srcOrd="1" destOrd="0" presId="urn:microsoft.com/office/officeart/2005/8/layout/hierarchy1"/>
    <dgm:cxn modelId="{87723905-5A2D-49E1-96B3-F27646285685}" type="presParOf" srcId="{D709CA7A-7980-400D-BFB6-CE405B62CEA9}" destId="{2477809A-CD6B-454C-AA23-ACF8C9436117}" srcOrd="0" destOrd="0" presId="urn:microsoft.com/office/officeart/2005/8/layout/hierarchy1"/>
    <dgm:cxn modelId="{5661E80A-93E1-4B95-A33E-0A85510F4641}" type="presParOf" srcId="{D709CA7A-7980-400D-BFB6-CE405B62CEA9}" destId="{62304659-0BBC-41C9-B11D-896BD5C7A21F}" srcOrd="1" destOrd="0" presId="urn:microsoft.com/office/officeart/2005/8/layout/hierarchy1"/>
    <dgm:cxn modelId="{AB695DEC-1D40-4AA6-937E-F39FE095CBAD}" type="presParOf" srcId="{62304659-0BBC-41C9-B11D-896BD5C7A21F}" destId="{04FD6975-240B-4C9D-A98C-294BDE910824}" srcOrd="0" destOrd="0" presId="urn:microsoft.com/office/officeart/2005/8/layout/hierarchy1"/>
    <dgm:cxn modelId="{66102D5D-11A3-4365-8045-5C32DD5C5548}" type="presParOf" srcId="{04FD6975-240B-4C9D-A98C-294BDE910824}" destId="{D6F6293C-53BD-4811-9100-0595592450D3}" srcOrd="0" destOrd="0" presId="urn:microsoft.com/office/officeart/2005/8/layout/hierarchy1"/>
    <dgm:cxn modelId="{CE1395A9-DC83-44F9-B1C8-0804447F9DD7}" type="presParOf" srcId="{04FD6975-240B-4C9D-A98C-294BDE910824}" destId="{7959DD2C-24D3-42AB-ADDA-2A79E7C630D4}" srcOrd="1" destOrd="0" presId="urn:microsoft.com/office/officeart/2005/8/layout/hierarchy1"/>
    <dgm:cxn modelId="{8F108AA1-105F-4EA9-ACBC-7A54CC52D74B}" type="presParOf" srcId="{62304659-0BBC-41C9-B11D-896BD5C7A21F}" destId="{A9C19A6E-50FC-4DE9-A0DF-ADA42E132C52}" srcOrd="1" destOrd="0" presId="urn:microsoft.com/office/officeart/2005/8/layout/hierarchy1"/>
    <dgm:cxn modelId="{0EE04A62-4D5C-4983-B66D-1A8BDEFF09FD}" type="presParOf" srcId="{D709CA7A-7980-400D-BFB6-CE405B62CEA9}" destId="{35763148-C425-4478-AE5F-6571C3C4EFC8}" srcOrd="2" destOrd="0" presId="urn:microsoft.com/office/officeart/2005/8/layout/hierarchy1"/>
    <dgm:cxn modelId="{1574F2F5-E464-47E7-AA4F-2A61E99AD077}" type="presParOf" srcId="{D709CA7A-7980-400D-BFB6-CE405B62CEA9}" destId="{3739FD4C-6974-4D9A-B01C-FF54EE190AEC}" srcOrd="3" destOrd="0" presId="urn:microsoft.com/office/officeart/2005/8/layout/hierarchy1"/>
    <dgm:cxn modelId="{E3C20902-6544-4EB1-A8E9-F0E830075F1B}" type="presParOf" srcId="{3739FD4C-6974-4D9A-B01C-FF54EE190AEC}" destId="{7CB0C8B0-8C7D-4EEC-9E9E-1CA30C339808}" srcOrd="0" destOrd="0" presId="urn:microsoft.com/office/officeart/2005/8/layout/hierarchy1"/>
    <dgm:cxn modelId="{31346602-B1D1-4CAD-8914-9B9BCBA13C7F}" type="presParOf" srcId="{7CB0C8B0-8C7D-4EEC-9E9E-1CA30C339808}" destId="{3EB0BE0C-E3C2-4F9D-BE21-86131171C2E7}" srcOrd="0" destOrd="0" presId="urn:microsoft.com/office/officeart/2005/8/layout/hierarchy1"/>
    <dgm:cxn modelId="{335F61E2-B345-41FE-B2EC-A9D498E70082}" type="presParOf" srcId="{7CB0C8B0-8C7D-4EEC-9E9E-1CA30C339808}" destId="{156CEC36-6EA9-4A9C-9CFC-73DACBEAAE36}" srcOrd="1" destOrd="0" presId="urn:microsoft.com/office/officeart/2005/8/layout/hierarchy1"/>
    <dgm:cxn modelId="{6A0A3DD2-011E-4E9A-97DF-8AA778D8573C}" type="presParOf" srcId="{3739FD4C-6974-4D9A-B01C-FF54EE190AEC}" destId="{541A9633-CC79-4604-9BA3-A154F5568C0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763148-C425-4478-AE5F-6571C3C4EFC8}">
      <dsp:nvSpPr>
        <dsp:cNvPr id="0" name=""/>
        <dsp:cNvSpPr/>
      </dsp:nvSpPr>
      <dsp:spPr>
        <a:xfrm>
          <a:off x="4444975" y="3569938"/>
          <a:ext cx="1397272" cy="664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160"/>
              </a:lnTo>
              <a:lnTo>
                <a:pt x="1397272" y="453160"/>
              </a:lnTo>
              <a:lnTo>
                <a:pt x="1397272" y="6649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7809A-CD6B-454C-AA23-ACF8C9436117}">
      <dsp:nvSpPr>
        <dsp:cNvPr id="0" name=""/>
        <dsp:cNvSpPr/>
      </dsp:nvSpPr>
      <dsp:spPr>
        <a:xfrm>
          <a:off x="3047702" y="3569938"/>
          <a:ext cx="1397272" cy="664974"/>
        </a:xfrm>
        <a:custGeom>
          <a:avLst/>
          <a:gdLst/>
          <a:ahLst/>
          <a:cxnLst/>
          <a:rect l="0" t="0" r="0" b="0"/>
          <a:pathLst>
            <a:path>
              <a:moveTo>
                <a:pt x="1397272" y="0"/>
              </a:moveTo>
              <a:lnTo>
                <a:pt x="1397272" y="453160"/>
              </a:lnTo>
              <a:lnTo>
                <a:pt x="0" y="453160"/>
              </a:lnTo>
              <a:lnTo>
                <a:pt x="0" y="6649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A1380-98B7-441D-9157-89A9AF9C2FCD}">
      <dsp:nvSpPr>
        <dsp:cNvPr id="0" name=""/>
        <dsp:cNvSpPr/>
      </dsp:nvSpPr>
      <dsp:spPr>
        <a:xfrm>
          <a:off x="4399255" y="1453069"/>
          <a:ext cx="91440" cy="6649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49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99D6E-A64B-412D-AB8B-683E5487A2C1}">
      <dsp:nvSpPr>
        <dsp:cNvPr id="0" name=""/>
        <dsp:cNvSpPr/>
      </dsp:nvSpPr>
      <dsp:spPr>
        <a:xfrm>
          <a:off x="3301751" y="1176"/>
          <a:ext cx="2286446" cy="14518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F6A76-2259-4FD1-8DD5-277E28C42AE5}">
      <dsp:nvSpPr>
        <dsp:cNvPr id="0" name=""/>
        <dsp:cNvSpPr/>
      </dsp:nvSpPr>
      <dsp:spPr>
        <a:xfrm>
          <a:off x="3555801" y="242523"/>
          <a:ext cx="2286446" cy="1451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Библиотека </a:t>
          </a:r>
          <a:r>
            <a:rPr lang="ru-RU" sz="2700" kern="1200" dirty="0" smtClean="0"/>
            <a:t>«ЭПОС»</a:t>
          </a:r>
          <a:endParaRPr lang="ru-RU" sz="2700" kern="1200" dirty="0"/>
        </a:p>
      </dsp:txBody>
      <dsp:txXfrm>
        <a:off x="3555801" y="242523"/>
        <a:ext cx="2286446" cy="1451893"/>
      </dsp:txXfrm>
    </dsp:sp>
    <dsp:sp modelId="{9EB9C508-645C-4E91-BF91-D1CBA1D80B83}">
      <dsp:nvSpPr>
        <dsp:cNvPr id="0" name=""/>
        <dsp:cNvSpPr/>
      </dsp:nvSpPr>
      <dsp:spPr>
        <a:xfrm>
          <a:off x="3301751" y="2118044"/>
          <a:ext cx="2286446" cy="14518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6985-909B-40A8-965F-3816EBCED52D}">
      <dsp:nvSpPr>
        <dsp:cNvPr id="0" name=""/>
        <dsp:cNvSpPr/>
      </dsp:nvSpPr>
      <dsp:spPr>
        <a:xfrm>
          <a:off x="3555801" y="2359391"/>
          <a:ext cx="2286446" cy="1451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Личный </a:t>
          </a:r>
          <a:r>
            <a:rPr lang="ru-RU" sz="2700" kern="1200" dirty="0" err="1" smtClean="0"/>
            <a:t>аккаунт</a:t>
          </a:r>
          <a:r>
            <a:rPr lang="ru-RU" sz="2700" kern="1200" dirty="0" smtClean="0"/>
            <a:t> педагога</a:t>
          </a:r>
          <a:endParaRPr lang="ru-RU" sz="2700" kern="1200" dirty="0"/>
        </a:p>
      </dsp:txBody>
      <dsp:txXfrm>
        <a:off x="3555801" y="2359391"/>
        <a:ext cx="2286446" cy="1451893"/>
      </dsp:txXfrm>
    </dsp:sp>
    <dsp:sp modelId="{D6F6293C-53BD-4811-9100-0595592450D3}">
      <dsp:nvSpPr>
        <dsp:cNvPr id="0" name=""/>
        <dsp:cNvSpPr/>
      </dsp:nvSpPr>
      <dsp:spPr>
        <a:xfrm>
          <a:off x="1904479" y="4234913"/>
          <a:ext cx="2286446" cy="14518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59DD2C-24D3-42AB-ADDA-2A79E7C630D4}">
      <dsp:nvSpPr>
        <dsp:cNvPr id="0" name=""/>
        <dsp:cNvSpPr/>
      </dsp:nvSpPr>
      <dsp:spPr>
        <a:xfrm>
          <a:off x="2158528" y="4476260"/>
          <a:ext cx="2286446" cy="1451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Каталог Библиотеки </a:t>
          </a:r>
          <a:r>
            <a:rPr lang="ru-RU" sz="2700" kern="1200" dirty="0" smtClean="0"/>
            <a:t>«ЭПОС»</a:t>
          </a:r>
          <a:endParaRPr lang="ru-RU" sz="2700" kern="1200" dirty="0"/>
        </a:p>
      </dsp:txBody>
      <dsp:txXfrm>
        <a:off x="2158528" y="4476260"/>
        <a:ext cx="2286446" cy="1451893"/>
      </dsp:txXfrm>
    </dsp:sp>
    <dsp:sp modelId="{3EB0BE0C-E3C2-4F9D-BE21-86131171C2E7}">
      <dsp:nvSpPr>
        <dsp:cNvPr id="0" name=""/>
        <dsp:cNvSpPr/>
      </dsp:nvSpPr>
      <dsp:spPr>
        <a:xfrm>
          <a:off x="4699024" y="4234913"/>
          <a:ext cx="2286446" cy="14518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CEC36-6EA9-4A9C-9CFC-73DACBEAAE36}">
      <dsp:nvSpPr>
        <dsp:cNvPr id="0" name=""/>
        <dsp:cNvSpPr/>
      </dsp:nvSpPr>
      <dsp:spPr>
        <a:xfrm>
          <a:off x="4953074" y="4476260"/>
          <a:ext cx="2286446" cy="1451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Личные материалы</a:t>
          </a:r>
          <a:endParaRPr lang="ru-RU" sz="2700" kern="1200" dirty="0"/>
        </a:p>
      </dsp:txBody>
      <dsp:txXfrm>
        <a:off x="4953074" y="4476260"/>
        <a:ext cx="2286446" cy="1451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epos@iro.perm.ru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66800"/>
            <a:ext cx="91440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Библиотека «ЭПОС»: новые возможности и перспективы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6400" y="4876800"/>
            <a:ext cx="7467600" cy="175260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Филиппова Вероника Андреевна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главный специалист Центра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цифровизации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развития образовательных систем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ГАУ ДПО "Институт развития образования Пермского края"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124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педагогов, которые ранее не работали с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Библиотекой «ЭПОС»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4624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Загрузка файлов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формата .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pdf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.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docx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pptx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.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xlsx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3622" t="21060" r="24622" b="49835"/>
          <a:stretch>
            <a:fillRect/>
          </a:stretch>
        </p:blipFill>
        <p:spPr bwMode="auto">
          <a:xfrm>
            <a:off x="0" y="620688"/>
            <a:ext cx="9144000" cy="289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4003" t="38671" r="24575" b="49328"/>
          <a:stretch>
            <a:fillRect/>
          </a:stretch>
        </p:blipFill>
        <p:spPr bwMode="auto">
          <a:xfrm>
            <a:off x="-1" y="3429000"/>
            <a:ext cx="9144001" cy="120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23622" t="38671" r="24622" b="49328"/>
          <a:stretch>
            <a:fillRect/>
          </a:stretch>
        </p:blipFill>
        <p:spPr bwMode="auto">
          <a:xfrm>
            <a:off x="0" y="4437112"/>
            <a:ext cx="9144000" cy="11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24003" t="38671" r="24241" b="49328"/>
          <a:stretch>
            <a:fillRect/>
          </a:stretch>
        </p:blipFill>
        <p:spPr bwMode="auto">
          <a:xfrm>
            <a:off x="0" y="5517232"/>
            <a:ext cx="9144000" cy="11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ЭОМ педагогов ОО Пермского края, опубликованных в Каталоге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4753" t="13334" r="9990" b="9323"/>
          <a:stretch>
            <a:fillRect/>
          </a:stretch>
        </p:blipFill>
        <p:spPr bwMode="auto">
          <a:xfrm>
            <a:off x="142876" y="904855"/>
            <a:ext cx="8929718" cy="595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4624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Преимущества Библиотеки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«ЭПОС»: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2828" b="4496"/>
          <a:stretch>
            <a:fillRect/>
          </a:stretch>
        </p:blipFill>
        <p:spPr bwMode="auto">
          <a:xfrm>
            <a:off x="0" y="1196752"/>
            <a:ext cx="8206452" cy="3816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5486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Ресурс, в котором созданы условия, обеспечивающие широкий доступ и вариативное использование имеющихся в нём средств для повышения качества учебного процесса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5454" t="15931" r="5081" b="12893"/>
          <a:stretch>
            <a:fillRect/>
          </a:stretch>
        </p:blipFill>
        <p:spPr bwMode="auto">
          <a:xfrm>
            <a:off x="1259632" y="3356992"/>
            <a:ext cx="7884368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6667" r="1369" b="3989"/>
          <a:stretch>
            <a:fillRect/>
          </a:stretch>
        </p:blipFill>
        <p:spPr bwMode="auto">
          <a:xfrm>
            <a:off x="1" y="1196752"/>
            <a:ext cx="6372200" cy="32468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928" t="9375" r="1025" b="6250"/>
          <a:stretch>
            <a:fillRect/>
          </a:stretch>
        </p:blipFill>
        <p:spPr bwMode="auto">
          <a:xfrm>
            <a:off x="2627784" y="3639625"/>
            <a:ext cx="6516216" cy="321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0" y="44624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Преимущества Библиотеки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«ЭПОС»: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486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Ресурс, который позволяет осуществить общественно-профессиональную экспертизу методических материалов и дидактических разработок созданных педагогами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549676"/>
            <a:ext cx="3059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Материалы отправляются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модерацию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вместе с подачей оформленной по форме заявки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модерацию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заявки направляются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почту Центра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цифровизации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развития образовательных систем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epos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@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iro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perm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ru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5229200"/>
            <a:ext cx="129614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4624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Преимущества Библиотеки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«ЭПОС»: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486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Ресурс, который позволяет разместить для общего или личного использования актуальный педагогический опыт, в том числе опыт инновационной деятельности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4753" t="13334" r="9990" b="9323"/>
          <a:stretch>
            <a:fillRect/>
          </a:stretch>
        </p:blipFill>
        <p:spPr bwMode="auto">
          <a:xfrm>
            <a:off x="323528" y="1196752"/>
            <a:ext cx="849187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4624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Преимущества Библиотеки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«ЭПОС»: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8340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Ресурс, который способствует сетевому взаимодействию педагогов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928" t="9375" r="1611" b="6250"/>
          <a:stretch>
            <a:fillRect/>
          </a:stretch>
        </p:blipFill>
        <p:spPr bwMode="auto">
          <a:xfrm>
            <a:off x="0" y="1405329"/>
            <a:ext cx="9144000" cy="454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934200" y="2367880"/>
            <a:ext cx="9906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4600" y="2291680"/>
            <a:ext cx="41148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4624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Преимущества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«Библиотеки ЭПОС»: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8340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Ресурс, который позволяет внедрить современные информационные технологии в образовательный процесс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6623" t="33449" r="26872" b="56134"/>
          <a:stretch>
            <a:fillRect/>
          </a:stretch>
        </p:blipFill>
        <p:spPr bwMode="auto">
          <a:xfrm>
            <a:off x="0" y="1340768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23622" t="14668" r="9620" b="19991"/>
          <a:stretch>
            <a:fillRect/>
          </a:stretch>
        </p:blipFill>
        <p:spPr bwMode="auto">
          <a:xfrm>
            <a:off x="0" y="2420888"/>
            <a:ext cx="4427984" cy="2437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 l="24003" t="14668" r="9990" b="9323"/>
          <a:stretch>
            <a:fillRect/>
          </a:stretch>
        </p:blipFill>
        <p:spPr bwMode="auto">
          <a:xfrm>
            <a:off x="2555776" y="3284984"/>
            <a:ext cx="4248472" cy="2751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 l="24003" t="14668" r="9990" b="9323"/>
          <a:stretch>
            <a:fillRect/>
          </a:stretch>
        </p:blipFill>
        <p:spPr bwMode="auto">
          <a:xfrm>
            <a:off x="4751512" y="4012866"/>
            <a:ext cx="4392488" cy="28451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4624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Преимущества Библиотеки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«ЭПОС»: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486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Ресурс, который способствует повышению уровня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ИКТ-компетенции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педагога и позволяет создавать  новые формы образовательных материалов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4372" t="18162" r="25002" b="12497"/>
          <a:stretch>
            <a:fillRect/>
          </a:stretch>
        </p:blipFill>
        <p:spPr bwMode="auto">
          <a:xfrm>
            <a:off x="4788024" y="1124744"/>
            <a:ext cx="398333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 l="24753" t="22006" r="26492" b="31993"/>
          <a:stretch>
            <a:fillRect/>
          </a:stretch>
        </p:blipFill>
        <p:spPr bwMode="auto">
          <a:xfrm>
            <a:off x="2195737" y="4221088"/>
            <a:ext cx="4968552" cy="26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0" y="1196752"/>
            <a:ext cx="4211960" cy="3024336"/>
            <a:chOff x="0" y="1196752"/>
            <a:chExt cx="4085042" cy="295232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84668" t="17335" b="9323"/>
            <a:stretch>
              <a:fillRect/>
            </a:stretch>
          </p:blipFill>
          <p:spPr bwMode="auto">
            <a:xfrm>
              <a:off x="2987824" y="1196752"/>
              <a:ext cx="1097218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7252" t="17335" r="40997" b="9323"/>
            <a:stretch>
              <a:fillRect/>
            </a:stretch>
          </p:blipFill>
          <p:spPr bwMode="auto">
            <a:xfrm>
              <a:off x="0" y="1196752"/>
              <a:ext cx="2987824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97768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Особенности Библиотеки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«ЭПОС»: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39492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Библиотека ЭПОС позволяет работать с электронными образовательными материалами в соответствии с требованиями Законодательства РФ: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Имеет сертификат безопасности;</a:t>
            </a:r>
          </a:p>
          <a:p>
            <a:pPr lvl="0" algn="just">
              <a:buFont typeface="Wingdings" pitchFamily="2" charset="2"/>
              <a:buChar char="Ø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Обеспечивает сохранность персональных данных;</a:t>
            </a:r>
          </a:p>
          <a:p>
            <a:pPr lvl="0" algn="just">
              <a:buFont typeface="Wingdings" pitchFamily="2" charset="2"/>
              <a:buChar char="Ø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Обеспечивает соответствие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контента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требованиям к образовательной деятельности;</a:t>
            </a:r>
          </a:p>
          <a:p>
            <a:pPr lvl="0" algn="just">
              <a:buFont typeface="Wingdings" pitchFamily="2" charset="2"/>
              <a:buChar char="Ø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Способствует соблюдению прав на интеллектуальную собственность (ее продукты).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1772816"/>
            <a:ext cx="9144000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Краткая характеристика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Преимущества и особенности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Научно-методическая поддержка педагогов при работе в Библиотеке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Перспективы развития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Анонс конкурса для педагогов общеобразовательных организаций Пермского края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97768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План </a:t>
            </a:r>
            <a:r>
              <a:rPr kumimoji="0" lang="ru-RU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вебинара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1772816"/>
            <a:ext cx="9144000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Краткая характеристика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Преимущества и особенности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Научно-методическая поддержка педагогов при работе в Библиотеке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Перспективы развития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Анонс конкурса для педагогов общеобразовательных организаций Пермского края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97768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План </a:t>
            </a:r>
            <a:r>
              <a:rPr kumimoji="0" lang="ru-RU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вебинара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97768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Библиотеки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«ЭПОС»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928670"/>
          <a:ext cx="9144000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Каталог Библиотеки ЭПОС – материалы, которые служат не только примером того, что может быть разработано, но и могут быть использованы педагогами на своих уроках</a:t>
            </a:r>
            <a:endParaRPr lang="ru-RU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405" r="778" b="8681"/>
          <a:stretch>
            <a:fillRect/>
          </a:stretch>
        </p:blipFill>
        <p:spPr bwMode="auto">
          <a:xfrm>
            <a:off x="-1" y="1556792"/>
            <a:ext cx="916626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97768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Электронный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сценарий урока (ЭСУ)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/>
          <a:srcRect l="24003" t="45338" r="61746" b="21230"/>
          <a:stretch>
            <a:fillRect/>
          </a:stretch>
        </p:blipFill>
        <p:spPr bwMode="auto">
          <a:xfrm>
            <a:off x="0" y="836712"/>
            <a:ext cx="2627784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print"/>
          <a:srcRect l="24003" t="14668" r="9990" b="19991"/>
          <a:stretch>
            <a:fillRect/>
          </a:stretch>
        </p:blipFill>
        <p:spPr bwMode="auto">
          <a:xfrm>
            <a:off x="5364089" y="836712"/>
            <a:ext cx="3779912" cy="208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 cstate="print"/>
          <a:srcRect l="24003" t="13335" r="9990" b="13324"/>
          <a:stretch>
            <a:fillRect/>
          </a:stretch>
        </p:blipFill>
        <p:spPr bwMode="auto">
          <a:xfrm>
            <a:off x="5364088" y="2780928"/>
            <a:ext cx="3780000" cy="23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5" cstate="print"/>
          <a:srcRect l="24003" t="14161" r="9990" b="17476"/>
          <a:stretch>
            <a:fillRect/>
          </a:stretch>
        </p:blipFill>
        <p:spPr bwMode="auto">
          <a:xfrm>
            <a:off x="5364088" y="4653136"/>
            <a:ext cx="3779912" cy="218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6" cstate="print"/>
          <a:srcRect t="22108" r="86538" b="66216"/>
          <a:stretch>
            <a:fillRect/>
          </a:stretch>
        </p:blipFill>
        <p:spPr bwMode="auto">
          <a:xfrm>
            <a:off x="2627784" y="2780928"/>
            <a:ext cx="2736303" cy="1335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7" cstate="print"/>
          <a:srcRect t="22140" r="86427" b="66262"/>
          <a:stretch>
            <a:fillRect/>
          </a:stretch>
        </p:blipFill>
        <p:spPr bwMode="auto">
          <a:xfrm>
            <a:off x="2627784" y="4706020"/>
            <a:ext cx="2736304" cy="13152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/>
          <a:srcRect t="22169" r="86629" b="66209"/>
          <a:stretch>
            <a:fillRect/>
          </a:stretch>
        </p:blipFill>
        <p:spPr bwMode="auto">
          <a:xfrm>
            <a:off x="2627784" y="836711"/>
            <a:ext cx="2736303" cy="133774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5760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разделе «Мои материалы» хранятся созданные самостоятельно и/или скопированные из «Каталога» Библиотеки материалы</a:t>
            </a:r>
            <a:endParaRPr lang="ru-RU" sz="28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t="5983" r="1069" b="4273"/>
          <a:stretch>
            <a:fillRect/>
          </a:stretch>
        </p:blipFill>
        <p:spPr bwMode="auto">
          <a:xfrm>
            <a:off x="0" y="1556792"/>
            <a:ext cx="9144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Добавление материалов в раздел «Избранное» облегчает поиск понравившегося материала в будущем для использования на своем уроке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5326" t="8333" r="13258" b="6250"/>
          <a:stretch>
            <a:fillRect/>
          </a:stretch>
        </p:blipFill>
        <p:spPr bwMode="auto">
          <a:xfrm>
            <a:off x="3995936" y="3284984"/>
            <a:ext cx="5148064" cy="3573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409915" y="4795123"/>
            <a:ext cx="947945" cy="3355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 t="5983" r="1069" b="3989"/>
          <a:stretch>
            <a:fillRect/>
          </a:stretch>
        </p:blipFill>
        <p:spPr bwMode="auto">
          <a:xfrm>
            <a:off x="0" y="1412776"/>
            <a:ext cx="5940152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1784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разделе «История просмотров» можно посмотреть материалы, которые ранее, при предварительном просмотре, не были сохранены в разделах «Избранное» или «Мои материалы»</a:t>
            </a:r>
            <a:endParaRPr lang="ru-RU" sz="28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t="5698" r="1069" b="4274"/>
          <a:stretch>
            <a:fillRect/>
          </a:stretch>
        </p:blipFill>
        <p:spPr bwMode="auto">
          <a:xfrm>
            <a:off x="0" y="1844824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1772816"/>
            <a:ext cx="9144000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Краткая характеристика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Преимущества и особенности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Научно-методическая поддержка педагогов при работе в Библиотеке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Перспективы развития Библиотеки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«ЭПОС»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Анонс конкурса для педагогов общеобразовательных организаций Пермского края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97768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План </a:t>
            </a:r>
            <a:r>
              <a:rPr kumimoji="0" lang="ru-RU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вебинара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88640"/>
            <a:ext cx="9144000" cy="4949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Перспективы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развития Библиотеки ЭПОС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1268760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Электронные образовательные материалы, разработанные по заказу ИРО ПК (по краеведению и профессиональной ориентации)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Материалы, разработанные педагогами общеобразовательных</a:t>
            </a:r>
            <a:r>
              <a:rPr kumimoji="0" lang="ru-RU" sz="24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организаций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Пермского края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Художественная литература и материалы, предоставленные библиотеками края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Наиболее интересные и/или востребованные электронные пособия и учебники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Конкурс «ЭПОС. Учитель. Урок» 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для педагогов ОО Пермского края 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по разработке электронных образовательных материалов 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56792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Конкурсе могут принять участие все желающие педагоги общеобразовательных организаций Пермского края, самостоятельно разработавшие авторские электронные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сценарии уроков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электронной образовательной среде Библиотеки «ЭПОС»</a:t>
            </a:r>
          </a:p>
          <a:p>
            <a:pPr algn="just">
              <a:buFont typeface="Wingdings" pitchFamily="2" charset="2"/>
              <a:buChar char="v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Номинации: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начальное образование,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математика и информатика,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русский язык и литература,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естественные науки,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социально-гуманитарные науки.</a:t>
            </a:r>
          </a:p>
          <a:p>
            <a:pPr lvl="0" algn="just">
              <a:buFont typeface="Arial" pitchFamily="34" charset="0"/>
              <a:buChar char="•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Контактные данные специалистов Центра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цифровизации и развития образовательных систем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методическим вопросам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методист,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Кочанова  Людмила Владимировна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klv-ros@iro.perm.ru,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тел.: 8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-952-332-78-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46).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организационным вопросам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(модерация  публикация материалов педагогов) – научный сотрудник,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Фурашова Анна Евгеньевна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(e-mail: fae-ros@iro.perm.ru,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тел.: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8-963-85-85-041).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вопросам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информационной кампании и участия в КСПГ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(информирование и обучение педагогов) – главный специалист,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Филиппова Вероника Андреевна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fva-ros@iro.perm.ru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тел.: 8-902-79-81-406).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техническим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вопросам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программист,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Шибанов Константин Иванович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ski-otkt@iro.perm.ru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62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7768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 может самостоятельно создавать электронные образовательные материалы и загружать уже созданные вне Библиотеки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«ЭПОС»</a:t>
            </a:r>
            <a:endParaRPr lang="ru-RU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96" r="778" b="3908"/>
          <a:stretch>
            <a:fillRect/>
          </a:stretch>
        </p:blipFill>
        <p:spPr bwMode="auto">
          <a:xfrm>
            <a:off x="-1" y="1556792"/>
            <a:ext cx="912402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516216" y="1484784"/>
            <a:ext cx="1152128" cy="273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24013" t="9401" r="25000" b="21076"/>
          <a:stretch>
            <a:fillRect/>
          </a:stretch>
        </p:blipFill>
        <p:spPr bwMode="auto">
          <a:xfrm>
            <a:off x="0" y="836712"/>
            <a:ext cx="4788024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97768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Загрузка изображений, видео и аудио материалов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24213" t="8834" r="24994" b="11367"/>
          <a:stretch>
            <a:fillRect/>
          </a:stretch>
        </p:blipFill>
        <p:spPr bwMode="auto">
          <a:xfrm>
            <a:off x="4788024" y="764704"/>
            <a:ext cx="4355976" cy="3849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l="24013" t="18500" r="25000" b="43000"/>
          <a:stretch>
            <a:fillRect/>
          </a:stretch>
        </p:blipFill>
        <p:spPr bwMode="auto">
          <a:xfrm>
            <a:off x="2123728" y="4653136"/>
            <a:ext cx="4916568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t="6001" b="14200"/>
          <a:stretch>
            <a:fillRect/>
          </a:stretch>
        </p:blipFill>
        <p:spPr bwMode="auto">
          <a:xfrm>
            <a:off x="0" y="620688"/>
            <a:ext cx="6737684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44624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Создание интерактивного задания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3879" t="21570" r="9919" b="15549"/>
          <a:stretch>
            <a:fillRect/>
          </a:stretch>
        </p:blipFill>
        <p:spPr bwMode="auto">
          <a:xfrm>
            <a:off x="2591272" y="3356992"/>
            <a:ext cx="6552728" cy="3501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44624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Создание и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загрузка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приложения с помощью сервиса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LearningApps.org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4003" t="12001" r="24992" b="13324"/>
          <a:stretch>
            <a:fillRect/>
          </a:stretch>
        </p:blipFill>
        <p:spPr bwMode="auto">
          <a:xfrm>
            <a:off x="0" y="1052736"/>
            <a:ext cx="4896544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5351" t="16723" r="25867" b="32555"/>
          <a:stretch>
            <a:fillRect/>
          </a:stretch>
        </p:blipFill>
        <p:spPr bwMode="auto">
          <a:xfrm>
            <a:off x="3563888" y="3666889"/>
            <a:ext cx="5580112" cy="3191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4624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Создание тестов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 тестовых заданий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872" t="12828" r="619" b="17831"/>
          <a:stretch>
            <a:fillRect/>
          </a:stretch>
        </p:blipFill>
        <p:spPr bwMode="auto">
          <a:xfrm>
            <a:off x="0" y="908720"/>
            <a:ext cx="6549958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3622" t="14161" r="9620" b="13831"/>
          <a:stretch>
            <a:fillRect/>
          </a:stretch>
        </p:blipFill>
        <p:spPr bwMode="auto">
          <a:xfrm>
            <a:off x="2735288" y="2969568"/>
            <a:ext cx="6408712" cy="388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44624"/>
            <a:ext cx="9144000" cy="566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Создание электронных сценариев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уроков (ЭСУ)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6160" b="13831"/>
          <a:stretch>
            <a:fillRect/>
          </a:stretch>
        </p:blipFill>
        <p:spPr bwMode="auto">
          <a:xfrm>
            <a:off x="0" y="548680"/>
            <a:ext cx="7520000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6667" r="9990" b="13324"/>
          <a:stretch>
            <a:fillRect/>
          </a:stretch>
        </p:blipFill>
        <p:spPr bwMode="auto">
          <a:xfrm>
            <a:off x="989856" y="2780928"/>
            <a:ext cx="8154144" cy="4077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7768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 может добавлять и хранить различные образовательные материалы в электронной форме</a:t>
            </a:r>
            <a:endParaRPr lang="ru-RU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96" r="778" b="3908"/>
          <a:stretch>
            <a:fillRect/>
          </a:stretch>
        </p:blipFill>
        <p:spPr bwMode="auto">
          <a:xfrm>
            <a:off x="-1" y="1556792"/>
            <a:ext cx="912402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588224" y="3429000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756</Words>
  <Application>Microsoft Office PowerPoint</Application>
  <PresentationFormat>Экран (4:3)</PresentationFormat>
  <Paragraphs>107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Библиотека «ЭПОС»: новые возможности и перспективы</vt:lpstr>
      <vt:lpstr>Слайд 2</vt:lpstr>
      <vt:lpstr>Педагог может самостоятельно создавать электронные образовательные материалы и загружать уже созданные вне Библиотеки «ЭПОС»</vt:lpstr>
      <vt:lpstr>Слайд 4</vt:lpstr>
      <vt:lpstr>Слайд 5</vt:lpstr>
      <vt:lpstr>Слайд 6</vt:lpstr>
      <vt:lpstr>Слайд 7</vt:lpstr>
      <vt:lpstr>Слайд 8</vt:lpstr>
      <vt:lpstr>Педагог может добавлять и хранить различные образовательные материалы в электронной форме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Каталог Библиотеки ЭПОС – материалы, которые служат не только примером того, что может быть разработано, но и могут быть использованы педагогами на своих уроках</vt:lpstr>
      <vt:lpstr>Слайд 22</vt:lpstr>
      <vt:lpstr>В разделе «Мои материалы» хранятся созданные самостоятельно и/или скопированные из «Каталога» Библиотеки материалы</vt:lpstr>
      <vt:lpstr>Добавление материалов в раздел «Избранное» облегчает поиск понравившегося материала в будущем для использования на своем уроке</vt:lpstr>
      <vt:lpstr>В разделе «История просмотров» можно посмотреть материалы, которые ранее, при предварительном просмотре, не были сохранены в разделах «Избранное» или «Мои материалы»</vt:lpstr>
      <vt:lpstr>Слайд 26</vt:lpstr>
      <vt:lpstr>Слайд 27</vt:lpstr>
      <vt:lpstr>Конкурс «ЭПОС. Учитель. Урок»  для педагогов ОО Пермского края  по разработке электронных образовательных материалов  </vt:lpstr>
      <vt:lpstr> Контактные данные специалистов Центра цифровизации и развития образовательных систем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педагогов в Библиотеке ЭПОС</dc:title>
  <dc:creator>Филиппова Вероника Андреевна</dc:creator>
  <cp:lastModifiedBy>Filippova-VA</cp:lastModifiedBy>
  <cp:revision>121</cp:revision>
  <dcterms:created xsi:type="dcterms:W3CDTF">2020-08-06T05:31:46Z</dcterms:created>
  <dcterms:modified xsi:type="dcterms:W3CDTF">2020-08-24T06:04:34Z</dcterms:modified>
</cp:coreProperties>
</file>