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8" r:id="rId1"/>
  </p:sldMasterIdLst>
  <p:notesMasterIdLst>
    <p:notesMasterId r:id="rId14"/>
  </p:notesMasterIdLst>
  <p:sldIdLst>
    <p:sldId id="256" r:id="rId2"/>
    <p:sldId id="257" r:id="rId3"/>
    <p:sldId id="258" r:id="rId4"/>
    <p:sldId id="259" r:id="rId5"/>
    <p:sldId id="260" r:id="rId6"/>
    <p:sldId id="262" r:id="rId7"/>
    <p:sldId id="264" r:id="rId8"/>
    <p:sldId id="265" r:id="rId9"/>
    <p:sldId id="266" r:id="rId10"/>
    <p:sldId id="267" r:id="rId11"/>
    <p:sldId id="268" r:id="rId12"/>
    <p:sldId id="269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1" d="100"/>
          <a:sy n="111" d="100"/>
        </p:scale>
        <p:origin x="-1614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7E8CE92-DDF7-48A9-A002-7F19CDACA90E}" type="datetimeFigureOut">
              <a:rPr lang="ru-RU" smtClean="0"/>
              <a:t>24.03.2020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CBC8B5-3A25-46EC-BDB2-2CC13CAAECC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870440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CBC8B5-3A25-46EC-BDB2-2CC13CAAECCF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456322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24.03.2020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24.03.2020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24.03.2020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24.03.2020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24.03.2020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24.03.2020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24.03.2020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24.03.2020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24.03.2020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24.03.2020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24.03.2020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24.03.2020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jpeg"/><Relationship Id="rId5" Type="http://schemas.openxmlformats.org/officeDocument/2006/relationships/image" Target="../media/image17.png"/><Relationship Id="rId4" Type="http://schemas.openxmlformats.org/officeDocument/2006/relationships/image" Target="../media/image1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15616" y="3933056"/>
            <a:ext cx="7190184" cy="1152127"/>
          </a:xfrm>
        </p:spPr>
        <p:txBody>
          <a:bodyPr>
            <a:normAutofit lnSpcReduction="10000"/>
          </a:bodyPr>
          <a:lstStyle/>
          <a:p>
            <a:r>
              <a:rPr lang="ru-RU" dirty="0" smtClean="0"/>
              <a:t>МАОУ «</a:t>
            </a:r>
            <a:r>
              <a:rPr lang="ru-RU" dirty="0" err="1" smtClean="0"/>
              <a:t>Юговская</a:t>
            </a:r>
            <a:r>
              <a:rPr lang="ru-RU" dirty="0" smtClean="0"/>
              <a:t> средняя школа»</a:t>
            </a:r>
          </a:p>
          <a:p>
            <a:r>
              <a:rPr lang="ru-RU" dirty="0" smtClean="0"/>
              <a:t>Учитель изобразительного искусства Позднякова Роза </a:t>
            </a:r>
            <a:r>
              <a:rPr lang="ru-RU" dirty="0" err="1" smtClean="0"/>
              <a:t>Нурахматовна</a:t>
            </a: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27584" y="908720"/>
            <a:ext cx="7493456" cy="2463130"/>
          </a:xfrm>
        </p:spPr>
        <p:txBody>
          <a:bodyPr>
            <a:noAutofit/>
          </a:bodyPr>
          <a:lstStyle/>
          <a:p>
            <a:r>
              <a:rPr lang="ru-RU" sz="3200" b="1" i="1" dirty="0" smtClean="0">
                <a:solidFill>
                  <a:schemeClr val="tx2"/>
                </a:solidFill>
              </a:rPr>
              <a:t>Система взаимодействия творческого объединения изостудия с социальными партнерами</a:t>
            </a:r>
            <a:endParaRPr lang="ru-RU" sz="3200" b="1" i="1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373725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5127625" y="731838"/>
            <a:ext cx="4016375" cy="4894262"/>
          </a:xfrm>
        </p:spPr>
        <p:txBody>
          <a:bodyPr>
            <a:normAutofit fontScale="92500" lnSpcReduction="20000"/>
          </a:bodyPr>
          <a:lstStyle/>
          <a:p>
            <a:r>
              <a:rPr lang="ru-RU" dirty="0"/>
              <a:t>Формы сотрудничества:</a:t>
            </a:r>
          </a:p>
          <a:p>
            <a:pPr lvl="0"/>
            <a:r>
              <a:rPr lang="ru-RU" dirty="0"/>
              <a:t>совместная организация и проведение воспитательных  </a:t>
            </a:r>
            <a:r>
              <a:rPr lang="ru-RU" dirty="0" smtClean="0"/>
              <a:t>мероприятий</a:t>
            </a:r>
            <a:endParaRPr lang="ru-RU" dirty="0"/>
          </a:p>
          <a:p>
            <a:pPr lvl="0"/>
            <a:r>
              <a:rPr lang="ru-RU" dirty="0"/>
              <a:t>вечера-встречи с интересными людьми,</a:t>
            </a:r>
          </a:p>
          <a:p>
            <a:pPr lvl="0"/>
            <a:r>
              <a:rPr lang="ru-RU" dirty="0"/>
              <a:t>консультации, круглые столы и т.д.,</a:t>
            </a:r>
          </a:p>
          <a:p>
            <a:pPr lvl="0"/>
            <a:r>
              <a:rPr lang="ru-RU" dirty="0"/>
              <a:t>экскурсии и различные тематические экскурсии,</a:t>
            </a:r>
          </a:p>
          <a:p>
            <a:pPr lvl="0"/>
            <a:r>
              <a:rPr lang="ru-RU" dirty="0"/>
              <a:t>приглашение специалистов на мероприятия,</a:t>
            </a:r>
          </a:p>
          <a:p>
            <a:pPr lvl="0"/>
            <a:r>
              <a:rPr lang="ru-RU" dirty="0"/>
              <a:t>конкурсы, выставки,</a:t>
            </a:r>
          </a:p>
          <a:p>
            <a:pPr lvl="0"/>
            <a:r>
              <a:rPr lang="ru-RU" dirty="0"/>
              <a:t>спонсорская помощь объединению и т. д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half" idx="4294967295"/>
          </p:nvPr>
        </p:nvSpPr>
        <p:spPr>
          <a:xfrm>
            <a:off x="971599" y="2204865"/>
            <a:ext cx="3456385" cy="1872208"/>
          </a:xfrm>
        </p:spPr>
        <p:txBody>
          <a:bodyPr>
            <a:normAutofit/>
          </a:bodyPr>
          <a:lstStyle/>
          <a:p>
            <a:r>
              <a:rPr lang="ru-RU" dirty="0" smtClean="0"/>
              <a:t>Поздравление работников почтового отдел</a:t>
            </a:r>
            <a:r>
              <a:rPr lang="ru-RU" dirty="0"/>
              <a:t>ения</a:t>
            </a:r>
            <a:r>
              <a:rPr lang="ru-RU" dirty="0" smtClean="0"/>
              <a:t> со 105 -летием </a:t>
            </a:r>
            <a:r>
              <a:rPr lang="ru-RU" dirty="0" err="1" smtClean="0"/>
              <a:t>Оделения</a:t>
            </a:r>
            <a:r>
              <a:rPr lang="ru-RU" dirty="0" smtClean="0"/>
              <a:t> </a:t>
            </a:r>
            <a:r>
              <a:rPr lang="ru-RU" dirty="0" err="1" smtClean="0"/>
              <a:t>Юговского</a:t>
            </a:r>
            <a:r>
              <a:rPr lang="ru-RU" dirty="0" smtClean="0"/>
              <a:t> поселения</a:t>
            </a:r>
            <a:endParaRPr lang="ru-RU" dirty="0"/>
          </a:p>
        </p:txBody>
      </p:sp>
      <p:pic>
        <p:nvPicPr>
          <p:cNvPr id="5122" name="Picture 2" descr="https://sun9-60.userapi.com/c850608/v850608554/2eb81/gC2g91QDUBU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112"/>
          <a:stretch/>
        </p:blipFill>
        <p:spPr bwMode="auto">
          <a:xfrm>
            <a:off x="129067" y="260648"/>
            <a:ext cx="1911239" cy="13858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https://sun9-47.userapi.com/c850608/v850608296/2d2c9/awstOFRpFWI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56088" y="404664"/>
            <a:ext cx="2583948" cy="145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https://sun9-40.userapi.com/c857424/v857424569/f7e3b/s4A-ziKq4Mk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1870" y="4437112"/>
            <a:ext cx="3168352" cy="21970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892067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4294967295"/>
          </p:nvPr>
        </p:nvSpPr>
        <p:spPr>
          <a:xfrm>
            <a:off x="0" y="731838"/>
            <a:ext cx="6400800" cy="3475037"/>
          </a:xfrm>
        </p:spPr>
        <p:txBody>
          <a:bodyPr>
            <a:normAutofit/>
          </a:bodyPr>
          <a:lstStyle/>
          <a:p>
            <a:r>
              <a:rPr lang="ru-RU" dirty="0"/>
              <a:t>Для развития познавательной мотивации, освоения им общечеловеческих ценностей, формирования базиса личностной культуры, установлена тесная связь с детской </a:t>
            </a:r>
            <a:r>
              <a:rPr lang="ru-RU" dirty="0" smtClean="0"/>
              <a:t>библиотекой-музеем, клубом «Ветеран»</a:t>
            </a:r>
          </a:p>
          <a:p>
            <a:r>
              <a:rPr lang="ru-RU" dirty="0" smtClean="0"/>
              <a:t>Социальное </a:t>
            </a:r>
            <a:r>
              <a:rPr lang="ru-RU" dirty="0"/>
              <a:t>партнерство с </a:t>
            </a:r>
            <a:r>
              <a:rPr lang="ru-RU" dirty="0" smtClean="0"/>
              <a:t>дарит </a:t>
            </a:r>
            <a:r>
              <a:rPr lang="ru-RU" dirty="0"/>
              <a:t>детям возможность знакомства с историей Малой </a:t>
            </a:r>
            <a:r>
              <a:rPr lang="ru-RU" dirty="0" smtClean="0"/>
              <a:t>Родины</a:t>
            </a:r>
            <a:r>
              <a:rPr lang="ru-RU" dirty="0"/>
              <a:t>, природой, культурой и искусством родного края</a:t>
            </a:r>
            <a:r>
              <a:rPr lang="ru-RU" dirty="0" smtClean="0"/>
              <a:t>.</a:t>
            </a:r>
            <a:r>
              <a:rPr lang="ru-RU" dirty="0"/>
              <a:t> </a:t>
            </a:r>
          </a:p>
          <a:p>
            <a:endParaRPr lang="ru-RU" dirty="0"/>
          </a:p>
          <a:p>
            <a:endParaRPr lang="ru-RU" dirty="0"/>
          </a:p>
        </p:txBody>
      </p:sp>
      <p:pic>
        <p:nvPicPr>
          <p:cNvPr id="6146" name="Picture 2" descr="https://sun9-6.userapi.com/c849220/v849220209/10fac2/aGHckBVPeSg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3954871"/>
            <a:ext cx="2376263" cy="22606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s://sun9-21.userapi.com/c629113/v629113997/423ea/SWNxZT6DzpU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6609" y="3789040"/>
            <a:ext cx="2520280" cy="21064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https://sun9-43.userapi.com/c629113/v629113997/42408/-8iH-6mR3kA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0232" y="4221088"/>
            <a:ext cx="2355449" cy="22894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 descr="https://sun9-19.userapi.com/c849536/v849536620/16b5f1/OorK89qhQzo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225" t="29548" r="16825" b="22722"/>
          <a:stretch/>
        </p:blipFill>
        <p:spPr bwMode="auto">
          <a:xfrm>
            <a:off x="6228184" y="548680"/>
            <a:ext cx="2428723" cy="19780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4721076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4294967295"/>
          </p:nvPr>
        </p:nvSpPr>
        <p:spPr>
          <a:xfrm>
            <a:off x="0" y="731838"/>
            <a:ext cx="6400800" cy="3475037"/>
          </a:xfrm>
        </p:spPr>
        <p:txBody>
          <a:bodyPr>
            <a:normAutofit/>
          </a:bodyPr>
          <a:lstStyle/>
          <a:p>
            <a:r>
              <a:rPr lang="ru-RU" dirty="0"/>
              <a:t>Таким образом, система социального партнерства, выстроенная в  </a:t>
            </a:r>
            <a:r>
              <a:rPr lang="ru-RU" dirty="0" smtClean="0"/>
              <a:t>изостудии, </a:t>
            </a:r>
            <a:r>
              <a:rPr lang="ru-RU" dirty="0"/>
              <a:t>положительно влияет на становление социально компетентной личности, способной к самовоспитанию </a:t>
            </a:r>
            <a:r>
              <a:rPr lang="ru-RU" dirty="0" smtClean="0"/>
              <a:t>и </a:t>
            </a:r>
            <a:r>
              <a:rPr lang="ru-RU" dirty="0"/>
              <a:t>создает условия для выявления, развития и поддержки воспитанников, способствует личностной и социальной самореализации.</a:t>
            </a:r>
          </a:p>
          <a:p>
            <a:r>
              <a:rPr lang="en-US" b="1" dirty="0"/>
              <a:t> </a:t>
            </a:r>
            <a:endParaRPr lang="ru-RU" dirty="0"/>
          </a:p>
        </p:txBody>
      </p:sp>
      <p:pic>
        <p:nvPicPr>
          <p:cNvPr id="4" name="Рисунок 3" descr="https://sun9-31.userapi.com/c844520/v844520728/1a9f27/fBWMdPCBY-c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3786801"/>
            <a:ext cx="3764577" cy="2607488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https://sun9-20.userapi.com/c845220/v845220146/ade92/k9k_n3h6eBc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3933056"/>
            <a:ext cx="3024336" cy="201622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36430264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4895850" y="260350"/>
            <a:ext cx="4248150" cy="4176713"/>
          </a:xfrm>
        </p:spPr>
        <p:txBody>
          <a:bodyPr/>
          <a:lstStyle/>
          <a:p>
            <a:r>
              <a:rPr lang="ru-RU" dirty="0" smtClean="0"/>
              <a:t>Современное </a:t>
            </a:r>
            <a:r>
              <a:rPr lang="ru-RU" dirty="0"/>
              <a:t>творческое объединение дополнительного образования не может успешно реализовывать свою деятельность и развиваться без широкого сотрудничества с </a:t>
            </a:r>
            <a:r>
              <a:rPr lang="ru-RU" dirty="0" smtClean="0"/>
              <a:t>социумом.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half" idx="4294967295"/>
          </p:nvPr>
        </p:nvSpPr>
        <p:spPr>
          <a:xfrm>
            <a:off x="0" y="2276475"/>
            <a:ext cx="4932040" cy="1296541"/>
          </a:xfrm>
        </p:spPr>
        <p:txBody>
          <a:bodyPr>
            <a:normAutofit fontScale="70000" lnSpcReduction="20000"/>
          </a:bodyPr>
          <a:lstStyle/>
          <a:p>
            <a:r>
              <a:rPr lang="ru-RU" dirty="0" smtClean="0"/>
              <a:t>Подарки участникам клуба «</a:t>
            </a:r>
            <a:r>
              <a:rPr lang="ru-RU" dirty="0" err="1" smtClean="0"/>
              <a:t>Ветеран»,выполненные</a:t>
            </a:r>
            <a:r>
              <a:rPr lang="ru-RU" dirty="0" smtClean="0"/>
              <a:t> кружковцами.</a:t>
            </a:r>
          </a:p>
          <a:p>
            <a:endParaRPr lang="ru-RU" dirty="0" smtClean="0"/>
          </a:p>
          <a:p>
            <a:r>
              <a:rPr lang="ru-RU" dirty="0" smtClean="0"/>
              <a:t>На праздновании Дня Победы 2019</a:t>
            </a:r>
          </a:p>
          <a:p>
            <a:r>
              <a:rPr lang="ru-RU" dirty="0" smtClean="0"/>
              <a:t>«Масленица пришла»</a:t>
            </a:r>
            <a:endParaRPr lang="ru-RU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876"/>
          <a:stretch/>
        </p:blipFill>
        <p:spPr bwMode="auto">
          <a:xfrm>
            <a:off x="467544" y="3651304"/>
            <a:ext cx="2613255" cy="17156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656" t="18760" r="-65545" b="898"/>
          <a:stretch/>
        </p:blipFill>
        <p:spPr bwMode="auto">
          <a:xfrm>
            <a:off x="3131840" y="4797152"/>
            <a:ext cx="4660821" cy="16306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5304" y="4746894"/>
            <a:ext cx="2593385" cy="1728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7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43" y="476672"/>
            <a:ext cx="3200355" cy="18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3569064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4294967295"/>
          </p:nvPr>
        </p:nvSpPr>
        <p:spPr>
          <a:xfrm>
            <a:off x="467544" y="260648"/>
            <a:ext cx="5976937" cy="2952750"/>
          </a:xfrm>
        </p:spPr>
        <p:txBody>
          <a:bodyPr>
            <a:normAutofit fontScale="92500"/>
          </a:bodyPr>
          <a:lstStyle/>
          <a:p>
            <a:r>
              <a:rPr lang="ru-RU" dirty="0"/>
              <a:t>Социальное партнерство — система взаимодействия педагога дополнительного образования  с представителями окружающего социума в интересах развития личности ребенка, с целью использования воспитательного потенциала окружающей среды и ее субъектов для обеспечения реализации педагогических целей, организации воспитательных </a:t>
            </a:r>
            <a:r>
              <a:rPr lang="ru-RU" dirty="0" smtClean="0"/>
              <a:t>меро</a:t>
            </a:r>
            <a:r>
              <a:rPr lang="ru-RU" dirty="0"/>
              <a:t>приятий</a:t>
            </a:r>
          </a:p>
          <a:p>
            <a:endParaRPr lang="ru-RU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15170" y="4365104"/>
            <a:ext cx="2210463" cy="23204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Рисунок 5" descr="https://sun9-20.userapi.com/c845220/v845220146/ade92/k9k_n3h6eBc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4509121"/>
            <a:ext cx="2448272" cy="2117466"/>
          </a:xfrm>
          <a:prstGeom prst="rect">
            <a:avLst/>
          </a:prstGeom>
          <a:noFill/>
          <a:ln>
            <a:noFill/>
          </a:ln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4122449"/>
            <a:ext cx="3240360" cy="2587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0" name="Picture 4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43" t="25777" r="16416"/>
          <a:stretch/>
        </p:blipFill>
        <p:spPr bwMode="auto">
          <a:xfrm>
            <a:off x="6208712" y="1628800"/>
            <a:ext cx="2880320" cy="1904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1303817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4294967295"/>
          </p:nvPr>
        </p:nvSpPr>
        <p:spPr>
          <a:xfrm>
            <a:off x="0" y="731838"/>
            <a:ext cx="6400800" cy="3475037"/>
          </a:xfrm>
        </p:spPr>
        <p:txBody>
          <a:bodyPr/>
          <a:lstStyle/>
          <a:p>
            <a:r>
              <a:rPr lang="ru-RU" dirty="0"/>
              <a:t>Миссия социального партнёрства - это обеспечение разностороннего развития и полноценного образования детей. Социальное партнёрство объединяет всех, кто непосредственно занимается вопросами детства, образования и воспитания подрастающего поколения</a:t>
            </a:r>
            <a:r>
              <a:rPr lang="ru-RU" dirty="0" smtClean="0"/>
              <a:t>.</a:t>
            </a:r>
          </a:p>
          <a:p>
            <a:endParaRPr lang="ru-RU" dirty="0"/>
          </a:p>
          <a:p>
            <a:endParaRPr lang="ru-RU" dirty="0"/>
          </a:p>
        </p:txBody>
      </p:sp>
      <p:pic>
        <p:nvPicPr>
          <p:cNvPr id="10242" name="Picture 2" descr="https://sun9-50.userapi.com/c858120/v858120513/1988c5/z_a6nS-OZQ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9" y="3195574"/>
            <a:ext cx="4896544" cy="31745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8" y="4442499"/>
            <a:ext cx="3347525" cy="18829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3299610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4294967295"/>
          </p:nvPr>
        </p:nvSpPr>
        <p:spPr>
          <a:xfrm>
            <a:off x="395536" y="731839"/>
            <a:ext cx="8352928" cy="1473025"/>
          </a:xfrm>
        </p:spPr>
        <p:txBody>
          <a:bodyPr/>
          <a:lstStyle/>
          <a:p>
            <a:r>
              <a:rPr lang="ru-RU" i="1" dirty="0"/>
              <a:t>Цель данной работы</a:t>
            </a:r>
            <a:r>
              <a:rPr lang="ru-RU" dirty="0"/>
              <a:t>: создание целостной системы взаимодействия и сотрудничества с различными социальными институтами для гармоничного творческого развития личности ребёнка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971600" y="2060849"/>
            <a:ext cx="7776864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i="1" dirty="0"/>
              <a:t>Задачи</a:t>
            </a:r>
            <a:r>
              <a:rPr lang="ru-RU" sz="1600" dirty="0"/>
              <a:t>:</a:t>
            </a:r>
          </a:p>
          <a:p>
            <a:pPr lvl="0"/>
            <a:r>
              <a:rPr lang="ru-RU" sz="1600" dirty="0"/>
              <a:t>Создание и отработка  модели  взаимодействия  с  учреждениями поселения в системе социального партнёрства.</a:t>
            </a:r>
          </a:p>
          <a:p>
            <a:pPr lvl="0"/>
            <a:r>
              <a:rPr lang="ru-RU" sz="1600" dirty="0"/>
              <a:t>Создание условий для социализации воспитанников, успешной их адаптации в социокультурном пространстве.</a:t>
            </a:r>
          </a:p>
          <a:p>
            <a:pPr lvl="0"/>
            <a:r>
              <a:rPr lang="ru-RU" sz="1600" dirty="0"/>
              <a:t>Профессиональная ориентация воспитанников в различных сферах человеческой деятельности.</a:t>
            </a:r>
          </a:p>
          <a:p>
            <a:pPr lvl="0"/>
            <a:r>
              <a:rPr lang="ru-RU" sz="1600" dirty="0"/>
              <a:t>Создание условий для личностно-творческой самореализации воспитанников в различных сферах деятельности.</a:t>
            </a:r>
          </a:p>
          <a:p>
            <a:pPr lvl="0"/>
            <a:r>
              <a:rPr lang="ru-RU" sz="1600" dirty="0"/>
              <a:t>Развитие духовного мира и креативных способностей детей и родителей в совместной деятельности.</a:t>
            </a:r>
          </a:p>
          <a:p>
            <a:pPr lvl="0"/>
            <a:r>
              <a:rPr lang="ru-RU" sz="1600" dirty="0"/>
              <a:t>Воспитание ценностного, бережного отношения к культурным традициям через приобщение к лучшим образцам национального культурного наследия.</a:t>
            </a:r>
          </a:p>
          <a:p>
            <a:pPr lvl="0"/>
            <a:r>
              <a:rPr lang="ru-RU" sz="1600" dirty="0"/>
              <a:t>Внедрение технологии личностно-ориентированного обучения  в учебный процесс как средство повышения качества образования.</a:t>
            </a:r>
          </a:p>
          <a:p>
            <a:pPr lvl="0"/>
            <a:r>
              <a:rPr lang="ru-RU" sz="1600" dirty="0"/>
              <a:t>Формирование информационной грамотности обучающихся и их родителей путем активного внедрения ИКТ технологий в практику воспитания.</a:t>
            </a:r>
          </a:p>
          <a:p>
            <a:r>
              <a:rPr lang="ru-RU" sz="1600" dirty="0"/>
              <a:t>Создание условий для повышения профессиональной компетентности педагога</a:t>
            </a:r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240161506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755576" y="612845"/>
            <a:ext cx="8136904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i="1" dirty="0"/>
              <a:t>Предполагаемый результат разработки системы:</a:t>
            </a:r>
            <a:endParaRPr lang="ru-RU" dirty="0"/>
          </a:p>
          <a:p>
            <a:pPr lvl="0"/>
            <a:r>
              <a:rPr lang="ru-RU" dirty="0"/>
              <a:t>Структурирование   деятельности  объединения,  и   как  следствие  повышение  качества образовательного процесса.</a:t>
            </a:r>
          </a:p>
          <a:p>
            <a:pPr lvl="0"/>
            <a:r>
              <a:rPr lang="ru-RU" dirty="0"/>
              <a:t>Расширение участия детского объединения в развитии социокультурного пространства.</a:t>
            </a:r>
          </a:p>
          <a:p>
            <a:pPr lvl="0"/>
            <a:r>
              <a:rPr lang="ru-RU" dirty="0"/>
              <a:t>Внедрение инновационных форм и методов работы.</a:t>
            </a:r>
          </a:p>
          <a:p>
            <a:pPr lvl="0"/>
            <a:r>
              <a:rPr lang="ru-RU" dirty="0"/>
              <a:t>Создание  системы  взаимодействия  с  учреждениями  социума  </a:t>
            </a:r>
            <a:endParaRPr lang="ru-RU" dirty="0" smtClean="0"/>
          </a:p>
          <a:p>
            <a:pPr lvl="0"/>
            <a:r>
              <a:rPr lang="ru-RU" dirty="0" smtClean="0"/>
              <a:t>поселения </a:t>
            </a:r>
            <a:r>
              <a:rPr lang="ru-RU" dirty="0"/>
              <a:t> на  основе совместных планов.</a:t>
            </a:r>
          </a:p>
          <a:p>
            <a:pPr lvl="0"/>
            <a:r>
              <a:rPr lang="ru-RU" dirty="0"/>
              <a:t>Повышение  общекультурного  уровня  участников  образовательно-воспитательного процесса,  формирование  позитивной  самооценки,  коммуникативных,  творческих навыков, личностных качеств детей, родителей, педагогов.</a:t>
            </a:r>
          </a:p>
        </p:txBody>
      </p:sp>
    </p:spTree>
    <p:extLst>
      <p:ext uri="{BB962C8B-B14F-4D97-AF65-F5344CB8AC3E}">
        <p14:creationId xmlns:p14="http://schemas.microsoft.com/office/powerpoint/2010/main" val="39651562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4294967295"/>
          </p:nvPr>
        </p:nvSpPr>
        <p:spPr>
          <a:xfrm>
            <a:off x="0" y="731838"/>
            <a:ext cx="6400800" cy="3475037"/>
          </a:xfrm>
        </p:spPr>
        <p:txBody>
          <a:bodyPr>
            <a:normAutofit lnSpcReduction="10000"/>
          </a:bodyPr>
          <a:lstStyle/>
          <a:p>
            <a:r>
              <a:rPr lang="ru-RU" b="1" dirty="0"/>
              <a:t>Таким образом, социальное партнёрство в творческом объединении «Акварель» можно рассматривать в двух уровнях: </a:t>
            </a:r>
            <a:endParaRPr lang="ru-RU" b="1" dirty="0" smtClean="0"/>
          </a:p>
          <a:p>
            <a:r>
              <a:rPr lang="ru-RU" b="1" dirty="0" smtClean="0"/>
              <a:t>внутреннем </a:t>
            </a:r>
            <a:r>
              <a:rPr lang="ru-RU" b="1" dirty="0"/>
              <a:t>и внешнем</a:t>
            </a:r>
            <a:r>
              <a:rPr lang="ru-RU" dirty="0"/>
              <a:t> </a:t>
            </a:r>
            <a:r>
              <a:rPr lang="ru-RU" b="1" dirty="0" smtClean="0"/>
              <a:t>партнёрстве.</a:t>
            </a:r>
          </a:p>
          <a:p>
            <a:r>
              <a:rPr lang="ru-RU" dirty="0"/>
              <a:t>К субъектам внутреннего партнёрства относятся:</a:t>
            </a:r>
          </a:p>
          <a:p>
            <a:pPr lvl="0"/>
            <a:r>
              <a:rPr lang="ru-RU" dirty="0"/>
              <a:t>Родительская общественность,</a:t>
            </a:r>
          </a:p>
          <a:p>
            <a:pPr lvl="0"/>
            <a:r>
              <a:rPr lang="ru-RU" dirty="0"/>
              <a:t>Творческие </a:t>
            </a:r>
            <a:r>
              <a:rPr lang="ru-RU" dirty="0" smtClean="0"/>
              <a:t>объединения МАОУ « </a:t>
            </a:r>
            <a:r>
              <a:rPr lang="ru-RU" dirty="0" err="1" smtClean="0"/>
              <a:t>Юговская</a:t>
            </a:r>
            <a:r>
              <a:rPr lang="ru-RU" dirty="0" smtClean="0"/>
              <a:t> средняя школа»</a:t>
            </a:r>
            <a:endParaRPr lang="ru-RU" dirty="0"/>
          </a:p>
          <a:p>
            <a:endParaRPr lang="ru-RU" dirty="0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640" r="2063" b="1"/>
          <a:stretch/>
        </p:blipFill>
        <p:spPr bwMode="auto">
          <a:xfrm>
            <a:off x="4427984" y="4005064"/>
            <a:ext cx="4359074" cy="25823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8" name="Picture 4" descr="https://sun9-63.userapi.com/c856016/v856016956/1fcebd/Q8bjjLc7vqk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3450" y="4149080"/>
            <a:ext cx="3523287" cy="23506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9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1268760"/>
            <a:ext cx="2666921" cy="20882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7328647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>
            <a:normAutofit fontScale="92500"/>
          </a:bodyPr>
          <a:lstStyle/>
          <a:p>
            <a:r>
              <a:rPr lang="ru-RU" dirty="0"/>
              <a:t>К субъектам внешнего социального партнерства относятся:</a:t>
            </a:r>
          </a:p>
          <a:p>
            <a:pPr lvl="0"/>
            <a:r>
              <a:rPr lang="ru-RU" dirty="0"/>
              <a:t>Образовательные организации </a:t>
            </a:r>
            <a:r>
              <a:rPr lang="ru-RU" dirty="0" smtClean="0"/>
              <a:t>(</a:t>
            </a:r>
            <a:r>
              <a:rPr lang="ru-RU" dirty="0"/>
              <a:t>отдел ГАУДО «Краевой центр художественного образования «Росток</a:t>
            </a:r>
            <a:r>
              <a:rPr lang="ru-RU" dirty="0" smtClean="0"/>
              <a:t>»,</a:t>
            </a:r>
            <a:r>
              <a:rPr lang="ru-RU" dirty="0"/>
              <a:t> Детско-юношеский центр "Импульс"</a:t>
            </a:r>
            <a:r>
              <a:rPr lang="ru-RU" dirty="0" smtClean="0"/>
              <a:t> ),</a:t>
            </a:r>
            <a:endParaRPr lang="ru-RU" dirty="0"/>
          </a:p>
          <a:p>
            <a:pPr lvl="0"/>
            <a:r>
              <a:rPr lang="ru-RU" dirty="0"/>
              <a:t>Учреждения культуры </a:t>
            </a:r>
            <a:r>
              <a:rPr lang="ru-RU" dirty="0" smtClean="0"/>
              <a:t>(</a:t>
            </a:r>
            <a:r>
              <a:rPr lang="ru-RU" dirty="0"/>
              <a:t>Библиотека-музей </a:t>
            </a:r>
            <a:r>
              <a:rPr lang="ru-RU" dirty="0" err="1"/>
              <a:t>п.Юг</a:t>
            </a:r>
            <a:r>
              <a:rPr lang="ru-RU" dirty="0"/>
              <a:t>, </a:t>
            </a:r>
            <a:r>
              <a:rPr lang="ru-RU" dirty="0" err="1"/>
              <a:t>Юговской</a:t>
            </a:r>
            <a:r>
              <a:rPr lang="ru-RU" dirty="0"/>
              <a:t> культурно-библиотечный центр</a:t>
            </a:r>
            <a:r>
              <a:rPr lang="ru-RU" dirty="0" smtClean="0"/>
              <a:t>),</a:t>
            </a:r>
          </a:p>
          <a:p>
            <a:r>
              <a:rPr lang="ru-RU" dirty="0" smtClean="0"/>
              <a:t>Учреждения поселения</a:t>
            </a:r>
            <a:r>
              <a:rPr lang="ru-RU" dirty="0"/>
              <a:t> Фабрика </a:t>
            </a:r>
            <a:r>
              <a:rPr lang="ru-RU" dirty="0" err="1" smtClean="0"/>
              <a:t>Юговская-Мебельная.Пожарная</a:t>
            </a:r>
            <a:r>
              <a:rPr lang="ru-RU" dirty="0" smtClean="0"/>
              <a:t> </a:t>
            </a:r>
            <a:r>
              <a:rPr lang="ru-RU" dirty="0" err="1" smtClean="0"/>
              <a:t>часть.Почтовое</a:t>
            </a:r>
            <a:r>
              <a:rPr lang="ru-RU" dirty="0" smtClean="0"/>
              <a:t> отделение п </a:t>
            </a:r>
            <a:r>
              <a:rPr lang="ru-RU" dirty="0" err="1" smtClean="0"/>
              <a:t>Юговского</a:t>
            </a:r>
            <a:r>
              <a:rPr lang="ru-RU" dirty="0" smtClean="0"/>
              <a:t> сельского поселения</a:t>
            </a:r>
            <a:endParaRPr lang="ru-RU" dirty="0"/>
          </a:p>
          <a:p>
            <a:pPr lvl="0"/>
            <a:endParaRPr lang="ru-RU" dirty="0"/>
          </a:p>
        </p:txBody>
      </p:sp>
      <p:pic>
        <p:nvPicPr>
          <p:cNvPr id="4" name="Picture 6" descr="https://sun9-8.userapi.com/c846221/v846221881/177869/ftpnXjakfeE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0272" y="2420888"/>
            <a:ext cx="1925486" cy="14441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10" descr="https://sun1-16.userapi.com/oJ9_Z2xHKfFb4f-QglC6eF7aPkYHkO4oMoy_Yw/0tn3zm5YEU0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601" b="17972"/>
          <a:stretch/>
        </p:blipFill>
        <p:spPr bwMode="auto">
          <a:xfrm>
            <a:off x="6804248" y="4135849"/>
            <a:ext cx="1785847" cy="15096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https://sun9-58.userapi.com/c851528/v851528253/a312b/dEjDXyBHs6s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4151280"/>
            <a:ext cx="1494178" cy="14941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8" descr="https://rostok-perm.ru/adm/img/homepage/building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4280531"/>
            <a:ext cx="2736304" cy="12202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Фабрика  Юговская-Мебельная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6344" y="4286988"/>
            <a:ext cx="1569712" cy="17894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3933190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>
            <a:normAutofit fontScale="77500" lnSpcReduction="20000"/>
          </a:bodyPr>
          <a:lstStyle/>
          <a:p>
            <a:r>
              <a:rPr lang="ru-RU" dirty="0"/>
              <a:t>Взаимодействие  с  каждым  субъектом  базируется  на  </a:t>
            </a:r>
            <a:r>
              <a:rPr lang="ru-RU" dirty="0" smtClean="0"/>
              <a:t>   следующих </a:t>
            </a:r>
            <a:r>
              <a:rPr lang="ru-RU" dirty="0"/>
              <a:t> принципах:</a:t>
            </a:r>
          </a:p>
          <a:p>
            <a:r>
              <a:rPr lang="ru-RU" dirty="0"/>
              <a:t>добровольность, равноправие сторон, уважение интересов друг друга, соблюдение законов и иных нормативных актов. </a:t>
            </a:r>
          </a:p>
          <a:p>
            <a:r>
              <a:rPr lang="ru-RU" dirty="0"/>
              <a:t>Направления деятельности социального партнёрства:</a:t>
            </a:r>
          </a:p>
          <a:p>
            <a:pPr lvl="0"/>
            <a:r>
              <a:rPr lang="ru-RU" dirty="0"/>
              <a:t>образовательное,</a:t>
            </a:r>
          </a:p>
          <a:p>
            <a:pPr lvl="0"/>
            <a:r>
              <a:rPr lang="ru-RU" dirty="0" err="1"/>
              <a:t>профориентационное</a:t>
            </a:r>
            <a:r>
              <a:rPr lang="ru-RU" dirty="0"/>
              <a:t>,</a:t>
            </a:r>
          </a:p>
          <a:p>
            <a:pPr lvl="0"/>
            <a:r>
              <a:rPr lang="ru-RU" dirty="0" err="1"/>
              <a:t>здоровьесберегающее</a:t>
            </a:r>
            <a:r>
              <a:rPr lang="ru-RU" dirty="0"/>
              <a:t>,</a:t>
            </a:r>
          </a:p>
          <a:p>
            <a:pPr lvl="0"/>
            <a:r>
              <a:rPr lang="ru-RU" dirty="0"/>
              <a:t>социальное,</a:t>
            </a:r>
          </a:p>
          <a:p>
            <a:pPr lvl="0"/>
            <a:r>
              <a:rPr lang="ru-RU" dirty="0"/>
              <a:t>социокультурное,</a:t>
            </a:r>
          </a:p>
          <a:p>
            <a:pPr lvl="0"/>
            <a:r>
              <a:rPr lang="ru-RU" dirty="0"/>
              <a:t>художественно-эстетическое.</a:t>
            </a:r>
          </a:p>
        </p:txBody>
      </p:sp>
      <p:pic>
        <p:nvPicPr>
          <p:cNvPr id="4" name="Рисунок 3" descr="https://sun9-52.userapi.com/c846520/v846520296/1a9553/v-5XN07dCdM.jpg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664" r="7040" b="4525"/>
          <a:stretch/>
        </p:blipFill>
        <p:spPr bwMode="auto">
          <a:xfrm>
            <a:off x="467544" y="4077072"/>
            <a:ext cx="2326025" cy="216024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7170" name="Picture 2" descr="https://sun9-50.userapi.com/c849536/v849536620/16b5e7/CGbyePmuDQE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471"/>
          <a:stretch/>
        </p:blipFill>
        <p:spPr bwMode="auto">
          <a:xfrm>
            <a:off x="5148064" y="2273442"/>
            <a:ext cx="3816424" cy="27431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https://sun9-45.userapi.com/c629424/v629424997/3afd8/c8rz7gPed2M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7523" y="4437112"/>
            <a:ext cx="1520187" cy="21242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4" name="Picture 6" descr="https://sun9-22.userapi.com/c849536/v849536620/16b5dd/Yr8Z92xQ_XA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69385" y="4293096"/>
            <a:ext cx="1668138" cy="12511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66089735"/>
      </p:ext>
    </p:extLst>
  </p:cSld>
  <p:clrMapOvr>
    <a:masterClrMapping/>
  </p:clrMapOvr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454</TotalTime>
  <Words>287</Words>
  <Application>Microsoft Office PowerPoint</Application>
  <PresentationFormat>Экран (4:3)</PresentationFormat>
  <Paragraphs>60</Paragraphs>
  <Slides>12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Воздушный поток</vt:lpstr>
      <vt:lpstr>Система взаимодействия творческого объединения изостудия с социальными партнерами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Система взаимодействия творческого объединения изостудия с социальными партнерами</dc:title>
  <dc:creator>Роза Нурахматовна Позднякова</dc:creator>
  <cp:lastModifiedBy>Роза Нурахматовна Позднякова</cp:lastModifiedBy>
  <cp:revision>21</cp:revision>
  <dcterms:created xsi:type="dcterms:W3CDTF">2020-03-24T04:47:28Z</dcterms:created>
  <dcterms:modified xsi:type="dcterms:W3CDTF">2020-03-24T12:34:17Z</dcterms:modified>
</cp:coreProperties>
</file>