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24" r:id="rId1"/>
  </p:sldMasterIdLst>
  <p:sldIdLst>
    <p:sldId id="256" r:id="rId2"/>
    <p:sldId id="261" r:id="rId3"/>
    <p:sldId id="262" r:id="rId4"/>
    <p:sldId id="265" r:id="rId5"/>
    <p:sldId id="268" r:id="rId6"/>
    <p:sldId id="269" r:id="rId7"/>
    <p:sldId id="263" r:id="rId8"/>
    <p:sldId id="264" r:id="rId9"/>
    <p:sldId id="259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4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B4C71EC6-210F-42DE-9C53-41977AD35B3D}" type="datetimeFigureOut">
              <a:rPr lang="ru-RU" smtClean="0"/>
              <a:t>17.11.2020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25" r:id="rId1"/>
    <p:sldLayoutId id="2147483926" r:id="rId2"/>
    <p:sldLayoutId id="2147483927" r:id="rId3"/>
    <p:sldLayoutId id="2147483928" r:id="rId4"/>
    <p:sldLayoutId id="2147483929" r:id="rId5"/>
    <p:sldLayoutId id="2147483930" r:id="rId6"/>
    <p:sldLayoutId id="2147483931" r:id="rId7"/>
    <p:sldLayoutId id="2147483932" r:id="rId8"/>
    <p:sldLayoutId id="2147483933" r:id="rId9"/>
    <p:sldLayoutId id="2147483934" r:id="rId10"/>
    <p:sldLayoutId id="2147483935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resh.edu.ru/" TargetMode="External"/><Relationship Id="rId2" Type="http://schemas.openxmlformats.org/officeDocument/2006/relationships/hyperlink" Target="https://mob-edu.ru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edu.skyeng.ru/" TargetMode="External"/><Relationship Id="rId2" Type="http://schemas.openxmlformats.org/officeDocument/2006/relationships/hyperlink" Target="https://uchi.ru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edu.skysmart.ru/" TargetMode="Externa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Цифровая трансформация в школе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75656" y="1844824"/>
            <a:ext cx="7363544" cy="1757840"/>
          </a:xfrm>
        </p:spPr>
        <p:txBody>
          <a:bodyPr>
            <a:normAutofit lnSpcReduction="10000"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Валентина Афанасьевна Лашова</a:t>
            </a:r>
          </a:p>
          <a:p>
            <a:r>
              <a:rPr lang="ru-RU" dirty="0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аучный сотрудник Центра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цифровизации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и развития образовательных систем ГАУ ДПО 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«Институт развития образования Пермского края»</a:t>
            </a:r>
          </a:p>
          <a:p>
            <a:endParaRPr lang="ru-RU" dirty="0"/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3203848" y="5301208"/>
            <a:ext cx="335271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Краевая онлайн – конференция</a:t>
            </a:r>
          </a:p>
          <a:p>
            <a:pPr algn="ctr"/>
            <a:r>
              <a:rPr lang="ru-RU" dirty="0" smtClean="0"/>
              <a:t>18 - 19 ноября 2020 г.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07922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55776" y="2708920"/>
            <a:ext cx="6480720" cy="3024336"/>
          </a:xfrm>
        </p:spPr>
        <p:txBody>
          <a:bodyPr>
            <a:noAutofit/>
          </a:bodyPr>
          <a:lstStyle/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«Перспективы развития «Библиотеки «ЭПОС» в контексте формирования цифровой образовательной среды в системе общего образования Пермского края»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Краевая онлайн - конференция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439397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Секция 2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just"/>
            <a:r>
              <a:rPr lang="ru-RU" sz="2800" b="1" dirty="0">
                <a:latin typeface="Times New Roman" pitchFamily="18" charset="0"/>
                <a:ea typeface="Calibri"/>
                <a:cs typeface="Times New Roman" pitchFamily="18" charset="0"/>
              </a:rPr>
              <a:t>«Применение цифровых образовательных ресурсов и коммуникационных платформ в образовательном процессе»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2267744" y="3861048"/>
            <a:ext cx="568863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Выступления с докладами – 6 </a:t>
            </a:r>
          </a:p>
          <a:p>
            <a:r>
              <a:rPr lang="ru-RU" sz="24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Круглый стол – 8 </a:t>
            </a:r>
            <a:endParaRPr lang="ru-RU" sz="24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688142" y="5799221"/>
            <a:ext cx="50809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ru-RU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Краевая онлайн – конференция</a:t>
            </a:r>
          </a:p>
          <a:p>
            <a:pPr lvl="0" algn="ctr"/>
            <a:r>
              <a:rPr lang="ru-RU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19 </a:t>
            </a:r>
            <a:r>
              <a:rPr lang="ru-RU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ноября 2020 г.</a:t>
            </a:r>
          </a:p>
        </p:txBody>
      </p:sp>
    </p:spTree>
    <p:extLst>
      <p:ext uri="{BB962C8B-B14F-4D97-AF65-F5344CB8AC3E}">
        <p14:creationId xmlns:p14="http://schemas.microsoft.com/office/powerpoint/2010/main" val="18508426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title"/>
          </p:nvPr>
        </p:nvSpPr>
        <p:spPr>
          <a:xfrm>
            <a:off x="234014" y="10195"/>
            <a:ext cx="7886700" cy="320005"/>
          </a:xfrm>
        </p:spPr>
        <p:txBody>
          <a:bodyPr>
            <a:noAutofit/>
          </a:bodyPr>
          <a:lstStyle/>
          <a:p>
            <a:r>
              <a:rPr lang="ru-RU" sz="2000" dirty="0">
                <a:solidFill>
                  <a:schemeClr val="accent5"/>
                </a:solidFill>
                <a:latin typeface="+mn-lt"/>
              </a:rPr>
              <a:t>Цифровые образовательные ресурсы</a:t>
            </a:r>
          </a:p>
        </p:txBody>
      </p:sp>
      <p:graphicFrame>
        <p:nvGraphicFramePr>
          <p:cNvPr id="5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75372080"/>
              </p:ext>
            </p:extLst>
          </p:nvPr>
        </p:nvGraphicFramePr>
        <p:xfrm>
          <a:off x="-2" y="406399"/>
          <a:ext cx="9144001" cy="657920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7951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8012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2476646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2329262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1638299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</a:tblGrid>
              <a:tr h="170610"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 smtClean="0"/>
                        <a:t>№</a:t>
                      </a:r>
                      <a:endParaRPr lang="ru-RU" sz="1200" b="1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 smtClean="0"/>
                        <a:t>Ресурс</a:t>
                      </a:r>
                      <a:endParaRPr lang="ru-RU" sz="1200" b="1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/>
                        <a:t>Классы, предметы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/>
                        <a:t>Плюсы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/>
                        <a:t>Минусы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/>
                        <a:t>Стоимость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233598"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1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/>
                        <a:t>Мобильное электронное образование</a:t>
                      </a:r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/>
                        <a:t>(МЭО)</a:t>
                      </a:r>
                      <a:endParaRPr lang="en-US" sz="1200" dirty="0"/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200" dirty="0" smtClean="0">
                          <a:hlinkClick r:id="rId2"/>
                        </a:rPr>
                        <a:t>https</a:t>
                      </a:r>
                      <a:r>
                        <a:rPr lang="en-US" sz="1200" dirty="0">
                          <a:hlinkClick r:id="rId2"/>
                        </a:rPr>
                        <a:t>://mob-edu.ru</a:t>
                      </a:r>
                      <a:r>
                        <a:rPr lang="en-US" sz="1200" dirty="0" smtClean="0">
                          <a:hlinkClick r:id="rId2"/>
                        </a:rPr>
                        <a:t>/</a:t>
                      </a:r>
                      <a:endParaRPr lang="ru-RU" sz="1200" dirty="0" smtClean="0"/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 </a:t>
                      </a:r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 smtClean="0">
                          <a:solidFill>
                            <a:srgbClr val="FF0000"/>
                          </a:solidFill>
                        </a:rPr>
                        <a:t>Ресурс </a:t>
                      </a:r>
                      <a:r>
                        <a:rPr lang="ru-RU" sz="1200" dirty="0" smtClean="0">
                          <a:solidFill>
                            <a:srgbClr val="FF0000"/>
                          </a:solidFill>
                        </a:rPr>
                        <a:t>предназначен для очно-заочного, заочного обучения</a:t>
                      </a:r>
                      <a:endParaRPr lang="en-US" sz="1200" dirty="0">
                        <a:solidFill>
                          <a:srgbClr val="FF0000"/>
                        </a:solidFill>
                      </a:endParaRP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b="1" baseline="0" dirty="0" smtClean="0"/>
                        <a:t>1-11</a:t>
                      </a:r>
                      <a:r>
                        <a:rPr lang="ru-RU" sz="1200" baseline="0" dirty="0" smtClean="0"/>
                        <a:t> классы, практически </a:t>
                      </a:r>
                      <a:r>
                        <a:rPr lang="ru-RU" sz="1200" b="0" baseline="0" dirty="0" smtClean="0"/>
                        <a:t>все </a:t>
                      </a:r>
                      <a:r>
                        <a:rPr lang="ru-RU" sz="1200" baseline="0" dirty="0" smtClean="0"/>
                        <a:t>предметы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endParaRPr lang="ru-RU" sz="1200" dirty="0" smtClean="0"/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Отработан пакет нормативно-правовых документов, который позволяет включать обучение на ресурсе в основные образовательные программы, оплачивать из средств НПФ.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Отработана система методического сопровождения педагогов и директоров.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Подходит ко всем УМК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baseline="0" dirty="0" smtClean="0">
                          <a:solidFill>
                            <a:srgbClr val="FF0000"/>
                          </a:solidFill>
                        </a:rPr>
                        <a:t>Предметы в 10-11-х классах разделены на базовый и углубленный уровень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baseline="0" dirty="0" smtClean="0">
                          <a:solidFill>
                            <a:srgbClr val="FF0000"/>
                          </a:solidFill>
                        </a:rPr>
                        <a:t>Можно использовать как для отдельных обучающихся, так и для обучения учебных групп (классов)</a:t>
                      </a:r>
                      <a:endParaRPr lang="ru-RU" sz="1200" dirty="0" smtClean="0">
                        <a:solidFill>
                          <a:srgbClr val="FF0000"/>
                        </a:solidFill>
                      </a:endParaRP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Есть адаптированные программы для детей с ОВЗ 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Есть </a:t>
                      </a:r>
                      <a:r>
                        <a:rPr lang="ru-RU" sz="1200" dirty="0" err="1" smtClean="0"/>
                        <a:t>Разноуровневые</a:t>
                      </a:r>
                      <a:r>
                        <a:rPr lang="ru-RU" sz="1200" dirty="0" smtClean="0"/>
                        <a:t> задания, задания с открытым ответом, тренажеры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err="1" smtClean="0"/>
                        <a:t>Метапредметный</a:t>
                      </a:r>
                      <a:r>
                        <a:rPr lang="ru-RU" sz="1200" dirty="0" smtClean="0"/>
                        <a:t> характер заданий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Система дорабатывается: нет отдельных предметов </a:t>
                      </a:r>
                      <a:r>
                        <a:rPr lang="ru-RU" sz="1200" dirty="0" smtClean="0">
                          <a:solidFill>
                            <a:srgbClr val="FF0000"/>
                          </a:solidFill>
                        </a:rPr>
                        <a:t>(в предметной области «иностранные языки» есть только английский язык, нет экономики и права, предметной области «Родной язык»)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b="1" dirty="0"/>
                        <a:t>650</a:t>
                      </a:r>
                      <a:r>
                        <a:rPr lang="en-US" sz="1200" b="1" dirty="0"/>
                        <a:t> </a:t>
                      </a:r>
                      <a:r>
                        <a:rPr lang="ru-RU" sz="1200" b="1" dirty="0"/>
                        <a:t>руб.</a:t>
                      </a:r>
                      <a:r>
                        <a:rPr lang="ru-RU" sz="1200" b="1" baseline="0" dirty="0"/>
                        <a:t> </a:t>
                      </a:r>
                      <a:r>
                        <a:rPr lang="ru-RU" sz="1200" baseline="0" dirty="0"/>
                        <a:t>на 1 ребенка в год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845566"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2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/>
                        <a:t>Российская электронная</a:t>
                      </a:r>
                      <a:r>
                        <a:rPr lang="ru-RU" sz="1200" baseline="0" dirty="0"/>
                        <a:t> школа (РЭШ</a:t>
                      </a:r>
                      <a:r>
                        <a:rPr lang="en-US" sz="1200" baseline="0" dirty="0"/>
                        <a:t>)</a:t>
                      </a:r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200" dirty="0" smtClean="0">
                          <a:hlinkClick r:id="rId3"/>
                        </a:rPr>
                        <a:t>http</a:t>
                      </a:r>
                      <a:r>
                        <a:rPr lang="en-US" sz="1200" dirty="0">
                          <a:hlinkClick r:id="rId3"/>
                        </a:rPr>
                        <a:t>://resh.edu.ru</a:t>
                      </a:r>
                      <a:r>
                        <a:rPr lang="en-US" sz="1200" dirty="0" smtClean="0">
                          <a:hlinkClick r:id="rId3"/>
                        </a:rPr>
                        <a:t>/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1- 11 классы, все предметы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endParaRPr lang="ru-RU" sz="1200" b="0" i="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b="0" i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Полный комплект учебно-методических документов для организации образовательной деятельности по всем учебным предметам с 1 по 11 класс.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b="0" i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Дидактические и методические материалы, размещённые в каталоге школы, могут быть использованы для подготовки учителей к занятиям, а также непосредственно на уроках.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b="0" i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Учащиеся могут самостоятельно изучать учебный материал.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b="0" i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Интерактивные уроки включают короткий видеоролик с лекцией учителя, задачи и упражнения для закрепления полученных знаний и отработки навыков, а также проверочные задания для контроля усвоения материала. Упражнения и задачи можно проходить неограниченное количество раз, они не предполагают оценивания.</a:t>
                      </a:r>
                      <a:endParaRPr lang="ru-RU" sz="1200" dirty="0" smtClean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Контрольные задания доступны для зарегистрированных пользователей. 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baseline="0" dirty="0" smtClean="0"/>
                        <a:t>В период самоизоляции система часто не справлялась с количеством пользователей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Периодически</a:t>
                      </a:r>
                      <a:r>
                        <a:rPr lang="ru-RU" sz="1200" baseline="0" dirty="0" smtClean="0"/>
                        <a:t> возникает долгая загрузка </a:t>
                      </a:r>
                      <a:r>
                        <a:rPr lang="ru-RU" sz="1200" baseline="0" dirty="0" err="1" smtClean="0"/>
                        <a:t>видеоуроков</a:t>
                      </a:r>
                      <a:r>
                        <a:rPr lang="ru-RU" sz="1200" baseline="0" dirty="0" smtClean="0"/>
                        <a:t> – пользователю нужен только высокоскоростной интернет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Бесплатно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99409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234014" y="10195"/>
            <a:ext cx="7886700" cy="320005"/>
          </a:xfrm>
        </p:spPr>
        <p:txBody>
          <a:bodyPr>
            <a:noAutofit/>
          </a:bodyPr>
          <a:lstStyle/>
          <a:p>
            <a:r>
              <a:rPr lang="ru-RU" sz="2000" dirty="0">
                <a:solidFill>
                  <a:schemeClr val="accent5"/>
                </a:solidFill>
                <a:latin typeface="+mn-lt"/>
              </a:rPr>
              <a:t>Цифровые образовательные ресурсы</a:t>
            </a:r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91818476"/>
              </p:ext>
            </p:extLst>
          </p:nvPr>
        </p:nvGraphicFramePr>
        <p:xfrm>
          <a:off x="-2" y="406399"/>
          <a:ext cx="9144001" cy="622073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4713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14506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408155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2491730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2213620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1638299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</a:tblGrid>
              <a:tr h="132181"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 smtClean="0"/>
                        <a:t>№</a:t>
                      </a:r>
                      <a:endParaRPr lang="ru-RU" sz="1200" b="1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 smtClean="0"/>
                        <a:t>Ресурс</a:t>
                      </a:r>
                      <a:endParaRPr lang="ru-RU" sz="1200" b="1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/>
                        <a:t>Классы, предметы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/>
                        <a:t>Плюсы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/>
                        <a:t>Минусы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b="1" dirty="0"/>
                        <a:t>Стоимость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098332"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3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УЧИ.РУ</a:t>
                      </a:r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200" dirty="0" smtClean="0">
                          <a:solidFill>
                            <a:schemeClr val="tx1"/>
                          </a:solidFill>
                          <a:hlinkClick r:id="rId2"/>
                        </a:rPr>
                        <a:t>https</a:t>
                      </a:r>
                      <a:r>
                        <a:rPr lang="en-US" sz="1200" dirty="0" smtClean="0">
                          <a:solidFill>
                            <a:schemeClr val="tx1"/>
                          </a:solidFill>
                          <a:hlinkClick r:id="rId2"/>
                        </a:rPr>
                        <a:t>://</a:t>
                      </a:r>
                      <a:r>
                        <a:rPr lang="en-US" sz="1200" dirty="0" smtClean="0">
                          <a:solidFill>
                            <a:schemeClr val="tx1"/>
                          </a:solidFill>
                          <a:hlinkClick r:id="rId2"/>
                        </a:rPr>
                        <a:t>uchi.ru</a:t>
                      </a:r>
                      <a:endParaRPr lang="en-US" sz="1200" dirty="0" smtClean="0">
                        <a:solidFill>
                          <a:schemeClr val="tx1"/>
                        </a:solidFill>
                      </a:endParaRPr>
                    </a:p>
                    <a:p>
                      <a:pPr>
                        <a:lnSpc>
                          <a:spcPts val="1000"/>
                        </a:lnSpc>
                      </a:pP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b="0" baseline="0" dirty="0" smtClean="0"/>
                        <a:t>Русский язык (1-9), математика (1-6), алгебра (7-11), английский язык (1-11), окружающий мир (1-4), программирование (1-7), география (5-7), биология (5-6), обществознание, история (5), физика (7), химия (8)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dirty="0" smtClean="0"/>
                        <a:t>Интерактивные курсы</a:t>
                      </a:r>
                      <a:r>
                        <a:rPr lang="ru-RU" sz="1200" baseline="0" dirty="0" smtClean="0"/>
                        <a:t> с</a:t>
                      </a:r>
                      <a:r>
                        <a:rPr lang="ru-RU" sz="1200" dirty="0" smtClean="0"/>
                        <a:t>оответствуют ФГОС и ПООП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Интерактивные задания по темам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Индивидуальные траектории обучения учащихся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Бесплатные  олимпиады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Бесплатный доступ для учителя 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dirty="0" smtClean="0"/>
                        <a:t>Для дистанционного обучения:  виртуальный класс для </a:t>
                      </a:r>
                      <a:r>
                        <a:rPr lang="ru-RU" sz="1200" dirty="0" err="1" smtClean="0"/>
                        <a:t>видеоуроков</a:t>
                      </a:r>
                      <a:r>
                        <a:rPr lang="ru-RU" sz="1200" dirty="0" smtClean="0"/>
                        <a:t>; </a:t>
                      </a:r>
                      <a:r>
                        <a:rPr lang="ru-RU" sz="1200" dirty="0" err="1" smtClean="0"/>
                        <a:t>онлайн-уроки</a:t>
                      </a:r>
                      <a:r>
                        <a:rPr lang="ru-RU" sz="1200" dirty="0" smtClean="0"/>
                        <a:t> с учителями </a:t>
                      </a:r>
                      <a:r>
                        <a:rPr lang="ru-RU" sz="1200" dirty="0" err="1" smtClean="0"/>
                        <a:t>Учи.ру</a:t>
                      </a:r>
                      <a:r>
                        <a:rPr lang="ru-RU" sz="1200" dirty="0" smtClean="0"/>
                        <a:t>;  домашние</a:t>
                      </a:r>
                      <a:r>
                        <a:rPr lang="ru-RU" sz="1200" baseline="0" dirty="0" smtClean="0"/>
                        <a:t> задания с </a:t>
                      </a:r>
                      <a:r>
                        <a:rPr lang="ru-RU" sz="1200" dirty="0" smtClean="0"/>
                        <a:t>автоматической проверкой; статистика класса, чат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endParaRPr lang="ru-RU" sz="1200" baseline="0" dirty="0" smtClean="0"/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baseline="0" dirty="0" smtClean="0"/>
                        <a:t>20 бесплатных заданий для ученика в день по всем предметам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baseline="0" dirty="0" smtClean="0"/>
                        <a:t>Доступ учеников к заданиям ограничен: по будням с 8.00 до 16.00 ч. 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baseline="0" dirty="0" smtClean="0"/>
                        <a:t>Полные версии программ и курсов платные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baseline="0" dirty="0" smtClean="0"/>
                        <a:t>Заплатить  за курсы может только родитель,  поэтому ресурс не может быть включен в основную образовательную  программу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b="1" baseline="0" dirty="0" smtClean="0"/>
                        <a:t>4</a:t>
                      </a:r>
                      <a:r>
                        <a:rPr lang="en-US" sz="1200" b="1" baseline="0" dirty="0" smtClean="0"/>
                        <a:t>00-</a:t>
                      </a:r>
                      <a:r>
                        <a:rPr lang="ru-RU" sz="1200" b="1" baseline="0" dirty="0" smtClean="0"/>
                        <a:t>1500 </a:t>
                      </a:r>
                      <a:r>
                        <a:rPr lang="ru-RU" sz="1200" b="1" baseline="0" dirty="0" err="1" smtClean="0"/>
                        <a:t>руб</a:t>
                      </a:r>
                      <a:r>
                        <a:rPr lang="en-US" sz="1200" b="1" baseline="0" dirty="0" smtClean="0"/>
                        <a:t>. </a:t>
                      </a:r>
                      <a:r>
                        <a:rPr lang="ru-RU" sz="1200" b="1" baseline="0" dirty="0" smtClean="0"/>
                        <a:t>за полный доступ по предмету</a:t>
                      </a:r>
                      <a:r>
                        <a:rPr lang="ru-RU" sz="1200" baseline="0" dirty="0" smtClean="0"/>
                        <a:t> для 1 учащегося в зависимости от кол-ва предметов и длительности пользования месяц, полгода, год) </a:t>
                      </a:r>
                      <a:endParaRPr lang="ru-RU" sz="1200" dirty="0" smtClean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990222"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4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en-US" sz="1200" dirty="0" smtClean="0"/>
                        <a:t>Skyeng</a:t>
                      </a:r>
                      <a:endParaRPr lang="ru-RU" sz="1200" dirty="0" smtClean="0"/>
                    </a:p>
                    <a:p>
                      <a:pPr>
                        <a:lnSpc>
                          <a:spcPts val="1000"/>
                        </a:lnSpc>
                      </a:pPr>
                      <a:endParaRPr lang="ru-RU" sz="120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>
                          <a:hlinkClick r:id="rId3"/>
                        </a:rPr>
                        <a:t>https</a:t>
                      </a:r>
                      <a:r>
                        <a:rPr lang="en-US" sz="1200" dirty="0" smtClean="0">
                          <a:hlinkClick r:id="rId3"/>
                        </a:rPr>
                        <a:t>://</a:t>
                      </a:r>
                      <a:r>
                        <a:rPr lang="en-US" sz="1200" dirty="0" smtClean="0">
                          <a:hlinkClick r:id="rId3"/>
                        </a:rPr>
                        <a:t>edu.skyeng.ru</a:t>
                      </a:r>
                      <a:endParaRPr lang="ru-RU" sz="120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200" b="0" baseline="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0" baseline="0" dirty="0" smtClean="0"/>
                        <a:t>Дополнительная платформа -Интерактивная рабочая тетрадь  «</a:t>
                      </a:r>
                      <a:r>
                        <a:rPr lang="en-US" sz="1200" b="0" baseline="0" dirty="0" err="1" smtClean="0"/>
                        <a:t>Skysmart</a:t>
                      </a:r>
                      <a:r>
                        <a:rPr lang="ru-RU" sz="1200" b="0" baseline="0" dirty="0" smtClean="0"/>
                        <a:t>»</a:t>
                      </a:r>
                      <a:endParaRPr lang="ru-RU" sz="120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20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>
                          <a:hlinkClick r:id="rId4"/>
                        </a:rPr>
                        <a:t>https://edu.skysmart.ru</a:t>
                      </a:r>
                      <a:r>
                        <a:rPr lang="ru-RU" sz="1200" dirty="0" smtClean="0"/>
                        <a:t> 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/>
                        <a:t>Skyeng</a:t>
                      </a:r>
                      <a:endParaRPr lang="ru-RU" sz="1200" dirty="0" smtClean="0"/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b="0" dirty="0" smtClean="0"/>
                        <a:t>Приоритет – иностранные</a:t>
                      </a:r>
                      <a:r>
                        <a:rPr lang="ru-RU" sz="1200" b="0" baseline="0" dirty="0" smtClean="0"/>
                        <a:t> языки, английский язык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200" b="0" baseline="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0" baseline="0" dirty="0" smtClean="0"/>
                        <a:t>Платформа «Интерактивная рабочая тетрадь»: 13 предметов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0" baseline="0" dirty="0" smtClean="0"/>
                        <a:t>1-11 классы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endParaRPr lang="ru-RU" sz="1200" dirty="0" smtClean="0"/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dirty="0" smtClean="0"/>
                        <a:t>Используется распространенный в Пермском крае УМК по английскому языку «</a:t>
                      </a:r>
                      <a:r>
                        <a:rPr lang="en-US" sz="1200" dirty="0" smtClean="0"/>
                        <a:t>Spotlight</a:t>
                      </a:r>
                      <a:r>
                        <a:rPr lang="ru-RU" sz="1200" dirty="0" smtClean="0"/>
                        <a:t>».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baseline="0" dirty="0" smtClean="0"/>
                        <a:t>Наличие раздела «Подготовка к ОГЭ, ЕГЭ по английскому языку».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baseline="0" dirty="0" smtClean="0"/>
                        <a:t>Возможно выставление учителем оценки по 10-балльной шкале.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baseline="0" dirty="0" smtClean="0"/>
                        <a:t>Система оценивания выполнения заданий по видам речевой деятельности.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baseline="0" dirty="0" smtClean="0"/>
                        <a:t>В интерактивной тетради предлагаются задания по основным предметам + задания для ВПР; задания соответствуют ФГОС и учебникам из ФП.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baseline="0" dirty="0" smtClean="0"/>
                        <a:t>Автоматическая проверка заданий, получение статистики выполнения заданий.</a:t>
                      </a:r>
                    </a:p>
                    <a:p>
                      <a:pPr marL="182563" marR="0" indent="-182563" algn="l" defTabSz="914400" rtl="0" eaLnBrk="1" fontAlgn="auto" latinLnBrk="0" hangingPunct="1">
                        <a:lnSpc>
                          <a:spcPts val="1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ru-RU" sz="1200" dirty="0" smtClean="0"/>
                        <a:t>Собственные задания </a:t>
                      </a:r>
                      <a:r>
                        <a:rPr lang="ru-RU" sz="1200" dirty="0" err="1" smtClean="0"/>
                        <a:t>Skysmart</a:t>
                      </a:r>
                      <a:r>
                        <a:rPr lang="ru-RU" sz="1200" dirty="0" smtClean="0"/>
                        <a:t> и</a:t>
                      </a:r>
                      <a:r>
                        <a:rPr lang="ru-RU" sz="1200" baseline="0" dirty="0" smtClean="0"/>
                        <a:t> тренажеры ВПР, </a:t>
                      </a:r>
                      <a:r>
                        <a:rPr lang="ru-RU" sz="1200" dirty="0" smtClean="0"/>
                        <a:t>ОГЭ, ЕГЭ</a:t>
                      </a:r>
                      <a:r>
                        <a:rPr lang="ru-RU" sz="1200" baseline="0" dirty="0" smtClean="0"/>
                        <a:t> </a:t>
                      </a:r>
                      <a:r>
                        <a:rPr lang="ru-RU" sz="1200" dirty="0" smtClean="0"/>
                        <a:t>всегда доступны без ограничений по времени. </a:t>
                      </a:r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УМК «</a:t>
                      </a:r>
                      <a:r>
                        <a:rPr lang="en-US" sz="1200" dirty="0" smtClean="0"/>
                        <a:t>Spotlight</a:t>
                      </a:r>
                      <a:r>
                        <a:rPr lang="ru-RU" sz="1200" dirty="0" smtClean="0"/>
                        <a:t>»</a:t>
                      </a:r>
                      <a:r>
                        <a:rPr lang="ru-RU" sz="1200" baseline="0" dirty="0" smtClean="0"/>
                        <a:t> устаревает, поэтому у учителей есть потребность в д</a:t>
                      </a:r>
                      <a:r>
                        <a:rPr lang="ru-RU" sz="1200" dirty="0" smtClean="0"/>
                        <a:t>ругих</a:t>
                      </a:r>
                      <a:r>
                        <a:rPr lang="ru-RU" sz="1200" baseline="0" dirty="0" smtClean="0"/>
                        <a:t> учебниках (будут </a:t>
                      </a:r>
                      <a:r>
                        <a:rPr lang="ru-RU" sz="1200" dirty="0" smtClean="0"/>
                        <a:t>в перспективе)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Работа на ресурсе</a:t>
                      </a:r>
                      <a:r>
                        <a:rPr lang="ru-RU" sz="1200" baseline="0" dirty="0" smtClean="0"/>
                        <a:t> требует </a:t>
                      </a:r>
                      <a:r>
                        <a:rPr lang="ru-RU" sz="1200" dirty="0" smtClean="0"/>
                        <a:t>стабильной скорости </a:t>
                      </a:r>
                      <a:r>
                        <a:rPr lang="ru-RU" sz="1200" dirty="0" err="1" smtClean="0"/>
                        <a:t>интернет-соединения</a:t>
                      </a:r>
                      <a:r>
                        <a:rPr lang="ru-RU" sz="1200" dirty="0" smtClean="0"/>
                        <a:t>, наличия устройств у учащихся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Имеются платные опции</a:t>
                      </a:r>
                    </a:p>
                    <a:p>
                      <a:pPr marL="182563" indent="-182563">
                        <a:lnSpc>
                          <a:spcPts val="1000"/>
                        </a:lnSpc>
                        <a:buFont typeface="+mj-lt"/>
                        <a:buAutoNum type="arabicPeriod"/>
                      </a:pPr>
                      <a:r>
                        <a:rPr lang="ru-RU" sz="1200" dirty="0" smtClean="0"/>
                        <a:t>Бесплатный доступ к заданиям по школьным учебникам (из тетрадей ОА «Просвещение») для учеников ограничен</a:t>
                      </a:r>
                      <a:r>
                        <a:rPr lang="ru-RU" sz="1200" baseline="0" dirty="0" smtClean="0"/>
                        <a:t> во времени: </a:t>
                      </a:r>
                      <a:r>
                        <a:rPr lang="ru-RU" sz="1200" dirty="0" smtClean="0"/>
                        <a:t>с 8.00</a:t>
                      </a:r>
                      <a:r>
                        <a:rPr lang="ru-RU" sz="1200" baseline="0" dirty="0" smtClean="0"/>
                        <a:t> по 16.00 ч. местного времени</a:t>
                      </a:r>
                      <a:r>
                        <a:rPr lang="ru-RU" sz="1200" dirty="0" smtClean="0"/>
                        <a:t>. </a:t>
                      </a:r>
                      <a:endParaRPr lang="ru-RU" sz="1200" dirty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Рабочая интерактивная</a:t>
                      </a:r>
                      <a:r>
                        <a:rPr lang="ru-RU" sz="1200" baseline="0" dirty="0" smtClean="0"/>
                        <a:t> </a:t>
                      </a:r>
                      <a:r>
                        <a:rPr lang="ru-RU" sz="1200" dirty="0" smtClean="0"/>
                        <a:t>тетрадь  </a:t>
                      </a:r>
                      <a:r>
                        <a:rPr lang="ru-RU" sz="1200" b="0" baseline="0" dirty="0" smtClean="0"/>
                        <a:t>«</a:t>
                      </a:r>
                      <a:r>
                        <a:rPr lang="en-US" sz="1200" b="0" baseline="0" dirty="0" err="1" smtClean="0"/>
                        <a:t>Skysmart</a:t>
                      </a:r>
                      <a:r>
                        <a:rPr lang="ru-RU" sz="1200" b="0" baseline="0" dirty="0" smtClean="0"/>
                        <a:t>»:</a:t>
                      </a:r>
                      <a:endParaRPr lang="ru-RU" sz="1200" dirty="0" smtClean="0"/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Для учителей – бесплатно</a:t>
                      </a:r>
                      <a:r>
                        <a:rPr lang="ru-RU" sz="1200" baseline="0" dirty="0" smtClean="0"/>
                        <a:t>  в любое время.</a:t>
                      </a:r>
                      <a:endParaRPr lang="ru-RU" sz="1200" dirty="0" smtClean="0"/>
                    </a:p>
                    <a:p>
                      <a:pPr>
                        <a:lnSpc>
                          <a:spcPts val="1000"/>
                        </a:lnSpc>
                      </a:pPr>
                      <a:endParaRPr lang="ru-RU" sz="1200" dirty="0" smtClean="0"/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dirty="0" smtClean="0"/>
                        <a:t>Для учеников – бесплатно с 8:00</a:t>
                      </a:r>
                      <a:r>
                        <a:rPr lang="ru-RU" sz="1200" baseline="0" dirty="0" smtClean="0"/>
                        <a:t> по 16:00 ч. местного времени. </a:t>
                      </a:r>
                    </a:p>
                    <a:p>
                      <a:pPr>
                        <a:lnSpc>
                          <a:spcPts val="1000"/>
                        </a:lnSpc>
                      </a:pPr>
                      <a:r>
                        <a:rPr lang="ru-RU" sz="1200" baseline="0" dirty="0" smtClean="0"/>
                        <a:t>Для </a:t>
                      </a:r>
                      <a:r>
                        <a:rPr lang="ru-RU" sz="1200" dirty="0" smtClean="0"/>
                        <a:t>круглосуточного доступа к заданиям, ученики могут оформить подписку</a:t>
                      </a:r>
                      <a:r>
                        <a:rPr lang="ru-RU" sz="1200" baseline="0" dirty="0" smtClean="0"/>
                        <a:t> (оплачивают родители). Стоимость  зависит от  кол-ва предметов и длительности пользования (месяц, полгода, год) </a:t>
                      </a:r>
                      <a:endParaRPr lang="ru-RU" sz="1200" dirty="0" smtClean="0"/>
                    </a:p>
                  </a:txBody>
                  <a:tcPr marL="36000" marR="36000" marT="0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777404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26" y="0"/>
            <a:ext cx="9141374" cy="6857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06194524"/>
      </p:ext>
    </p:extLst>
  </p:cSld>
  <p:clrMapOvr>
    <a:masterClrMapping/>
  </p:clrMapOvr>
  <p:transition advClick="0" advTm="5000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Основания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037183" y="1985933"/>
            <a:ext cx="7848872" cy="35702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Национальный проект </a:t>
            </a:r>
            <a:r>
              <a:rPr lang="ru-RU" sz="32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«Цифровая образовательная среда»</a:t>
            </a:r>
            <a:endParaRPr lang="ru-RU" sz="3200" dirty="0" smtClean="0">
              <a:solidFill>
                <a:schemeClr val="tx2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endParaRPr lang="ru-RU" dirty="0">
              <a:solidFill>
                <a:schemeClr val="tx2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r>
              <a:rPr lang="ru-RU" sz="2400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Распоряжение Министерства просвещения </a:t>
            </a:r>
          </a:p>
          <a:p>
            <a:r>
              <a:rPr lang="ru-RU" sz="2400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от </a:t>
            </a:r>
            <a:r>
              <a:rPr lang="ru-RU" sz="24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18.05.2020 № </a:t>
            </a:r>
            <a:r>
              <a:rPr lang="ru-RU" sz="2400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Р-44</a:t>
            </a:r>
          </a:p>
          <a:p>
            <a:r>
              <a:rPr lang="ru-RU" sz="2400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 </a:t>
            </a:r>
            <a:r>
              <a:rPr lang="ru-RU" sz="24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«ОБ УТВЕРЖДЕНИИ МЕТОДИЧЕСКИХ РЕКОМЕНДАЦИЙ ДЛЯ ВНЕДРЕНИЯ В ОСНОВНЫЕ ОБЩЕОБРАЗОВАТЕЛЬНЫЕ ПРОГРАММЫ СОВРЕМЕННЫХ ЦИФРОВЫХ ТЕХНОЛОГИЙ»</a:t>
            </a:r>
            <a:endParaRPr lang="ru-RU" sz="2400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80703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7 элементов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259632" y="1916832"/>
            <a:ext cx="7128792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lnSpc>
                <a:spcPct val="115000"/>
              </a:lnSpc>
              <a:spcAft>
                <a:spcPts val="1000"/>
              </a:spcAft>
              <a:buAutoNum type="arabicPeriod"/>
            </a:pPr>
            <a:r>
              <a:rPr lang="ru-RU" sz="2000" b="1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Доступность</a:t>
            </a:r>
            <a:r>
              <a:rPr lang="ru-RU" sz="2000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 </a:t>
            </a:r>
            <a:r>
              <a:rPr lang="ru-RU" sz="20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цифровой инфраструктуры. </a:t>
            </a:r>
            <a:endParaRPr lang="ru-RU" sz="2000" dirty="0" smtClean="0">
              <a:solidFill>
                <a:schemeClr val="tx2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342900" indent="-342900">
              <a:lnSpc>
                <a:spcPct val="115000"/>
              </a:lnSpc>
              <a:spcAft>
                <a:spcPts val="1000"/>
              </a:spcAft>
              <a:buAutoNum type="arabicPeriod"/>
            </a:pPr>
            <a:r>
              <a:rPr lang="ru-RU" sz="2000" b="1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Доступность </a:t>
            </a:r>
            <a:r>
              <a:rPr lang="ru-RU" sz="20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цифровых инструментов, сервисов, ресурсов. </a:t>
            </a:r>
            <a:endParaRPr lang="ru-RU" sz="2000" dirty="0" smtClean="0">
              <a:solidFill>
                <a:schemeClr val="tx2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342900" indent="-342900">
              <a:lnSpc>
                <a:spcPct val="115000"/>
              </a:lnSpc>
              <a:spcAft>
                <a:spcPts val="1000"/>
              </a:spcAft>
              <a:buAutoNum type="arabicPeriod"/>
            </a:pPr>
            <a:r>
              <a:rPr lang="ru-RU" sz="2000" b="1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 </a:t>
            </a:r>
            <a:r>
              <a:rPr lang="ru-RU" sz="2000" b="1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Использование </a:t>
            </a:r>
            <a:r>
              <a:rPr lang="ru-RU" sz="20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цифровых технологий для решения задач управления. </a:t>
            </a:r>
            <a:endParaRPr lang="ru-RU" sz="2000" dirty="0" smtClean="0">
              <a:solidFill>
                <a:schemeClr val="tx2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342900" indent="-342900">
              <a:lnSpc>
                <a:spcPct val="115000"/>
              </a:lnSpc>
              <a:spcAft>
                <a:spcPts val="1000"/>
              </a:spcAft>
              <a:buAutoNum type="arabicPeriod"/>
            </a:pPr>
            <a:r>
              <a:rPr lang="ru-RU" sz="2000" b="1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Использование </a:t>
            </a:r>
            <a:r>
              <a:rPr lang="ru-RU" sz="20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цифровых технологий в учебном процессе. </a:t>
            </a:r>
            <a:endParaRPr lang="ru-RU" sz="2000" dirty="0" smtClean="0">
              <a:solidFill>
                <a:schemeClr val="tx2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342900" indent="-342900">
              <a:lnSpc>
                <a:spcPct val="115000"/>
              </a:lnSpc>
              <a:spcAft>
                <a:spcPts val="1000"/>
              </a:spcAft>
              <a:buAutoNum type="arabicPeriod"/>
            </a:pPr>
            <a:r>
              <a:rPr lang="ru-RU" sz="2000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Поддержка  </a:t>
            </a:r>
            <a:r>
              <a:rPr lang="ru-RU" sz="20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цифровой  компетентности  учащихся. </a:t>
            </a:r>
            <a:endParaRPr lang="ru-RU" sz="2000" dirty="0" smtClean="0">
              <a:solidFill>
                <a:schemeClr val="tx2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342900" indent="-342900">
              <a:lnSpc>
                <a:spcPct val="115000"/>
              </a:lnSpc>
              <a:spcAft>
                <a:spcPts val="1000"/>
              </a:spcAft>
              <a:buAutoNum type="arabicPeriod"/>
            </a:pPr>
            <a:r>
              <a:rPr lang="ru-RU" sz="2000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Профессиональное </a:t>
            </a:r>
            <a:r>
              <a:rPr lang="ru-RU" sz="20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развитие педагогов в области цифровых технологий. </a:t>
            </a:r>
            <a:endParaRPr lang="ru-RU" sz="2000" dirty="0" smtClean="0">
              <a:solidFill>
                <a:schemeClr val="tx2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342900" indent="-342900">
              <a:lnSpc>
                <a:spcPct val="115000"/>
              </a:lnSpc>
              <a:spcAft>
                <a:spcPts val="1000"/>
              </a:spcAft>
              <a:buAutoNum type="arabicPeriod"/>
            </a:pPr>
            <a:r>
              <a:rPr lang="ru-RU" sz="2000" dirty="0" smtClean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Управление  </a:t>
            </a:r>
            <a:r>
              <a:rPr lang="ru-RU" sz="2000" dirty="0">
                <a:solidFill>
                  <a:schemeClr val="tx2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цифровой  трансформацией  образовательной  организации. </a:t>
            </a:r>
            <a:endParaRPr lang="ru-RU" sz="2000" dirty="0">
              <a:solidFill>
                <a:schemeClr val="tx2"/>
              </a:solidFill>
              <a:effectLst/>
              <a:latin typeface="Times New Roman" pitchFamily="18" charset="0"/>
              <a:ea typeface="Calibri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7707150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Задачи ОО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15616" y="1340768"/>
            <a:ext cx="7632848" cy="53522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400" dirty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Задача каждого образовательного учреждения, </a:t>
            </a:r>
            <a:r>
              <a:rPr lang="ru-RU" sz="2400" dirty="0" smtClean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административной </a:t>
            </a:r>
            <a:r>
              <a:rPr lang="ru-RU" sz="2400" dirty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команды и  педагогического коллектива</a:t>
            </a:r>
            <a:endParaRPr lang="ru-RU" sz="2400" dirty="0">
              <a:solidFill>
                <a:schemeClr val="tx2"/>
              </a:solidFill>
              <a:latin typeface="Calibri"/>
              <a:ea typeface="Calibri"/>
              <a:cs typeface="Times New Roman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400" dirty="0" smtClean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1.Научиться </a:t>
            </a:r>
            <a:r>
              <a:rPr lang="ru-RU" sz="2400" b="1" dirty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различать</a:t>
            </a:r>
            <a:r>
              <a:rPr lang="ru-RU" sz="2400" dirty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 платформы, ресурсы и программы. </a:t>
            </a:r>
            <a:endParaRPr lang="ru-RU" sz="2400" dirty="0">
              <a:solidFill>
                <a:schemeClr val="tx2"/>
              </a:solidFill>
              <a:latin typeface="Calibri"/>
              <a:ea typeface="Calibri"/>
              <a:cs typeface="Times New Roman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400" dirty="0" smtClean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2.Необходимо </a:t>
            </a:r>
            <a:r>
              <a:rPr lang="ru-RU" sz="2400" b="1" dirty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переходить на работу</a:t>
            </a:r>
            <a:r>
              <a:rPr lang="ru-RU" sz="2400" dirty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 с ресурсами, программами, цифровыми платформами </a:t>
            </a:r>
            <a:r>
              <a:rPr lang="ru-RU" sz="2400" b="1" dirty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в принципе</a:t>
            </a:r>
            <a:r>
              <a:rPr lang="ru-RU" sz="2400" dirty="0">
                <a:solidFill>
                  <a:schemeClr val="tx2"/>
                </a:solidFill>
                <a:latin typeface="Times New Roman"/>
                <a:ea typeface="Calibri"/>
                <a:cs typeface="Times New Roman"/>
              </a:rPr>
              <a:t>, а не только в связи с ограничительными мерами. </a:t>
            </a:r>
            <a:endParaRPr lang="ru-RU" sz="2400" dirty="0">
              <a:solidFill>
                <a:schemeClr val="tx2"/>
              </a:solidFill>
              <a:latin typeface="Calibri"/>
              <a:ea typeface="Calibri"/>
              <a:cs typeface="Times New Roman"/>
            </a:endParaRPr>
          </a:p>
          <a:p>
            <a:r>
              <a:rPr lang="ru-RU" sz="2400" dirty="0" smtClean="0">
                <a:solidFill>
                  <a:schemeClr val="tx2"/>
                </a:solidFill>
                <a:latin typeface="Times New Roman"/>
                <a:ea typeface="Calibri"/>
              </a:rPr>
              <a:t>3.Важно </a:t>
            </a:r>
            <a:r>
              <a:rPr lang="ru-RU" sz="2400" dirty="0">
                <a:solidFill>
                  <a:schemeClr val="tx2"/>
                </a:solidFill>
                <a:latin typeface="Times New Roman"/>
                <a:ea typeface="Calibri"/>
              </a:rPr>
              <a:t>научиться </a:t>
            </a:r>
            <a:r>
              <a:rPr lang="ru-RU" sz="2400" b="1" dirty="0">
                <a:solidFill>
                  <a:schemeClr val="tx2"/>
                </a:solidFill>
                <a:latin typeface="Times New Roman"/>
                <a:ea typeface="Calibri"/>
              </a:rPr>
              <a:t>адекватно</a:t>
            </a:r>
            <a:r>
              <a:rPr lang="ru-RU" sz="2400" dirty="0">
                <a:solidFill>
                  <a:schemeClr val="tx2"/>
                </a:solidFill>
                <a:latin typeface="Times New Roman"/>
                <a:ea typeface="Calibri"/>
              </a:rPr>
              <a:t> их </a:t>
            </a:r>
            <a:r>
              <a:rPr lang="ru-RU" sz="2400" b="1" dirty="0">
                <a:solidFill>
                  <a:schemeClr val="tx2"/>
                </a:solidFill>
                <a:latin typeface="Times New Roman"/>
                <a:ea typeface="Calibri"/>
              </a:rPr>
              <a:t>оценивать</a:t>
            </a:r>
            <a:r>
              <a:rPr lang="ru-RU" sz="2400" dirty="0">
                <a:solidFill>
                  <a:schemeClr val="tx2"/>
                </a:solidFill>
                <a:latin typeface="Times New Roman"/>
                <a:ea typeface="Calibri"/>
              </a:rPr>
              <a:t>, </a:t>
            </a:r>
            <a:r>
              <a:rPr lang="ru-RU" sz="2400" b="1" dirty="0">
                <a:solidFill>
                  <a:schemeClr val="tx2"/>
                </a:solidFill>
                <a:latin typeface="Times New Roman"/>
                <a:ea typeface="Calibri"/>
              </a:rPr>
              <a:t>выбирать  и применять</a:t>
            </a:r>
            <a:r>
              <a:rPr lang="ru-RU" sz="2400" dirty="0">
                <a:solidFill>
                  <a:schemeClr val="tx2"/>
                </a:solidFill>
                <a:latin typeface="Times New Roman"/>
                <a:ea typeface="Calibri"/>
              </a:rPr>
              <a:t> в соответствии с условиями (внутренними и внешними) и, безусловно,  потребностями обучающихся.</a:t>
            </a:r>
            <a:endParaRPr lang="ru-RU" sz="24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393441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220</TotalTime>
  <Words>919</Words>
  <Application>Microsoft Office PowerPoint</Application>
  <PresentationFormat>Экран (4:3)</PresentationFormat>
  <Paragraphs>125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Солнцестояние</vt:lpstr>
      <vt:lpstr>Цифровая трансформация в школе</vt:lpstr>
      <vt:lpstr>«Перспективы развития «Библиотеки «ЭПОС» в контексте формирования цифровой образовательной среды в системе общего образования Пермского края»</vt:lpstr>
      <vt:lpstr>Секция 2</vt:lpstr>
      <vt:lpstr>Цифровые образовательные ресурсы</vt:lpstr>
      <vt:lpstr>Цифровые образовательные ресурсы</vt:lpstr>
      <vt:lpstr>Презентация PowerPoint</vt:lpstr>
      <vt:lpstr>Основания</vt:lpstr>
      <vt:lpstr>7 элементов</vt:lpstr>
      <vt:lpstr>Задачи ОО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Цифровая трансформация в школе</dc:title>
  <dc:creator>1</dc:creator>
  <cp:lastModifiedBy>1</cp:lastModifiedBy>
  <cp:revision>14</cp:revision>
  <dcterms:created xsi:type="dcterms:W3CDTF">2020-11-17T06:48:40Z</dcterms:created>
  <dcterms:modified xsi:type="dcterms:W3CDTF">2020-11-17T13:39:13Z</dcterms:modified>
</cp:coreProperties>
</file>

<file path=docProps/thumbnail.jpeg>
</file>