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0" r:id="rId3"/>
    <p:sldId id="291" r:id="rId4"/>
    <p:sldId id="293" r:id="rId5"/>
    <p:sldId id="294" r:id="rId6"/>
    <p:sldId id="284" r:id="rId7"/>
    <p:sldId id="285" r:id="rId8"/>
    <p:sldId id="286" r:id="rId9"/>
    <p:sldId id="277" r:id="rId10"/>
    <p:sldId id="278" r:id="rId11"/>
    <p:sldId id="280" r:id="rId12"/>
    <p:sldId id="281" r:id="rId13"/>
    <p:sldId id="282" r:id="rId14"/>
    <p:sldId id="295" r:id="rId15"/>
    <p:sldId id="29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7F7F7F"/>
    <a:srgbClr val="98DEDC"/>
    <a:srgbClr val="297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07" autoAdjust="0"/>
    <p:restoredTop sz="94660"/>
  </p:normalViewPr>
  <p:slideViewPr>
    <p:cSldViewPr>
      <p:cViewPr varScale="1">
        <p:scale>
          <a:sx n="51" d="100"/>
          <a:sy n="5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53F37-C77B-4A9E-A446-10455B1CE483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1186B-21C7-437F-911B-73AC657F5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2269-E88C-4DF0-A6BF-E80E5019368E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303DE-3132-4D01-A69B-69CAFEFDF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A82FE-A162-433F-B02D-BCF977E2F946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F419-8C4E-4347-9F6B-7C7F9E363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4B8CB-237B-4768-855A-887E238F549E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3209A-6198-4BB7-803C-3178C7274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4A68-C248-466B-BEE8-072EF94C089C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45E59-E085-4446-822D-C9DA49493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0522-9D50-4065-BFCE-0F39EE84C6E8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A5EE-B32B-4B94-9CDE-1BDF472A1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26325-93FB-404A-8393-4DB7F08E45CF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2D5B1-2432-4961-83BE-79C94EE4D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1827-CF4E-4AEC-97CD-069EA11A9E31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85D8D-1FF0-4947-888F-16EF23229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5EA3-7796-451F-9F22-421A061EF941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B19FA-535E-4CCB-AAA7-402B54E83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59545-9405-4352-89D4-21BCD1E0798B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BBE56-AB5D-43D8-B8B1-9786CC93C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C36AC-2797-42E6-A4B3-E44CB18E648A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229A-8018-430B-B4C5-95AD776DC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3B47FF-5FAB-40ED-8608-373C7A7909A2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7B2F7B-3D86-49DB-A2BE-46F160EFD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2" y="0"/>
            <a:ext cx="9788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\\Server\сетевые документы\Символика\Logo_o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6435" y="116632"/>
            <a:ext cx="12096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8" t="32329" r="4523" b="3197"/>
          <a:stretch/>
        </p:blipFill>
        <p:spPr bwMode="auto">
          <a:xfrm>
            <a:off x="1072129" y="1958199"/>
            <a:ext cx="6314026" cy="365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96794" y="136004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«Образовательная платформа </a:t>
            </a:r>
            <a:r>
              <a:rPr lang="ru-RU" sz="2800" dirty="0" err="1"/>
              <a:t>MakeTest</a:t>
            </a:r>
            <a:r>
              <a:rPr lang="ru-RU" sz="2800" dirty="0"/>
              <a:t> как средство повышения качества математического образования».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53328" y="5229200"/>
            <a:ext cx="325796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932040" y="4676940"/>
            <a:ext cx="41940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dirty="0" smtClean="0"/>
          </a:p>
          <a:p>
            <a:r>
              <a:rPr lang="ru-RU" i="1" dirty="0" err="1" smtClean="0"/>
              <a:t>Баянова</a:t>
            </a:r>
            <a:r>
              <a:rPr lang="ru-RU" i="1" dirty="0" smtClean="0"/>
              <a:t> </a:t>
            </a:r>
            <a:r>
              <a:rPr lang="ru-RU" i="1" dirty="0"/>
              <a:t>Инна Борисовна,</a:t>
            </a:r>
            <a:endParaRPr lang="ru-RU" dirty="0"/>
          </a:p>
          <a:p>
            <a:r>
              <a:rPr lang="ru-RU" sz="1600" i="1" dirty="0"/>
              <a:t>учитель математики МАОУ "Гимназия № 33" г. </a:t>
            </a:r>
            <a:r>
              <a:rPr lang="ru-RU" sz="1600" i="1" dirty="0" smtClean="0"/>
              <a:t>Перми;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ru-RU" i="1" dirty="0" smtClean="0"/>
              <a:t>Кабанова </a:t>
            </a:r>
            <a:r>
              <a:rPr lang="ru-RU" i="1" dirty="0"/>
              <a:t>Елена Владимировна,</a:t>
            </a:r>
            <a:endParaRPr lang="ru-RU" dirty="0"/>
          </a:p>
          <a:p>
            <a:r>
              <a:rPr lang="ru-RU" sz="1600" i="1" dirty="0"/>
              <a:t>учитель математики МАОУ "Гимназия № 33" г. </a:t>
            </a:r>
            <a:r>
              <a:rPr lang="ru-RU" sz="1600" i="1" dirty="0" smtClean="0"/>
              <a:t>Перми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21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5200" t="15608" r="34413" b="8422"/>
          <a:stretch>
            <a:fillRect/>
          </a:stretch>
        </p:blipFill>
        <p:spPr bwMode="auto">
          <a:xfrm>
            <a:off x="2195513" y="2349500"/>
            <a:ext cx="2305050" cy="324008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116013" y="260350"/>
            <a:ext cx="7786687" cy="642938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умеет</a:t>
            </a:r>
            <a:endParaRPr lang="ru-RU" sz="1400" b="1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ФОРМАТ ТЕСТИРОВАНИЯ</a:t>
            </a:r>
            <a: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>
              <a:solidFill>
                <a:srgbClr val="11488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4580" name="Picture 11" descr="AX_cover1"/>
          <p:cNvPicPr>
            <a:picLocks noChangeAspect="1" noChangeArrowheads="1"/>
          </p:cNvPicPr>
          <p:nvPr/>
        </p:nvPicPr>
        <p:blipFill>
          <a:blip r:embed="rId3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3" name="Группа 12"/>
          <p:cNvGrpSpPr>
            <a:grpSpLocks/>
          </p:cNvGrpSpPr>
          <p:nvPr/>
        </p:nvGrpSpPr>
        <p:grpSpPr bwMode="auto">
          <a:xfrm>
            <a:off x="1403350" y="1052513"/>
            <a:ext cx="936625" cy="812800"/>
            <a:chOff x="35496" y="3399383"/>
            <a:chExt cx="936104" cy="812842"/>
          </a:xfrm>
        </p:grpSpPr>
        <p:sp>
          <p:nvSpPr>
            <p:cNvPr id="20" name="Шестиугольник 19"/>
            <p:cNvSpPr/>
            <p:nvPr/>
          </p:nvSpPr>
          <p:spPr>
            <a:xfrm>
              <a:off x="395659" y="3645458"/>
              <a:ext cx="575941" cy="360382"/>
            </a:xfrm>
            <a:prstGeom prst="hexagon">
              <a:avLst>
                <a:gd name="adj" fmla="val 29233"/>
                <a:gd name="vf" fmla="val 115470"/>
              </a:avLst>
            </a:prstGeom>
            <a:solidFill>
              <a:srgbClr val="98DEDC"/>
            </a:solidFill>
            <a:ln>
              <a:solidFill>
                <a:srgbClr val="B5E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sz="1400"/>
            </a:p>
          </p:txBody>
        </p:sp>
        <p:pic>
          <p:nvPicPr>
            <p:cNvPr id="24585" name="Рисунок 20" descr="super_mono_3d_19.pn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5496" y="3399383"/>
              <a:ext cx="812842" cy="812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Прямоугольник 21"/>
          <p:cNvSpPr/>
          <p:nvPr/>
        </p:nvSpPr>
        <p:spPr>
          <a:xfrm>
            <a:off x="2428875" y="1196975"/>
            <a:ext cx="1768475" cy="457200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algn="r" eaLnBrk="0" hangingPunct="0"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на бумаге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311900" y="1916113"/>
            <a:ext cx="1350963" cy="457200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algn="r" eaLnBrk="0" hangingPunct="0">
              <a:defRPr/>
            </a:pP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онлайн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4588" name="Группа 23"/>
          <p:cNvGrpSpPr>
            <a:grpSpLocks/>
          </p:cNvGrpSpPr>
          <p:nvPr/>
        </p:nvGrpSpPr>
        <p:grpSpPr bwMode="auto">
          <a:xfrm>
            <a:off x="5291138" y="1773238"/>
            <a:ext cx="936625" cy="812800"/>
            <a:chOff x="5076056" y="4797152"/>
            <a:chExt cx="936104" cy="812842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5436218" y="5013063"/>
              <a:ext cx="575942" cy="360381"/>
            </a:xfrm>
            <a:prstGeom prst="hexagon">
              <a:avLst>
                <a:gd name="adj" fmla="val 29233"/>
                <a:gd name="vf" fmla="val 115470"/>
              </a:avLst>
            </a:prstGeom>
            <a:solidFill>
              <a:srgbClr val="98DEDC"/>
            </a:solidFill>
            <a:ln>
              <a:solidFill>
                <a:srgbClr val="B5E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sz="1400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24590" name="Рисунок 25" descr="super_mono_3d_46.png"/>
            <p:cNvPicPr>
              <a:picLocks noChangeAspect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5076056" y="4797152"/>
              <a:ext cx="812842" cy="812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 l="19287" t="15477" r="18501" b="8134"/>
          <a:stretch>
            <a:fillRect/>
          </a:stretch>
        </p:blipFill>
        <p:spPr bwMode="auto">
          <a:xfrm>
            <a:off x="4643438" y="3213100"/>
            <a:ext cx="3962400" cy="273685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1258888" y="908050"/>
            <a:ext cx="7437437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4594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413" y="260350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989138"/>
            <a:ext cx="5643563" cy="423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116013" y="260350"/>
            <a:ext cx="7786687" cy="642938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умеет</a:t>
            </a:r>
            <a:endParaRPr lang="ru-RU" sz="1400" b="1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ИНДИВИДУАЛИЗАЦИЯ УЧЕБНОГО ПРОЦЕССА</a:t>
            </a:r>
            <a: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>
              <a:solidFill>
                <a:srgbClr val="11488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7652" name="Picture 11" descr="AX_cover1"/>
          <p:cNvPicPr>
            <a:picLocks noChangeAspect="1" noChangeArrowheads="1"/>
          </p:cNvPicPr>
          <p:nvPr/>
        </p:nvPicPr>
        <p:blipFill>
          <a:blip r:embed="rId3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5" name="Группа 15"/>
          <p:cNvGrpSpPr>
            <a:grpSpLocks/>
          </p:cNvGrpSpPr>
          <p:nvPr/>
        </p:nvGrpSpPr>
        <p:grpSpPr bwMode="auto">
          <a:xfrm>
            <a:off x="3706813" y="4868863"/>
            <a:ext cx="854075" cy="812800"/>
            <a:chOff x="4499992" y="836712"/>
            <a:chExt cx="852530" cy="812842"/>
          </a:xfrm>
        </p:grpSpPr>
        <p:sp>
          <p:nvSpPr>
            <p:cNvPr id="21" name="Шестиугольник 20"/>
            <p:cNvSpPr/>
            <p:nvPr/>
          </p:nvSpPr>
          <p:spPr>
            <a:xfrm>
              <a:off x="4859702" y="1052623"/>
              <a:ext cx="492820" cy="360381"/>
            </a:xfrm>
            <a:prstGeom prst="hexagon">
              <a:avLst>
                <a:gd name="adj" fmla="val 29233"/>
                <a:gd name="vf" fmla="val 115470"/>
              </a:avLst>
            </a:prstGeom>
            <a:solidFill>
              <a:srgbClr val="98DEDC"/>
            </a:solidFill>
            <a:ln>
              <a:solidFill>
                <a:srgbClr val="B5E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sz="1400"/>
            </a:p>
          </p:txBody>
        </p:sp>
        <p:pic>
          <p:nvPicPr>
            <p:cNvPr id="27657" name="Рисунок 21" descr="super_mono_3d_part2_67.pn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4499992" y="836712"/>
              <a:ext cx="694916" cy="812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Прямоугольник 22"/>
          <p:cNvSpPr/>
          <p:nvPr/>
        </p:nvSpPr>
        <p:spPr>
          <a:xfrm>
            <a:off x="2195513" y="1052513"/>
            <a:ext cx="3241675" cy="701675"/>
          </a:xfrm>
          <a:prstGeom prst="rect">
            <a:avLst/>
          </a:prstGeom>
        </p:spPr>
        <p:txBody>
          <a:bodyPr lIns="91423" tIns="45712" rIns="91423" bIns="45712">
            <a:spAutoFit/>
          </a:bodyPr>
          <a:lstStyle/>
          <a:p>
            <a:pPr eaLnBrk="0" hangingPunct="0"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Использование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готовых тестов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258888" y="908050"/>
            <a:ext cx="7294562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643438" y="4941888"/>
            <a:ext cx="3371850" cy="701675"/>
          </a:xfrm>
          <a:prstGeom prst="rect">
            <a:avLst/>
          </a:prstGeom>
        </p:spPr>
        <p:txBody>
          <a:bodyPr wrap="none" lIns="91423" tIns="45712" rIns="91423" bIns="45712">
            <a:spAutoFit/>
          </a:bodyPr>
          <a:lstStyle/>
          <a:p>
            <a:pPr eaLnBrk="0" hangingPunct="0"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Возможность создания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собственных тестов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Шестиугольник 25"/>
          <p:cNvSpPr/>
          <p:nvPr/>
        </p:nvSpPr>
        <p:spPr>
          <a:xfrm>
            <a:off x="1476375" y="1125538"/>
            <a:ext cx="574675" cy="358775"/>
          </a:xfrm>
          <a:prstGeom prst="hexagon">
            <a:avLst>
              <a:gd name="adj" fmla="val 29233"/>
              <a:gd name="vf" fmla="val 115470"/>
            </a:avLst>
          </a:prstGeom>
          <a:solidFill>
            <a:srgbClr val="98DEDC"/>
          </a:solidFill>
          <a:ln>
            <a:solidFill>
              <a:srgbClr val="B5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eaLnBrk="0" hangingPunct="0">
              <a:defRPr/>
            </a:pPr>
            <a:endParaRPr lang="ru-RU" sz="1400"/>
          </a:p>
        </p:txBody>
      </p:sp>
      <p:pic>
        <p:nvPicPr>
          <p:cNvPr id="27662" name="Picture 2" descr="C:\Users\mazhirin\Desktop\Аксиома\иконки\super_mono_3d_32.png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1187450" y="981075"/>
            <a:ext cx="81438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3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260350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Шестиугольник 21"/>
          <p:cNvSpPr/>
          <p:nvPr/>
        </p:nvSpPr>
        <p:spPr>
          <a:xfrm>
            <a:off x="4949825" y="4357688"/>
            <a:ext cx="576263" cy="360362"/>
          </a:xfrm>
          <a:prstGeom prst="hexagon">
            <a:avLst>
              <a:gd name="adj" fmla="val 29233"/>
              <a:gd name="vf" fmla="val 115470"/>
            </a:avLst>
          </a:prstGeom>
          <a:solidFill>
            <a:srgbClr val="98DEDC"/>
          </a:solidFill>
          <a:ln>
            <a:solidFill>
              <a:srgbClr val="B5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eaLnBrk="0" hangingPunct="0">
              <a:defRPr/>
            </a:pPr>
            <a:endParaRPr lang="ru-RU" sz="140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187450" y="260350"/>
            <a:ext cx="7786688" cy="642938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умеет</a:t>
            </a:r>
            <a:r>
              <a:rPr lang="ru-RU"/>
              <a:t> </a:t>
            </a:r>
            <a:r>
              <a:rPr lang="ru-RU" sz="1400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 sz="1400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ru-RU" sz="1400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ЭФФЕКТИВНЫЙ МОНИТОРИНГ,</a:t>
            </a:r>
          </a:p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ГАРАНТИЯ САМОСТОЯТЕЛЬНОЙ РАБОТЫ</a:t>
            </a:r>
            <a: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>
              <a:solidFill>
                <a:srgbClr val="11488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8676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547813" y="1720850"/>
            <a:ext cx="5886450" cy="457200"/>
          </a:xfrm>
          <a:prstGeom prst="rect">
            <a:avLst/>
          </a:prstGeom>
        </p:spPr>
        <p:txBody>
          <a:bodyPr lIns="91423" tIns="45712" rIns="91423" bIns="45712">
            <a:spAutoFit/>
          </a:bodyPr>
          <a:lstStyle/>
          <a:p>
            <a:pPr algn="ctr" eaLnBrk="0" hangingPunct="0">
              <a:defRPr/>
            </a:pP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31100" t="13467" r="32675" b="30599"/>
          <a:stretch>
            <a:fillRect/>
          </a:stretch>
        </p:blipFill>
        <p:spPr bwMode="auto">
          <a:xfrm>
            <a:off x="1114425" y="2997200"/>
            <a:ext cx="3376613" cy="293211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1258888" y="1196975"/>
            <a:ext cx="7366000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627313" y="1268413"/>
            <a:ext cx="4752975" cy="1096962"/>
          </a:xfrm>
          <a:prstGeom prst="rect">
            <a:avLst/>
          </a:prstGeom>
        </p:spPr>
        <p:txBody>
          <a:bodyPr lIns="91423" tIns="45712" rIns="91423" bIns="45712">
            <a:spAutoFit/>
          </a:bodyPr>
          <a:lstStyle/>
          <a:p>
            <a:pPr eaLnBrk="0" hangingPunct="0"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индивидуальные варианты одинаковой сложности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при тестировании класса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51500" y="3789363"/>
            <a:ext cx="3386138" cy="1446534"/>
          </a:xfrm>
          <a:prstGeom prst="rect">
            <a:avLst/>
          </a:prstGeom>
        </p:spPr>
        <p:txBody>
          <a:bodyPr lIns="91423" tIns="45712" rIns="91423" bIns="45712">
            <a:spAutoFit/>
          </a:bodyPr>
          <a:lstStyle/>
          <a:p>
            <a:pPr eaLnBrk="0" hangingPunct="0"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индивидуальные 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варианты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при домашнем </a:t>
            </a:r>
          </a:p>
          <a:p>
            <a:pPr eaLnBrk="0" hangingPunct="0">
              <a:defRPr/>
            </a:pP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online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-тестировании</a:t>
            </a:r>
          </a:p>
        </p:txBody>
      </p:sp>
      <p:pic>
        <p:nvPicPr>
          <p:cNvPr id="28684" name="Picture 2" descr="C:\Users\mazhirin\Desktop\Аксиома\иконки\super_mono_3d_46.pn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630738" y="4005263"/>
            <a:ext cx="811212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Шестиугольник 20"/>
          <p:cNvSpPr/>
          <p:nvPr/>
        </p:nvSpPr>
        <p:spPr>
          <a:xfrm>
            <a:off x="1922463" y="1773238"/>
            <a:ext cx="577850" cy="360362"/>
          </a:xfrm>
          <a:prstGeom prst="hexagon">
            <a:avLst>
              <a:gd name="adj" fmla="val 29233"/>
              <a:gd name="vf" fmla="val 115470"/>
            </a:avLst>
          </a:prstGeom>
          <a:solidFill>
            <a:srgbClr val="98DEDC"/>
          </a:solidFill>
          <a:ln>
            <a:solidFill>
              <a:srgbClr val="B5E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eaLnBrk="0" hangingPunct="0">
              <a:defRPr/>
            </a:pPr>
            <a:endParaRPr lang="ru-RU" sz="1400"/>
          </a:p>
        </p:txBody>
      </p:sp>
      <p:pic>
        <p:nvPicPr>
          <p:cNvPr id="28686" name="Picture 3" descr="C:\Users\mazhirin\Desktop\Аксиома\иконки\super_mono_3d_72.png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1619250" y="1416050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4438" y="260350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8738" t="13467" r="29525" b="43134"/>
          <a:stretch>
            <a:fillRect/>
          </a:stretch>
        </p:blipFill>
        <p:spPr bwMode="auto">
          <a:xfrm>
            <a:off x="5003800" y="1196975"/>
            <a:ext cx="3816350" cy="223202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ctr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187450" y="260350"/>
            <a:ext cx="7786688" cy="642938"/>
          </a:xfrm>
          <a:prstGeom prst="rect">
            <a:avLst/>
          </a:prstGeom>
        </p:spPr>
        <p:txBody>
          <a:bodyPr lIns="91423" tIns="45712" rIns="91423" bIns="45712"/>
          <a:lstStyle/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умеет</a:t>
            </a:r>
            <a:endParaRPr lang="ru-RU" sz="1400" b="1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НАСТРОЙКА СЛОЖНОСТИ</a:t>
            </a:r>
            <a: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>
              <a:solidFill>
                <a:srgbClr val="11488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9700" name="Picture 11" descr="AX_cover1"/>
          <p:cNvPicPr>
            <a:picLocks noChangeAspect="1" noChangeArrowheads="1"/>
          </p:cNvPicPr>
          <p:nvPr/>
        </p:nvPicPr>
        <p:blipFill>
          <a:blip r:embed="rId3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1" name="Группа 45"/>
          <p:cNvGrpSpPr>
            <a:grpSpLocks/>
          </p:cNvGrpSpPr>
          <p:nvPr/>
        </p:nvGrpSpPr>
        <p:grpSpPr bwMode="auto">
          <a:xfrm>
            <a:off x="3132138" y="3860800"/>
            <a:ext cx="4214812" cy="815975"/>
            <a:chOff x="4427984" y="4221088"/>
            <a:chExt cx="4214822" cy="815363"/>
          </a:xfrm>
        </p:grpSpPr>
        <p:grpSp>
          <p:nvGrpSpPr>
            <p:cNvPr id="29702" name="Группа 30"/>
            <p:cNvGrpSpPr>
              <a:grpSpLocks/>
            </p:cNvGrpSpPr>
            <p:nvPr/>
          </p:nvGrpSpPr>
          <p:grpSpPr bwMode="auto">
            <a:xfrm>
              <a:off x="4427984" y="4221088"/>
              <a:ext cx="936104" cy="812842"/>
              <a:chOff x="179512" y="2852936"/>
              <a:chExt cx="936104" cy="812842"/>
            </a:xfrm>
          </p:grpSpPr>
          <p:sp>
            <p:nvSpPr>
              <p:cNvPr id="49" name="Шестиугольник 48"/>
              <p:cNvSpPr/>
              <p:nvPr/>
            </p:nvSpPr>
            <p:spPr>
              <a:xfrm>
                <a:off x="539875" y="3213029"/>
                <a:ext cx="576264" cy="360092"/>
              </a:xfrm>
              <a:prstGeom prst="hexagon">
                <a:avLst>
                  <a:gd name="adj" fmla="val 29233"/>
                  <a:gd name="vf" fmla="val 115470"/>
                </a:avLst>
              </a:prstGeom>
              <a:solidFill>
                <a:srgbClr val="98DEDC"/>
              </a:solidFill>
              <a:ln>
                <a:solidFill>
                  <a:srgbClr val="B5E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ru-RU" sz="1400"/>
              </a:p>
            </p:txBody>
          </p:sp>
          <p:pic>
            <p:nvPicPr>
              <p:cNvPr id="29704" name="Рисунок 49" descr="super_mono_3d_83.png"/>
              <p:cNvPicPr>
                <a:picLocks noChangeAspect="1"/>
              </p:cNvPicPr>
              <p:nvPr/>
            </p:nvPicPr>
            <p:blipFill>
              <a:blip r:embed="rId4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179512" y="2852936"/>
                <a:ext cx="812842" cy="812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8" name="Прямоугольник 47"/>
            <p:cNvSpPr/>
            <p:nvPr/>
          </p:nvSpPr>
          <p:spPr>
            <a:xfrm>
              <a:off x="5404298" y="4275023"/>
              <a:ext cx="3238508" cy="7614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управление уровнем</a:t>
              </a:r>
            </a:p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сложности тестов</a:t>
              </a:r>
            </a:p>
          </p:txBody>
        </p:sp>
      </p:grpSp>
      <p:grpSp>
        <p:nvGrpSpPr>
          <p:cNvPr id="29706" name="Группа 50"/>
          <p:cNvGrpSpPr>
            <a:grpSpLocks/>
          </p:cNvGrpSpPr>
          <p:nvPr/>
        </p:nvGrpSpPr>
        <p:grpSpPr bwMode="auto">
          <a:xfrm>
            <a:off x="1403350" y="5013325"/>
            <a:ext cx="5907088" cy="812800"/>
            <a:chOff x="395536" y="5712502"/>
            <a:chExt cx="5906589" cy="812842"/>
          </a:xfrm>
        </p:grpSpPr>
        <p:grpSp>
          <p:nvGrpSpPr>
            <p:cNvPr id="29707" name="Группа 28"/>
            <p:cNvGrpSpPr>
              <a:grpSpLocks/>
            </p:cNvGrpSpPr>
            <p:nvPr/>
          </p:nvGrpSpPr>
          <p:grpSpPr bwMode="auto">
            <a:xfrm>
              <a:off x="395536" y="5712502"/>
              <a:ext cx="936104" cy="812842"/>
              <a:chOff x="4499992" y="4005064"/>
              <a:chExt cx="936104" cy="812842"/>
            </a:xfrm>
          </p:grpSpPr>
          <p:sp>
            <p:nvSpPr>
              <p:cNvPr id="54" name="Шестиугольник 53"/>
              <p:cNvSpPr/>
              <p:nvPr/>
            </p:nvSpPr>
            <p:spPr>
              <a:xfrm>
                <a:off x="4860325" y="4314643"/>
                <a:ext cx="576213" cy="358794"/>
              </a:xfrm>
              <a:prstGeom prst="hexagon">
                <a:avLst>
                  <a:gd name="adj" fmla="val 29233"/>
                  <a:gd name="vf" fmla="val 115470"/>
                </a:avLst>
              </a:prstGeom>
              <a:solidFill>
                <a:srgbClr val="98DEDC"/>
              </a:solidFill>
              <a:ln>
                <a:solidFill>
                  <a:srgbClr val="B5E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ru-RU" sz="1400"/>
              </a:p>
            </p:txBody>
          </p:sp>
          <p:pic>
            <p:nvPicPr>
              <p:cNvPr id="29709" name="Рисунок 54" descr="super_mono_3d_88.png"/>
              <p:cNvPicPr>
                <a:picLocks noChangeAspect="1"/>
              </p:cNvPicPr>
              <p:nvPr/>
            </p:nvPicPr>
            <p:blipFill>
              <a:blip r:embed="rId5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4499992" y="4005064"/>
                <a:ext cx="812842" cy="812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3" name="Прямоугольник 52"/>
            <p:cNvSpPr/>
            <p:nvPr/>
          </p:nvSpPr>
          <p:spPr>
            <a:xfrm>
              <a:off x="1373353" y="5733141"/>
              <a:ext cx="4928772" cy="7620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итоговые, контрольные и</a:t>
              </a:r>
            </a:p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узкоспециализированные тесты</a:t>
              </a:r>
            </a:p>
          </p:txBody>
        </p:sp>
      </p:grpSp>
      <p:grpSp>
        <p:nvGrpSpPr>
          <p:cNvPr id="29711" name="Группа 55"/>
          <p:cNvGrpSpPr>
            <a:grpSpLocks/>
          </p:cNvGrpSpPr>
          <p:nvPr/>
        </p:nvGrpSpPr>
        <p:grpSpPr bwMode="auto">
          <a:xfrm>
            <a:off x="900113" y="1412875"/>
            <a:ext cx="3819525" cy="1096963"/>
            <a:chOff x="35496" y="2924944"/>
            <a:chExt cx="3818862" cy="1096884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971958" y="2924944"/>
              <a:ext cx="2882400" cy="10968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индивидуальный </a:t>
              </a:r>
            </a:p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подход к каждому</a:t>
              </a:r>
            </a:p>
            <a:p>
              <a:pPr eaLnBrk="0" hangingPunct="0">
                <a:defRPr/>
              </a:pPr>
              <a:r>
                <a:rPr lang="ru-RU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ученику</a:t>
              </a:r>
            </a:p>
          </p:txBody>
        </p:sp>
        <p:grpSp>
          <p:nvGrpSpPr>
            <p:cNvPr id="29713" name="Группа 39"/>
            <p:cNvGrpSpPr>
              <a:grpSpLocks/>
            </p:cNvGrpSpPr>
            <p:nvPr/>
          </p:nvGrpSpPr>
          <p:grpSpPr bwMode="auto">
            <a:xfrm>
              <a:off x="35496" y="3068960"/>
              <a:ext cx="864096" cy="812842"/>
              <a:chOff x="3275856" y="3789040"/>
              <a:chExt cx="864096" cy="812842"/>
            </a:xfrm>
          </p:grpSpPr>
          <p:sp>
            <p:nvSpPr>
              <p:cNvPr id="59" name="Шестиугольник 58"/>
              <p:cNvSpPr/>
              <p:nvPr/>
            </p:nvSpPr>
            <p:spPr>
              <a:xfrm>
                <a:off x="3563143" y="4149813"/>
                <a:ext cx="576163" cy="360337"/>
              </a:xfrm>
              <a:prstGeom prst="hexagon">
                <a:avLst>
                  <a:gd name="adj" fmla="val 29233"/>
                  <a:gd name="vf" fmla="val 115470"/>
                </a:avLst>
              </a:prstGeom>
              <a:solidFill>
                <a:srgbClr val="98DEDC"/>
              </a:solidFill>
              <a:ln>
                <a:solidFill>
                  <a:srgbClr val="B5E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ru-RU" sz="1400"/>
              </a:p>
            </p:txBody>
          </p:sp>
          <p:pic>
            <p:nvPicPr>
              <p:cNvPr id="29715" name="Рисунок 59" descr="super_mono_3d_78.png"/>
              <p:cNvPicPr>
                <a:picLocks noChangeAspect="1"/>
              </p:cNvPicPr>
              <p:nvPr/>
            </p:nvPicPr>
            <p:blipFill>
              <a:blip r:embed="rId6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3275856" y="3789040"/>
                <a:ext cx="812842" cy="812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cxnSp>
        <p:nvCxnSpPr>
          <p:cNvPr id="22" name="Прямая соединительная линия 21"/>
          <p:cNvCxnSpPr/>
          <p:nvPr/>
        </p:nvCxnSpPr>
        <p:spPr>
          <a:xfrm>
            <a:off x="1258888" y="908050"/>
            <a:ext cx="7510462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9717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38" y="260350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0234" b="28888"/>
          <a:stretch/>
        </p:blipFill>
        <p:spPr bwMode="auto">
          <a:xfrm>
            <a:off x="928124" y="878419"/>
            <a:ext cx="5660132" cy="306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1" descr="AX_cover1"/>
          <p:cNvPicPr>
            <a:picLocks noChangeAspect="1" noChangeArrowheads="1"/>
          </p:cNvPicPr>
          <p:nvPr/>
        </p:nvPicPr>
        <p:blipFill>
          <a:blip r:embed="rId3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189" y="3789040"/>
            <a:ext cx="5095175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79488" y="116632"/>
            <a:ext cx="7643812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Что </a:t>
            </a:r>
            <a:r>
              <a:rPr lang="ru-RU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умеет                                    </a:t>
            </a:r>
            <a:endParaRPr lang="ru-RU" sz="1400" b="1" dirty="0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eaLnBrk="0" hangingPunct="0"/>
            <a:r>
              <a:rPr lang="ru-RU" sz="16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АНАЛИЗ И ПРЕДСТАВЛЕНИЕ РЕЗУЛЬТАТОВ ТЕСТИРОВАНИЯ </a:t>
            </a:r>
            <a:endParaRPr lang="ru-RU" sz="1600" b="1" dirty="0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9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43714" y="142357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91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6197" t="34024" r="27817" b="28791"/>
          <a:stretch>
            <a:fillRect/>
          </a:stretch>
        </p:blipFill>
        <p:spPr bwMode="auto">
          <a:xfrm>
            <a:off x="1259632" y="764704"/>
            <a:ext cx="5560075" cy="25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1" descr="AX_cover1"/>
          <p:cNvPicPr>
            <a:picLocks noChangeAspect="1" noChangeArrowheads="1"/>
          </p:cNvPicPr>
          <p:nvPr/>
        </p:nvPicPr>
        <p:blipFill>
          <a:blip r:embed="rId3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572" t="10454" r="28244" b="31469"/>
          <a:stretch>
            <a:fillRect/>
          </a:stretch>
        </p:blipFill>
        <p:spPr bwMode="auto">
          <a:xfrm>
            <a:off x="3059832" y="3271304"/>
            <a:ext cx="5399672" cy="336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9488" y="116632"/>
            <a:ext cx="7643812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Что </a:t>
            </a:r>
            <a:r>
              <a:rPr lang="ru-RU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умеет                                    </a:t>
            </a:r>
            <a:endParaRPr lang="ru-RU" sz="1400" b="1" dirty="0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eaLnBrk="0" hangingPunct="0"/>
            <a:r>
              <a:rPr lang="ru-RU" sz="1600" b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АНАЛИЗ И ПРЕДСТАВЛЕНИЕ РЕЗУЛЬТАТОВ ТЕСТИРОВАНИЯ </a:t>
            </a:r>
            <a:endParaRPr lang="ru-RU" sz="1600" b="1" dirty="0">
              <a:solidFill>
                <a:srgbClr val="40404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43714" y="142357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285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13438"/>
            <a:ext cx="6120680" cy="697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53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723317"/>
              </p:ext>
            </p:extLst>
          </p:nvPr>
        </p:nvGraphicFramePr>
        <p:xfrm>
          <a:off x="1066684" y="1268761"/>
          <a:ext cx="7786740" cy="4218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867"/>
                <a:gridCol w="1231818"/>
                <a:gridCol w="1168011"/>
                <a:gridCol w="1168011"/>
                <a:gridCol w="1168011"/>
                <a:gridCol w="1168011"/>
                <a:gridCol w="1168011"/>
              </a:tblGrid>
              <a:tr h="90589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2014 – 2015 уч.  год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2015-2016 уч. год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2016-2017 уч. год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2017-2018 уч. год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2018-2019 уч. год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2018 – 2019 уч. год</a:t>
                      </a:r>
                      <a:endParaRPr lang="ru-RU" sz="1800" b="1" dirty="0"/>
                    </a:p>
                  </a:txBody>
                  <a:tcPr/>
                </a:tc>
              </a:tr>
              <a:tr h="14424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ЕГЭ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58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64,25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67,2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smtClean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73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739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ОГЭ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56,3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61,1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74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84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2" y="0"/>
            <a:ext cx="9788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691680" y="188640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результатов</a:t>
            </a:r>
            <a:endParaRPr lang="ru-RU" sz="32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31" y="0"/>
            <a:ext cx="9178531" cy="689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8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8" y="0"/>
            <a:ext cx="91042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387891"/>
            <a:ext cx="180020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4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187450" y="981075"/>
            <a:ext cx="7612063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Заголовок 6"/>
          <p:cNvSpPr txBox="1">
            <a:spLocks/>
          </p:cNvSpPr>
          <p:nvPr/>
        </p:nvSpPr>
        <p:spPr>
          <a:xfrm>
            <a:off x="1049338" y="260350"/>
            <a:ext cx="7715250" cy="550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3" tIns="45712" rIns="91423" bIns="45712" anchor="ctr"/>
          <a:lstStyle/>
          <a:p>
            <a:pPr marL="342838" indent="-342838"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6013" y="333375"/>
            <a:ext cx="7643812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Что умеет</a:t>
            </a:r>
            <a:r>
              <a:rPr lang="ru-RU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  <a:p>
            <a:pPr eaLnBrk="0" hangingPunct="0"/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ОРГАНИЗАЦИЯ САМОСТОЯТЕЛЬНОЙ РАБОТЫ</a:t>
            </a:r>
          </a:p>
        </p:txBody>
      </p:sp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2060575"/>
            <a:ext cx="4119563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125538"/>
            <a:ext cx="4159250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042988" y="981075"/>
            <a:ext cx="3854450" cy="942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ru-RU" sz="1400" b="1">
                <a:solidFill>
                  <a:srgbClr val="7F7F7F"/>
                </a:solidFill>
                <a:latin typeface="Verdana" pitchFamily="34" charset="0"/>
              </a:rPr>
              <a:t>Реализованные возможности для самоподготовки позволяют учащимся самостоятельно решать задания в рамках выбранной темы или подтемы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1550" y="5084763"/>
            <a:ext cx="7908925" cy="730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ru-RU" sz="1400" b="1">
                <a:solidFill>
                  <a:srgbClr val="7F7F7F"/>
                </a:solidFill>
                <a:latin typeface="Verdana" pitchFamily="34" charset="0"/>
              </a:rPr>
              <a:t>Что очень важно, каждый следующий тест подбирается индивидуально для каждого учащегося, так как формируется по результатам всех предыдущих выполненных им тестов</a:t>
            </a:r>
          </a:p>
        </p:txBody>
      </p:sp>
      <p:pic>
        <p:nvPicPr>
          <p:cNvPr id="31755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333375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187450" y="981075"/>
            <a:ext cx="7756525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Заголовок 6"/>
          <p:cNvSpPr txBox="1">
            <a:spLocks/>
          </p:cNvSpPr>
          <p:nvPr/>
        </p:nvSpPr>
        <p:spPr>
          <a:xfrm>
            <a:off x="1049338" y="260350"/>
            <a:ext cx="7715250" cy="550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3" tIns="45712" rIns="91423" bIns="45712" anchor="ctr"/>
          <a:lstStyle/>
          <a:p>
            <a:pPr marL="342838" indent="-342838"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01725" y="981075"/>
            <a:ext cx="8042275" cy="66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Самостоятельная работа учащихся может проходить под контролем учителя </a:t>
            </a:r>
          </a:p>
        </p:txBody>
      </p:sp>
      <p:pic>
        <p:nvPicPr>
          <p:cNvPr id="327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1628775"/>
            <a:ext cx="54054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35050" y="5589588"/>
            <a:ext cx="8108950" cy="730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Весь прогресс учащегося в рамках темы/</a:t>
            </a:r>
            <a:r>
              <a:rPr lang="ru-RU" sz="1400" b="1" dirty="0" err="1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подтемы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 может отслеживаться учителем.  Система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MakeTest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 позволяет использовать все результаты самоподготовки в отчётности.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16013" y="333375"/>
            <a:ext cx="7643812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Что умеет</a:t>
            </a:r>
            <a:r>
              <a:rPr lang="ru-RU" sz="1400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  <a:p>
            <a:pPr eaLnBrk="0" hangingPunct="0"/>
            <a:r>
              <a:rPr lang="ru-RU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ОРГАНИЗАЦИЯ САМОСТОЯТЕЛЬНОЙ РАБОТЫ</a:t>
            </a:r>
          </a:p>
        </p:txBody>
      </p:sp>
      <p:pic>
        <p:nvPicPr>
          <p:cNvPr id="32779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33375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116013" y="981075"/>
            <a:ext cx="7612062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Заголовок 6"/>
          <p:cNvSpPr txBox="1">
            <a:spLocks/>
          </p:cNvSpPr>
          <p:nvPr/>
        </p:nvSpPr>
        <p:spPr>
          <a:xfrm>
            <a:off x="1042988" y="333375"/>
            <a:ext cx="7715250" cy="5508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23" tIns="45712" rIns="91423" bIns="45712" anchor="ctr"/>
          <a:lstStyle/>
          <a:p>
            <a:pPr marL="342838" indent="-342838">
              <a:defRPr/>
            </a:pPr>
            <a:endParaRPr lang="en-US" sz="2000" b="1" dirty="0">
              <a:solidFill>
                <a:schemeClr val="bg1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01725" y="1052513"/>
            <a:ext cx="8042275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9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Не только учитель, но и сам учащийся видит свой прогресс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35050" y="5589588"/>
            <a:ext cx="8108950" cy="730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Индикация «завершенности» темы/</a:t>
            </a:r>
            <a:r>
              <a:rPr lang="ru-RU" sz="1400" b="1" dirty="0" err="1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подтемы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 позволяет ученику оценить результаты своей работы, является визуальным подкреплением прогресса, демонстрирует не до конца освоенные разделы.</a:t>
            </a:r>
          </a:p>
        </p:txBody>
      </p:sp>
      <p:pic>
        <p:nvPicPr>
          <p:cNvPr id="338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5353" y="1564927"/>
            <a:ext cx="5907087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116013" y="333375"/>
            <a:ext cx="7643812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Что умеет</a:t>
            </a:r>
            <a:r>
              <a:rPr lang="ru-RU" sz="1400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  <a:p>
            <a:pPr eaLnBrk="0" hangingPunct="0"/>
            <a:r>
              <a:rPr lang="ru-RU" b="1" dirty="0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ОРГАНИЗАЦИЯ САМОСТОЯТЕЛЬНОЙ РАБОТЫ</a:t>
            </a:r>
          </a:p>
        </p:txBody>
      </p:sp>
      <p:pic>
        <p:nvPicPr>
          <p:cNvPr id="33803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33375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116013" y="260350"/>
            <a:ext cx="7786687" cy="642938"/>
          </a:xfrm>
          <a:prstGeom prst="rect">
            <a:avLst/>
          </a:prstGeom>
        </p:spPr>
        <p:txBody>
          <a:bodyPr lIns="91423" tIns="45712" rIns="91423" bIns="45712"/>
          <a:lstStyle/>
          <a:p>
            <a:pPr eaLnBrk="0" hangingPunct="0"/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умеет </a:t>
            </a:r>
          </a:p>
          <a:p>
            <a:r>
              <a:rPr lang="ru-RU" sz="1400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ru-RU" b="1">
                <a:solidFill>
                  <a:srgbClr val="40404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ВИДЫ ТЕСТИРОВАНИЯ</a:t>
            </a:r>
            <a: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>
                <a:solidFill>
                  <a:srgbClr val="1148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>
              <a:solidFill>
                <a:srgbClr val="11488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23555" name="Picture 11" descr="AX_cover1"/>
          <p:cNvPicPr>
            <a:picLocks noChangeAspect="1" noChangeArrowheads="1"/>
          </p:cNvPicPr>
          <p:nvPr/>
        </p:nvPicPr>
        <p:blipFill>
          <a:blip r:embed="rId2" cstate="print"/>
          <a:srcRect l="11691" t="1044" r="12318" b="4123"/>
          <a:stretch>
            <a:fillRect/>
          </a:stretch>
        </p:blipFill>
        <p:spPr bwMode="auto">
          <a:xfrm>
            <a:off x="0" y="0"/>
            <a:ext cx="979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8" name="Группа 10"/>
          <p:cNvGrpSpPr>
            <a:grpSpLocks/>
          </p:cNvGrpSpPr>
          <p:nvPr/>
        </p:nvGrpSpPr>
        <p:grpSpPr bwMode="auto">
          <a:xfrm>
            <a:off x="1331913" y="1341438"/>
            <a:ext cx="7078662" cy="1604962"/>
            <a:chOff x="1547664" y="3552262"/>
            <a:chExt cx="7077662" cy="1604930"/>
          </a:xfrm>
        </p:grpSpPr>
        <p:sp>
          <p:nvSpPr>
            <p:cNvPr id="12" name="Шестиугольник 11"/>
            <p:cNvSpPr/>
            <p:nvPr/>
          </p:nvSpPr>
          <p:spPr>
            <a:xfrm>
              <a:off x="6444409" y="4631740"/>
              <a:ext cx="576182" cy="360355"/>
            </a:xfrm>
            <a:prstGeom prst="hexagon">
              <a:avLst>
                <a:gd name="adj" fmla="val 29233"/>
                <a:gd name="vf" fmla="val 115470"/>
              </a:avLst>
            </a:prstGeom>
            <a:solidFill>
              <a:srgbClr val="98DEDC"/>
            </a:solidFill>
            <a:ln>
              <a:solidFill>
                <a:srgbClr val="B5E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sz="1400"/>
            </a:p>
          </p:txBody>
        </p:sp>
        <p:pic>
          <p:nvPicPr>
            <p:cNvPr id="23560" name="Рисунок 14" descr="super_mono_3d_part2_75.png"/>
            <p:cNvPicPr>
              <a:picLocks noChangeAspect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6084168" y="4344350"/>
              <a:ext cx="812842" cy="812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6963449" y="4560304"/>
              <a:ext cx="1661877" cy="4571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0" hangingPunct="0">
                <a:defRPr/>
              </a:pPr>
              <a:r>
                <a:rPr lang="ru-RU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массовое</a:t>
              </a:r>
            </a:p>
          </p:txBody>
        </p:sp>
        <p:sp>
          <p:nvSpPr>
            <p:cNvPr id="17" name="Шестиугольник 16"/>
            <p:cNvSpPr/>
            <p:nvPr/>
          </p:nvSpPr>
          <p:spPr>
            <a:xfrm>
              <a:off x="1985752" y="3849118"/>
              <a:ext cx="576181" cy="360356"/>
            </a:xfrm>
            <a:prstGeom prst="hexagon">
              <a:avLst>
                <a:gd name="adj" fmla="val 29233"/>
                <a:gd name="vf" fmla="val 115470"/>
              </a:avLst>
            </a:prstGeom>
            <a:solidFill>
              <a:srgbClr val="98DEDC"/>
            </a:solidFill>
            <a:ln>
              <a:solidFill>
                <a:srgbClr val="B5E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 sz="140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582568" y="3839593"/>
              <a:ext cx="2858683" cy="4571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0" hangingPunct="0">
                <a:defRPr/>
              </a:pPr>
              <a:r>
                <a:rPr lang="ru-RU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индивидуальное</a:t>
              </a:r>
            </a:p>
          </p:txBody>
        </p:sp>
        <p:pic>
          <p:nvPicPr>
            <p:cNvPr id="23564" name="Рисунок 18" descr="super_mono_3d_28.pn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1547664" y="3552262"/>
              <a:ext cx="812842" cy="812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 l="24800" t="12067" r="24800" b="26843"/>
          <a:stretch>
            <a:fillRect/>
          </a:stretch>
        </p:blipFill>
        <p:spPr bwMode="auto">
          <a:xfrm>
            <a:off x="1331913" y="2708275"/>
            <a:ext cx="4117975" cy="28082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 cstate="print"/>
          <a:srcRect l="34880" t="30107" r="34880" b="23814"/>
          <a:stretch>
            <a:fillRect/>
          </a:stretch>
        </p:blipFill>
        <p:spPr bwMode="auto">
          <a:xfrm>
            <a:off x="4643438" y="3429000"/>
            <a:ext cx="3024187" cy="25923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1258888" y="908050"/>
            <a:ext cx="7581900" cy="0"/>
          </a:xfrm>
          <a:prstGeom prst="line">
            <a:avLst/>
          </a:prstGeom>
          <a:ln w="19050">
            <a:solidFill>
              <a:srgbClr val="B5E6E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3568" name="Picture 2" descr="C:\Documents and Settings\bobkov\Рабочий стол\maketest_files\logo500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413" y="260350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269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Попова</dc:creator>
  <cp:lastModifiedBy>Баянова Инна Борисовна</cp:lastModifiedBy>
  <cp:revision>114</cp:revision>
  <dcterms:created xsi:type="dcterms:W3CDTF">2014-05-05T08:22:04Z</dcterms:created>
  <dcterms:modified xsi:type="dcterms:W3CDTF">2020-11-17T13:20:03Z</dcterms:modified>
</cp:coreProperties>
</file>