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60" r:id="rId2"/>
    <p:sldId id="257" r:id="rId3"/>
    <p:sldId id="266" r:id="rId4"/>
    <p:sldId id="286" r:id="rId5"/>
    <p:sldId id="264" r:id="rId6"/>
    <p:sldId id="261" r:id="rId7"/>
    <p:sldId id="267" r:id="rId8"/>
    <p:sldId id="265" r:id="rId9"/>
    <p:sldId id="278" r:id="rId10"/>
    <p:sldId id="277" r:id="rId11"/>
    <p:sldId id="284" r:id="rId12"/>
    <p:sldId id="262" r:id="rId13"/>
    <p:sldId id="276" r:id="rId14"/>
    <p:sldId id="279" r:id="rId15"/>
    <p:sldId id="280" r:id="rId16"/>
    <p:sldId id="287" r:id="rId17"/>
    <p:sldId id="290" r:id="rId18"/>
    <p:sldId id="289" r:id="rId19"/>
    <p:sldId id="292" r:id="rId20"/>
    <p:sldId id="291" r:id="rId21"/>
    <p:sldId id="293" r:id="rId22"/>
    <p:sldId id="28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3E2AA-B9E2-4771-904B-97CB8FBE2EF3}" type="datetimeFigureOut">
              <a:rPr lang="ru-RU" smtClean="0"/>
              <a:t>21.03.2022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44072-BA2C-4142-B12E-73C6BD6F52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51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46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44D42-2897-44C8-BCCE-1E7FFA594D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03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44D42-2897-44C8-BCCE-1E7FFA594D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12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36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5604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883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044D42-2897-44C8-BCCE-1E7FFA594D96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2771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944072-BA2C-4142-B12E-73C6BD6F527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508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21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848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22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09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53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36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3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832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728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02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D42-2897-44C8-BCCE-1E7FFA594D96}" type="slidenum">
              <a:rPr lang="ru-RU" smtClean="0">
                <a:solidFill>
                  <a:prstClr val="black"/>
                </a:solidFill>
              </a:rPr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59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EFABD-5B66-49F1-AD23-BA368E7C7C4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21.03.2022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2176CD-F070-47A4-A459-9E25C9F839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3.GIF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7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3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4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31" y="3834951"/>
            <a:ext cx="2894191" cy="27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1488" y="143429"/>
            <a:ext cx="1213046" cy="1116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AAF576-1177-4021-93A3-AB4B66551E3F}"/>
              </a:ext>
            </a:extLst>
          </p:cNvPr>
          <p:cNvSpPr txBox="1"/>
          <p:nvPr/>
        </p:nvSpPr>
        <p:spPr>
          <a:xfrm>
            <a:off x="899592" y="1168270"/>
            <a:ext cx="80648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ГАУ ДПО «Институт развития образования Пермского края»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4C13B0-EB8F-4FFA-81DF-FAFFB4697A32}"/>
              </a:ext>
            </a:extLst>
          </p:cNvPr>
          <p:cNvSpPr txBox="1"/>
          <p:nvPr/>
        </p:nvSpPr>
        <p:spPr>
          <a:xfrm>
            <a:off x="3093722" y="3645024"/>
            <a:ext cx="587076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21 .03. 2022 г. 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практик семейного воспитания и родительского просвещения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42D5D8-FA33-4A67-AE75-49BC676F27C7}"/>
              </a:ext>
            </a:extLst>
          </p:cNvPr>
          <p:cNvSpPr txBox="1"/>
          <p:nvPr/>
        </p:nvSpPr>
        <p:spPr>
          <a:xfrm>
            <a:off x="2123728" y="1797152"/>
            <a:ext cx="676875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Методическая неделя </a:t>
            </a:r>
          </a:p>
          <a:p>
            <a:r>
              <a:rPr lang="ru-RU" sz="3600" dirty="0">
                <a:solidFill>
                  <a:srgbClr val="FF0000"/>
                </a:solidFill>
              </a:rPr>
              <a:t>«Активные практики воспитания в работе классного руководителя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4000"/>
            <a:ext cx="3198827" cy="30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645" y="1362710"/>
            <a:ext cx="6903085" cy="4376420"/>
          </a:xfrm>
        </p:spPr>
        <p:txBody>
          <a:bodyPr>
            <a:noAutofit/>
          </a:bodyPr>
          <a:lstStyle/>
          <a:p>
            <a:pPr algn="ctr"/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 олимпиада для родителей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Весеннее метапредметное рандеву»</a:t>
            </a:r>
            <a:b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номинации «Публичное выступление» «Аргументация», «Учебное сотрудничество» и «Моделирование»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6" y="126205"/>
            <a:ext cx="860871" cy="792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78357"/>
            <a:ext cx="4341266" cy="30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/>
        </p:blipFill>
        <p:spPr bwMode="auto">
          <a:xfrm>
            <a:off x="223505" y="930439"/>
            <a:ext cx="526878" cy="530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62" y="1048321"/>
            <a:ext cx="373064" cy="3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519" y="997338"/>
            <a:ext cx="373064" cy="373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104" y="1043106"/>
            <a:ext cx="418893" cy="417439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750383" y="964822"/>
            <a:ext cx="5410387" cy="405580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 defTabSz="685800">
              <a:defRPr/>
            </a:pPr>
            <a:r>
              <a:rPr lang="ru-RU" sz="1500" dirty="0">
                <a:solidFill>
                  <a:srgbClr val="002060"/>
                </a:solidFill>
                <a:latin typeface="Calibri Light" panose="020F0302020204030204"/>
              </a:rPr>
              <a:t>МАОУ «СРЕДНЯЯ ОБЩЕОБРАЗОВАТЕЛЬНАЯ ШКОЛА №22 </a:t>
            </a:r>
          </a:p>
          <a:p>
            <a:pPr algn="l" defTabSz="685800">
              <a:defRPr/>
            </a:pPr>
            <a:r>
              <a:rPr lang="ru-RU" sz="1500" dirty="0">
                <a:solidFill>
                  <a:srgbClr val="002060"/>
                </a:solidFill>
                <a:latin typeface="Calibri Light" panose="020F0302020204030204"/>
              </a:rPr>
              <a:t>С УГЛУБЛЕННЫМ ИЗУЧЕНИЕМ  ИНОСТРАННЫХ ЯЗЫКОВ» </a:t>
            </a:r>
          </a:p>
          <a:p>
            <a:pPr algn="l" defTabSz="685800">
              <a:defRPr/>
            </a:pPr>
            <a:r>
              <a:rPr lang="ru-RU" sz="1500" dirty="0">
                <a:solidFill>
                  <a:srgbClr val="002060"/>
                </a:solidFill>
                <a:latin typeface="Calibri Light" panose="020F0302020204030204"/>
              </a:rPr>
              <a:t>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917" y="3127714"/>
            <a:ext cx="7377081" cy="301286"/>
          </a:xfrm>
        </p:spPr>
        <p:txBody>
          <a:bodyPr>
            <a:noAutofit/>
          </a:bodyPr>
          <a:lstStyle/>
          <a:p>
            <a:pPr algn="ctr"/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Конференц-курс для родителей школы</a:t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семьи»-2022</a:t>
            </a: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500" b="1" i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4500" b="1" i="1" dirty="0" err="1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Флеш</a:t>
            </a:r>
            <a:r>
              <a:rPr lang="ru-RU" sz="4500" b="1" i="1" dirty="0">
                <a:solidFill>
                  <a:srgbClr val="FF0000"/>
                </a:solidFill>
                <a:latin typeface="Monotype Corsiva" panose="03010101010201010101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-диалог с современными родителями: про детей и образование»</a:t>
            </a:r>
            <a:br>
              <a:rPr lang="ru-RU" sz="4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5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18.11. 2021 г.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26" y="971401"/>
            <a:ext cx="899999" cy="6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104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0" y="3250233"/>
            <a:ext cx="2995727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88387" y="0"/>
            <a:ext cx="697728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51" y="30780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03" y="-84578"/>
            <a:ext cx="677349" cy="675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1" y="964822"/>
            <a:ext cx="4541429" cy="8349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 defTabSz="685800"/>
            <a:endParaRPr lang="ru-RU" sz="2100" dirty="0">
              <a:solidFill>
                <a:srgbClr val="44546A">
                  <a:lumMod val="75000"/>
                </a:srgbClr>
              </a:solidFill>
              <a:latin typeface="Calibri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003" y="1353553"/>
            <a:ext cx="7236995" cy="4647197"/>
          </a:xfrm>
        </p:spPr>
        <p:txBody>
          <a:bodyPr>
            <a:noAutofit/>
          </a:bodyPr>
          <a:lstStyle/>
          <a:p>
            <a:pPr fontAlgn="base"/>
            <a:r>
              <a:rPr lang="ru-RU" sz="3600" b="1" dirty="0"/>
              <a:t>«Нет «трудных» детей, есть непонимающие взрослые»</a:t>
            </a:r>
            <a:br>
              <a:rPr lang="ru-RU" sz="3600" b="1" dirty="0"/>
            </a:b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3600" b="1" i="1" dirty="0"/>
              <a:t>Коробкова Венера Викторовна, кандидат педагогических наук, декан факультета правового и социально-педагогического образования ПГГПУ</a:t>
            </a:r>
            <a:br>
              <a:rPr lang="ru-RU" sz="3600" b="1" dirty="0"/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52" y="12937"/>
            <a:ext cx="1721740" cy="118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8" y="3651568"/>
            <a:ext cx="3160753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365" y="1513840"/>
            <a:ext cx="6984365" cy="4225290"/>
          </a:xfrm>
        </p:spPr>
        <p:txBody>
          <a:bodyPr>
            <a:noAutofit/>
          </a:bodyPr>
          <a:lstStyle/>
          <a:p>
            <a:pPr algn="l"/>
            <a:b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«Как быть родителем сегодня?» </a:t>
            </a:r>
            <a:b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« Образовательный конструктор родителей: Soft skills или hard skills?» </a:t>
            </a:r>
            <a:b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3" y="126205"/>
            <a:ext cx="1213046" cy="11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54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345" y="490220"/>
            <a:ext cx="4953000" cy="3300730"/>
          </a:xfrm>
          <a:prstGeom prst="rect">
            <a:avLst/>
          </a:prstGeom>
        </p:spPr>
      </p:pic>
      <p:pic>
        <p:nvPicPr>
          <p:cNvPr id="3" name="Изображение 2" descr="IMG_5416"/>
          <p:cNvPicPr>
            <a:picLocks noChangeAspect="1"/>
          </p:cNvPicPr>
          <p:nvPr/>
        </p:nvPicPr>
        <p:blipFill>
          <a:blip r:embed="rId3"/>
          <a:srcRect l="11549" t="1885"/>
          <a:stretch>
            <a:fillRect/>
          </a:stretch>
        </p:blipFill>
        <p:spPr>
          <a:xfrm>
            <a:off x="3636010" y="2924810"/>
            <a:ext cx="4872990" cy="36029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1623 (1)"/>
          <p:cNvPicPr>
            <a:picLocks noChangeAspect="1"/>
          </p:cNvPicPr>
          <p:nvPr/>
        </p:nvPicPr>
        <p:blipFill>
          <a:blip r:embed="rId2"/>
          <a:srcRect l="-9489" b="25738"/>
          <a:stretch>
            <a:fillRect/>
          </a:stretch>
        </p:blipFill>
        <p:spPr>
          <a:xfrm>
            <a:off x="107315" y="721360"/>
            <a:ext cx="6147435" cy="2779395"/>
          </a:xfrm>
          <a:prstGeom prst="rect">
            <a:avLst/>
          </a:prstGeom>
        </p:spPr>
      </p:pic>
      <p:pic>
        <p:nvPicPr>
          <p:cNvPr id="3" name="Изображение 2" descr="IMG_1564"/>
          <p:cNvPicPr>
            <a:picLocks noChangeAspect="1"/>
          </p:cNvPicPr>
          <p:nvPr/>
        </p:nvPicPr>
        <p:blipFill>
          <a:blip r:embed="rId3"/>
          <a:srcRect l="14841" t="1630" r="12316"/>
          <a:stretch>
            <a:fillRect/>
          </a:stretch>
        </p:blipFill>
        <p:spPr>
          <a:xfrm>
            <a:off x="4530725" y="2678430"/>
            <a:ext cx="4176395" cy="37566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8" y="3651568"/>
            <a:ext cx="3160753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970507"/>
            <a:ext cx="7502098" cy="4768623"/>
          </a:xfrm>
        </p:spPr>
        <p:txBody>
          <a:bodyPr>
            <a:noAutofit/>
          </a:bodyPr>
          <a:lstStyle/>
          <a:p>
            <a:pPr algn="l"/>
            <a:b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2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Актуализация новых старых  форм сотрудничества .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Ищем новые смыслы.</a:t>
            </a:r>
            <a:b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3" y="126205"/>
            <a:ext cx="1213046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49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8" y="3651568"/>
            <a:ext cx="3160753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3" y="970507"/>
            <a:ext cx="7502098" cy="4768623"/>
          </a:xfrm>
        </p:spPr>
        <p:txBody>
          <a:bodyPr>
            <a:noAutofit/>
          </a:bodyPr>
          <a:lstStyle/>
          <a:p>
            <a:pPr algn="l"/>
            <a:b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*«Совет отцов-22»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*Семейный клуб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*Родительский контроль по *организации питания обучающихся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*Родительский патруль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*Штаб родительского контроля по капитальному ремонту школы</a:t>
            </a:r>
            <a:endParaRPr lang="ru-RU" sz="2800" b="1" dirty="0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3" y="126205"/>
            <a:ext cx="1213046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51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8" y="3651568"/>
            <a:ext cx="3160753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365" y="1513840"/>
            <a:ext cx="6984365" cy="4225290"/>
          </a:xfrm>
        </p:spPr>
        <p:txBody>
          <a:bodyPr>
            <a:noAutofit/>
          </a:bodyPr>
          <a:lstStyle/>
          <a:p>
            <a:pPr algn="l"/>
            <a:b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3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роли  классного руководителя: от классного руководителя к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руководителю класса.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Отвечаем на вопрос : как и в чем меняется его роль ?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3" y="126205"/>
            <a:ext cx="1213046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06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97" y="4181983"/>
            <a:ext cx="2995727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88387" y="0"/>
            <a:ext cx="697728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51" y="30780"/>
            <a:ext cx="702000" cy="7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0"/>
            <a:ext cx="648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03" y="-84578"/>
            <a:ext cx="677349" cy="675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1" y="964822"/>
            <a:ext cx="4541429" cy="83498"/>
          </a:xfrm>
          <a:prstGeom prst="rect">
            <a:avLst/>
          </a:prstGeom>
        </p:spPr>
        <p:txBody>
          <a:bodyPr vert="horz" lIns="68580" tIns="34290" rIns="68580" bIns="3429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 defTabSz="685800"/>
            <a:endParaRPr lang="ru-RU" sz="2100" dirty="0">
              <a:solidFill>
                <a:srgbClr val="44546A">
                  <a:lumMod val="75000"/>
                </a:srgbClr>
              </a:solidFill>
              <a:latin typeface="Calibri Ligh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5003" y="1353553"/>
            <a:ext cx="7236995" cy="4647197"/>
          </a:xfrm>
        </p:spPr>
        <p:txBody>
          <a:bodyPr>
            <a:noAutofit/>
          </a:bodyPr>
          <a:lstStyle/>
          <a:p>
            <a:pPr fontAlgn="base"/>
            <a:r>
              <a:rPr lang="ru-RU" sz="3600" b="1" dirty="0"/>
              <a:t>«Нет «трудных» детей, есть непонимающие взрослые»</a:t>
            </a:r>
            <a:br>
              <a:rPr lang="ru-RU" sz="3600" b="1" dirty="0"/>
            </a:br>
            <a:r>
              <a:rPr lang="ru-RU" sz="3600" b="1" dirty="0"/>
              <a:t> </a:t>
            </a:r>
            <a:br>
              <a:rPr lang="ru-RU" sz="3600" b="1" dirty="0"/>
            </a:br>
            <a:r>
              <a:rPr lang="ru-RU" sz="3600" b="1" i="1" dirty="0"/>
              <a:t>Коробкова Венера Викторовна, кандидат педагогических наук, декан факультета правового и социально-педагогического образования ПГГПУ</a:t>
            </a:r>
            <a:br>
              <a:rPr lang="ru-RU" sz="3600" b="1" dirty="0"/>
            </a:b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anose="02010803020104030203" pitchFamily="2" charset="-79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952" y="12937"/>
            <a:ext cx="1721740" cy="11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5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3128086"/>
            <a:ext cx="3731976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3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677345" cy="44702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Ирина Юрьевна  Керимова,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заместитель директора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 воспитательной работе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  <a:t>Векторы сотрудничества школы 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  <a:t>и   родительского сообщества 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  <a:t>ИЛИ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</a:b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  <a:t>ищите…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«Код семьи»! 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58" y="286507"/>
            <a:ext cx="743480" cy="684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13C6F7-1E67-4C4F-9376-D0D0C47E31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04664"/>
            <a:ext cx="9200728" cy="543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121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8" y="3651568"/>
            <a:ext cx="3160753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365" y="1513840"/>
            <a:ext cx="6984365" cy="4225290"/>
          </a:xfrm>
        </p:spPr>
        <p:txBody>
          <a:bodyPr>
            <a:noAutofit/>
          </a:bodyPr>
          <a:lstStyle/>
          <a:p>
            <a:pPr algn="l"/>
            <a:b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4 .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+ дети.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3" y="126205"/>
            <a:ext cx="1213046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5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" y="3128086"/>
            <a:ext cx="3731976" cy="35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396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677345" cy="447024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Ирина Юрьевна  Керимова,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заместитель директора </a:t>
            </a:r>
            <a:b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по воспитательной работе 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  <a:t>Векторы работы школы 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  <a:t>и   родительского сообщества 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  <a:t>ИЛИ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</a:b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</a:b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  <a:sym typeface="+mn-ea"/>
              </a:rPr>
              <a:t>ищите…</a:t>
            </a:r>
            <a: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«Код семьи»! </a:t>
            </a:r>
            <a:br>
              <a:rPr lang="ru-RU" sz="3600" b="1" dirty="0">
                <a:solidFill>
                  <a:srgbClr val="00206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58" y="286507"/>
            <a:ext cx="74348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0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2571"/>
            <a:ext cx="3122680" cy="29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6" y="126205"/>
            <a:ext cx="782610" cy="720000"/>
          </a:xfrm>
          <a:prstGeom prst="rect">
            <a:avLst/>
          </a:prstGeom>
        </p:spPr>
      </p:pic>
      <p:pic>
        <p:nvPicPr>
          <p:cNvPr id="28674" name="Picture 2" descr="C:\Documents and Settings\ц\Рабочий стол\Фото школы\2.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2230755" y="1950085"/>
            <a:ext cx="5538006" cy="4428000"/>
          </a:xfr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8" y="3651568"/>
            <a:ext cx="3160753" cy="29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365" y="1513840"/>
            <a:ext cx="6984365" cy="4225290"/>
          </a:xfrm>
        </p:spPr>
        <p:txBody>
          <a:bodyPr>
            <a:noAutofit/>
          </a:bodyPr>
          <a:lstStyle/>
          <a:p>
            <a:pPr algn="l"/>
            <a:br>
              <a:rPr lang="ru-RU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Вектор 1 </a:t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образование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3" y="126205"/>
            <a:ext cx="1213046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11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1575"/>
            <a:ext cx="3956685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0635" y="1523365"/>
            <a:ext cx="7491095" cy="4425950"/>
          </a:xfrm>
        </p:spPr>
        <p:txBody>
          <a:bodyPr>
            <a:noAutofit/>
          </a:bodyPr>
          <a:lstStyle/>
          <a:p>
            <a:pPr marL="47625" marR="47625">
              <a:lnSpc>
                <a:spcPct val="150000"/>
              </a:lnSpc>
              <a:spcAft>
                <a:spcPts val="0"/>
              </a:spcAft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Проектная линия  </a:t>
            </a:r>
            <a: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«Коллаборация»</a:t>
            </a:r>
            <a:br>
              <a:rPr lang="ru-RU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развития школы на  2020-2025 годы.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5" y="126205"/>
            <a:ext cx="900002" cy="82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66982"/>
            <a:ext cx="3846219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90" y="1253243"/>
            <a:ext cx="6998309" cy="4485820"/>
          </a:xfrm>
        </p:spPr>
        <p:txBody>
          <a:bodyPr>
            <a:noAutofit/>
          </a:bodyPr>
          <a:lstStyle/>
          <a:p>
            <a:pPr algn="ctr"/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и взаимодействие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родительской общественностью школы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Конференц-курс для родителей </a:t>
            </a:r>
            <a:b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«Код семьи»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3" y="126205"/>
            <a:ext cx="1213046" cy="11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51" y="3518620"/>
            <a:ext cx="3389234" cy="32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6" y="126205"/>
            <a:ext cx="821741" cy="756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1369060" y="1365885"/>
            <a:ext cx="284651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 «Поколение Z» - кто это? Рекомендации по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успешному взаимодействию»;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 «Коучинговые инструменты в 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руках современных родителей:как в мире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хаотичности систем и неопределенности 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воспитать ребенка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«IV техническая революция: 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!Взгляд в будущее: навыки успешного и 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высокоэффективного человека в 21 веке», 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!«Сила взаимодействия: какими должны быть </a:t>
            </a:r>
          </a:p>
          <a:p>
            <a:pPr algn="l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родители современного ребенка?».</a:t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ru-RU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VV\Desktop\Таблички_c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01" y="3140968"/>
            <a:ext cx="3465409" cy="32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V\Desktop\Таблички_cr_c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51"/>
          <a:stretch>
            <a:fillRect/>
          </a:stretch>
        </p:blipFill>
        <p:spPr bwMode="auto">
          <a:xfrm>
            <a:off x="500372" y="201914"/>
            <a:ext cx="526878" cy="706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schillergymnasium-pirna.de/images/certilingu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661" y="268507"/>
            <a:ext cx="486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284" y="186785"/>
            <a:ext cx="48600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797" y="214507"/>
            <a:ext cx="568975" cy="756000"/>
          </a:xfrm>
          <a:prstGeom prst="rect">
            <a:avLst/>
          </a:prstGeom>
        </p:spPr>
      </p:pic>
      <p:sp>
        <p:nvSpPr>
          <p:cNvPr id="11" name="Заголовок 1"/>
          <p:cNvSpPr txBox="1"/>
          <p:nvPr/>
        </p:nvSpPr>
        <p:spPr>
          <a:xfrm>
            <a:off x="1027252" y="143429"/>
            <a:ext cx="5056916" cy="7200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defPPr>
              <a:defRPr lang="ru-RU"/>
            </a:defPPr>
            <a:lvl1pPr algn="ctr">
              <a:spcBef>
                <a:spcPct val="0"/>
              </a:spcBef>
              <a:defRPr sz="24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</a:rPr>
              <a:t>МАОУ «СРЕДНЯЯ ОБЩЕОБРАЗОВАТЕЛЬНАЯ ШКОЛА №22  С УГЛУБЛЕННЫМ ИЗУЧЕНИЕМ  ИНОСТРАННЫХ ЯЗЫКОВ»  г. ПЕРМИ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90" y="1253243"/>
            <a:ext cx="6998309" cy="448582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Родительская конференция в формате блокчейн 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«Современные родители в образовании».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93" y="126205"/>
            <a:ext cx="1213046" cy="11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IMG_5427"/>
          <p:cNvPicPr>
            <a:picLocks noChangeAspect="1"/>
          </p:cNvPicPr>
          <p:nvPr/>
        </p:nvPicPr>
        <p:blipFill>
          <a:blip r:embed="rId2"/>
          <a:srcRect t="-506" r="45302"/>
          <a:stretch>
            <a:fillRect/>
          </a:stretch>
        </p:blipFill>
        <p:spPr>
          <a:xfrm>
            <a:off x="5498465" y="208915"/>
            <a:ext cx="3194050" cy="3907790"/>
          </a:xfrm>
          <a:prstGeom prst="rect">
            <a:avLst/>
          </a:prstGeom>
        </p:spPr>
      </p:pic>
      <p:pic>
        <p:nvPicPr>
          <p:cNvPr id="4" name="Изображение 3" descr="IMG_1578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1871980"/>
            <a:ext cx="5508000" cy="3672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732</Words>
  <Application>Microsoft Office PowerPoint</Application>
  <PresentationFormat>Экран (4:3)</PresentationFormat>
  <Paragraphs>66</Paragraphs>
  <Slides>22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Monotype Corsiva</vt:lpstr>
      <vt:lpstr>Times New Roman</vt:lpstr>
      <vt:lpstr>1_Тема Office</vt:lpstr>
      <vt:lpstr>Презентация PowerPoint</vt:lpstr>
      <vt:lpstr>Ирина Юрьевна  Керимова, заместитель директора  по воспитательной работе   Векторы сотрудничества школы  и   родительского сообщества  ИЛИ  ищите…«Код семьи»!  </vt:lpstr>
      <vt:lpstr>Презентация PowerPoint</vt:lpstr>
      <vt:lpstr> Вектор 1  Родительское образование</vt:lpstr>
      <vt:lpstr>        Проектная линия  «Коллаборация» Программы развития школы на  2020-2025 годы. </vt:lpstr>
      <vt:lpstr> сотрудничество и взаимодействие с родительской общественностью школы Конференц-курс для родителей  «Код семьи»</vt:lpstr>
      <vt:lpstr>Презентация PowerPoint</vt:lpstr>
      <vt:lpstr>Родительская конференция в формате блокчейн  «Современные родители в образовании».</vt:lpstr>
      <vt:lpstr>Презентация PowerPoint</vt:lpstr>
      <vt:lpstr>   Метапредметная олимпиада для родителей  «Весеннее метапредметное рандеву» номинации «Публичное выступление» «Аргументация», «Учебное сотрудничество» и «Моделирование»  </vt:lpstr>
      <vt:lpstr>   Конференц-курс для родителей школы «Код семьи»-2022  «Флеш-диалог с современными родителями: про детей и образование»  18.11. 2021 г.</vt:lpstr>
      <vt:lpstr>«Нет «трудных» детей, есть непонимающие взрослые»   Коробкова Венера Викторовна, кандидат педагогических наук, декан факультета правового и социально-педагогического образования ПГГПУ </vt:lpstr>
      <vt:lpstr> Конференция «Как быть родителем сегодня?»   Конференция « Образовательный конструктор родителей: Soft skills или hard skills?»     </vt:lpstr>
      <vt:lpstr>Презентация PowerPoint</vt:lpstr>
      <vt:lpstr>Презентация PowerPoint</vt:lpstr>
      <vt:lpstr> Вектор 2    Актуализация новых старых  форм сотрудничества . Ищем новые смыслы.   </vt:lpstr>
      <vt:lpstr> *«Совет отцов-22» *Семейный клуб  *Родительский контроль по *организации питания обучающихся *Родительский патруль  *Штаб родительского контроля по капитальному ремонту школы</vt:lpstr>
      <vt:lpstr> Вектор 3  Обновление роли  классного руководителя: от классного руководителя к  руководителю класса.  Отвечаем на вопрос : как и в чем меняется его роль ?   </vt:lpstr>
      <vt:lpstr>«Нет «трудных» детей, есть непонимающие взрослые»   Коробкова Венера Викторовна, кандидат педагогических наук, декан факультета правового и социально-педагогического образования ПГГПУ </vt:lpstr>
      <vt:lpstr>Презентация PowerPoint</vt:lpstr>
      <vt:lpstr> Вектор 4 .  Родители + дети. </vt:lpstr>
      <vt:lpstr>Ирина Юрьевна  Керимова, заместитель директора  по воспитательной работе   Векторы работы школы  и   родительского сообщества  ИЛИ  ищите…«Код семьи»!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Конференц-курс  родителей школы «Код семьи»</dc:title>
  <dc:creator>Kerim Kerimov</dc:creator>
  <cp:lastModifiedBy>User</cp:lastModifiedBy>
  <cp:revision>11</cp:revision>
  <dcterms:created xsi:type="dcterms:W3CDTF">2020-02-02T18:31:00Z</dcterms:created>
  <dcterms:modified xsi:type="dcterms:W3CDTF">2022-03-21T04:49:51Z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1049-11.2.0.9747</vt:lpwstr>
  </property>
</Properties>
</file>