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  <p:sldMasterId id="2147483736" r:id="rId2"/>
  </p:sldMasterIdLst>
  <p:notesMasterIdLst>
    <p:notesMasterId r:id="rId21"/>
  </p:notesMasterIdLst>
  <p:sldIdLst>
    <p:sldId id="400" r:id="rId3"/>
    <p:sldId id="396" r:id="rId4"/>
    <p:sldId id="386" r:id="rId5"/>
    <p:sldId id="387" r:id="rId6"/>
    <p:sldId id="388" r:id="rId7"/>
    <p:sldId id="389" r:id="rId8"/>
    <p:sldId id="401" r:id="rId9"/>
    <p:sldId id="383" r:id="rId10"/>
    <p:sldId id="384" r:id="rId11"/>
    <p:sldId id="392" r:id="rId12"/>
    <p:sldId id="390" r:id="rId13"/>
    <p:sldId id="395" r:id="rId14"/>
    <p:sldId id="399" r:id="rId15"/>
    <p:sldId id="393" r:id="rId16"/>
    <p:sldId id="398" r:id="rId17"/>
    <p:sldId id="397" r:id="rId18"/>
    <p:sldId id="382" r:id="rId19"/>
    <p:sldId id="380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531" autoAdjust="0"/>
    <p:restoredTop sz="93471" autoAdjust="0"/>
  </p:normalViewPr>
  <p:slideViewPr>
    <p:cSldViewPr>
      <p:cViewPr varScale="1">
        <p:scale>
          <a:sx n="69" d="100"/>
          <a:sy n="69" d="100"/>
        </p:scale>
        <p:origin x="-11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358520-4C19-4F5A-9237-87763C83F546}" type="datetimeFigureOut">
              <a:rPr lang="ru-RU" smtClean="0"/>
              <a:t>05.12.2019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047F51-5B42-4C84-B4B3-376B42C8A0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07233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47F51-5B42-4C84-B4B3-376B42C8A08F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3962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047F51-5B42-4C84-B4B3-376B42C8A08F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857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илиния 3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  <a:cs typeface="+mn-cs"/>
            </a:endParaRPr>
          </a:p>
        </p:txBody>
      </p:sp>
      <p:sp>
        <p:nvSpPr>
          <p:cNvPr id="5" name="Полилиния 7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5760 w 5760"/>
              <a:gd name="T3" fmla="*/ 0 h 528"/>
              <a:gd name="T4" fmla="*/ 5760 w 5760"/>
              <a:gd name="T5" fmla="*/ 528 h 528"/>
              <a:gd name="T6" fmla="*/ 48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Прямоугольный треугольник 5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Нашивка 6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9" name="Нашивка 7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1E8B581-8D9F-4C09-B443-5684E11AC21C}" type="datetimeFigureOut">
              <a:rPr lang="ru-RU"/>
              <a:pPr>
                <a:defRPr/>
              </a:pPr>
              <a:t>05.12.2019</a:t>
            </a:fld>
            <a:endParaRPr lang="ru-RU"/>
          </a:p>
        </p:txBody>
      </p:sp>
      <p:sp>
        <p:nvSpPr>
          <p:cNvPr id="11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B89C67-412D-466E-82C4-4A74151EA62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46324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8EE33F-B70B-4BDD-8397-D259020A51A6}" type="datetimeFigureOut">
              <a:rPr lang="ru-RU" altLang="ru-RU" smtClean="0"/>
              <a:pPr>
                <a:defRPr/>
              </a:pPr>
              <a:t>05.12.2019</a:t>
            </a:fld>
            <a:endParaRPr lang="ru-RU" alt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F1437-EFAB-40A8-86C9-5833FE0F82ED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8617905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9ACED40-33B2-4FB0-BEF9-FB9D5A666BF5}" type="datetimeFigureOut">
              <a:rPr lang="ru-RU" altLang="ru-RU" smtClean="0"/>
              <a:pPr>
                <a:defRPr/>
              </a:pPr>
              <a:t>05.12.2019</a:t>
            </a:fld>
            <a:endParaRPr lang="ru-RU" alt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F78F4-D13F-4D9D-BCF2-1F5C82603900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687188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58F3D1D-1B27-4869-913F-7195A46F9063}" type="datetimeFigureOut">
              <a:rPr lang="ru-RU" altLang="ru-RU" smtClean="0"/>
              <a:pPr>
                <a:defRPr/>
              </a:pPr>
              <a:t>05.12.2019</a:t>
            </a:fld>
            <a:endParaRPr lang="ru-RU" alt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88F9D3-925B-439C-8F5B-E1BA25184D90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183691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C085A7-F6F5-47D4-98B5-C75B65F145F7}" type="datetimeFigureOut">
              <a:rPr lang="ru-RU" altLang="ru-RU" smtClean="0"/>
              <a:pPr>
                <a:defRPr/>
              </a:pPr>
              <a:t>05.12.2019</a:t>
            </a:fld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322825-9AB6-4A6C-A280-217FABBB02A2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205973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D698CB1-8758-4DE1-A33D-E0796C907155}" type="datetimeFigureOut">
              <a:rPr lang="ru-RU" altLang="ru-RU" smtClean="0"/>
              <a:pPr>
                <a:defRPr/>
              </a:pPr>
              <a:t>05.12.2019</a:t>
            </a:fld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6DA31-B44F-41DE-9350-B274C8C925EC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8089608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280700-DAC3-47AF-A045-9F62B2C743D9}" type="datetimeFigureOut">
              <a:rPr lang="ru-RU" altLang="ru-RU" smtClean="0"/>
              <a:pPr>
                <a:defRPr/>
              </a:pPr>
              <a:t>05.12.2019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74E6C-5731-4526-BBF9-F4C0890DF14A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7054704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604AD16-E551-45B2-8380-CFC3169FC52C}" type="datetimeFigureOut">
              <a:rPr lang="ru-RU" altLang="ru-RU" smtClean="0"/>
              <a:pPr>
                <a:defRPr/>
              </a:pPr>
              <a:t>05.12.2019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5AFFA-50CE-49DF-B63A-2448AF6FD30F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9679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артинк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артинка 3"/>
          <p:cNvSpPr>
            <a:spLocks noGrp="1"/>
          </p:cNvSpPr>
          <p:nvPr>
            <p:ph type="clipArt"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0B1996-7637-498B-AFE1-25F3BF347522}" type="datetimeFigureOut">
              <a:rPr lang="ru-RU" altLang="ru-RU"/>
              <a:pPr>
                <a:defRPr/>
              </a:pPr>
              <a:t>05.12.2019</a:t>
            </a:fld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6CDD13-72D7-4553-BDC7-34D3084A8140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1614962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>
            <a:spLocks noGrp="1"/>
          </p:cNvSpPr>
          <p:nvPr>
            <p:ph type="title"/>
          </p:nvPr>
        </p:nvSpPr>
        <p:spPr>
          <a:xfrm>
            <a:off x="1268358" y="465736"/>
            <a:ext cx="6614970" cy="818879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Title Text</a:t>
            </a:r>
          </a:p>
        </p:txBody>
      </p:sp>
      <p:sp>
        <p:nvSpPr>
          <p:cNvPr id="50" name="Shape 50"/>
          <p:cNvSpPr>
            <a:spLocks noGrp="1"/>
          </p:cNvSpPr>
          <p:nvPr>
            <p:ph type="body" sz="quarter" idx="1"/>
          </p:nvPr>
        </p:nvSpPr>
        <p:spPr>
          <a:xfrm>
            <a:off x="1411857" y="1948683"/>
            <a:ext cx="3384049" cy="344614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10" b="0">
                <a:latin typeface="Tahoma"/>
                <a:ea typeface="Tahoma"/>
                <a:cs typeface="Tahoma"/>
                <a:sym typeface="Tahoma"/>
              </a:defRPr>
            </a:lvl1pPr>
            <a:lvl2pPr>
              <a:defRPr sz="1210" b="0">
                <a:latin typeface="Tahoma"/>
                <a:ea typeface="Tahoma"/>
                <a:cs typeface="Tahoma"/>
                <a:sym typeface="Tahoma"/>
              </a:defRPr>
            </a:lvl2pPr>
            <a:lvl3pPr>
              <a:defRPr sz="1210" b="0">
                <a:latin typeface="Tahoma"/>
                <a:ea typeface="Tahoma"/>
                <a:cs typeface="Tahoma"/>
                <a:sym typeface="Tahoma"/>
              </a:defRPr>
            </a:lvl3pPr>
            <a:lvl4pPr>
              <a:defRPr sz="1210" b="0">
                <a:latin typeface="Tahoma"/>
                <a:ea typeface="Tahoma"/>
                <a:cs typeface="Tahoma"/>
                <a:sym typeface="Tahoma"/>
              </a:defRPr>
            </a:lvl4pPr>
            <a:lvl5pPr>
              <a:defRPr sz="1210" b="0">
                <a:latin typeface="Tahoma"/>
                <a:ea typeface="Tahoma"/>
                <a:cs typeface="Tahoma"/>
                <a:sym typeface="Tahoma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5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029126-DFC1-4FB5-A83E-FD2DF2C701C6}" type="slidenum">
              <a:rPr/>
              <a:pPr>
                <a:defRPr/>
              </a:p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979449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  <a:cs typeface="+mn-cs"/>
            </a:endParaRPr>
          </a:p>
        </p:txBody>
      </p:sp>
      <p:sp>
        <p:nvSpPr>
          <p:cNvPr id="6" name="Полилиния 7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5760 w 5760"/>
              <a:gd name="T3" fmla="*/ 0 h 528"/>
              <a:gd name="T4" fmla="*/ 5760 w 5760"/>
              <a:gd name="T5" fmla="*/ 528 h 528"/>
              <a:gd name="T6" fmla="*/ 48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2377190-5B86-4787-852E-96BCB3D816EB}" type="datetimeFigureOut">
              <a:rPr lang="ru-RU"/>
              <a:pPr>
                <a:defRPr/>
              </a:pPr>
              <a:t>05.12.2019</a:t>
            </a:fld>
            <a:endParaRPr lang="ru-RU"/>
          </a:p>
        </p:txBody>
      </p:sp>
      <p:sp>
        <p:nvSpPr>
          <p:cNvPr id="11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2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72987C-6120-4E66-B158-0330D074010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8023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  <a:cs typeface="+mn-cs"/>
            </a:endParaRPr>
          </a:p>
        </p:txBody>
      </p:sp>
      <p:sp>
        <p:nvSpPr>
          <p:cNvPr id="4" name="Полилиния 7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5760 w 5760"/>
              <a:gd name="T3" fmla="*/ 0 h 528"/>
              <a:gd name="T4" fmla="*/ 5760 w 5760"/>
              <a:gd name="T5" fmla="*/ 528 h 528"/>
              <a:gd name="T6" fmla="*/ 48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5" name="Прямоугольный треугольник 4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AE0B06E-C5A9-4C43-9099-0CC3AE28F28E}" type="datetimeFigureOut">
              <a:rPr lang="ru-RU"/>
              <a:pPr>
                <a:defRPr/>
              </a:pPr>
              <a:t>05.12.2019</a:t>
            </a:fld>
            <a:endParaRPr lang="ru-RU"/>
          </a:p>
        </p:txBody>
      </p:sp>
      <p:sp>
        <p:nvSpPr>
          <p:cNvPr id="9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4ABFD7-7BD7-4133-A228-2D650973701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7999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D9C125F-3CF2-4384-9D83-B782AD25E14F}" type="datetimeFigureOut">
              <a:rPr lang="ru-RU"/>
              <a:pPr>
                <a:defRPr/>
              </a:pPr>
              <a:t>05.12.2019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928436-2172-4619-9BE2-00C1A447E33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9356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7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latin typeface="+mn-lt"/>
              <a:cs typeface="+mn-cs"/>
            </a:endParaRPr>
          </a:p>
        </p:txBody>
      </p:sp>
      <p:sp>
        <p:nvSpPr>
          <p:cNvPr id="6" name="Полилиния 8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5760 w 5760"/>
              <a:gd name="T3" fmla="*/ 0 h 528"/>
              <a:gd name="T4" fmla="*/ 5760 w 5760"/>
              <a:gd name="T5" fmla="*/ 528 h 528"/>
              <a:gd name="T6" fmla="*/ 48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8719C89C-B969-4667-8342-9893C83D47E4}" type="datetimeFigureOut">
              <a:rPr lang="ru-RU"/>
              <a:pPr>
                <a:defRPr/>
              </a:pPr>
              <a:t>05.12.2019</a:t>
            </a:fld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B9972C-A8E9-4090-9D13-D106170925C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4246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F366E0C-2F93-435F-971B-2C6ABFA44931}" type="datetimeFigureOut">
              <a:rPr lang="ru-RU" altLang="ru-RU" smtClean="0"/>
              <a:pPr>
                <a:defRPr/>
              </a:pPr>
              <a:t>05.12.2019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E4D50-B416-4494-9E9C-734BC667F0A6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85204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7E802B-0721-47C4-83D4-C4E4519D6A11}" type="datetimeFigureOut">
              <a:rPr lang="ru-RU" altLang="ru-RU" smtClean="0"/>
              <a:pPr>
                <a:defRPr/>
              </a:pPr>
              <a:t>05.12.2019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007CD-184B-445B-89D9-20351849DA01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744218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75A769-1E92-49DC-BBCE-9BC9B3DF4CE0}" type="datetimeFigureOut">
              <a:rPr lang="ru-RU" altLang="ru-RU" smtClean="0"/>
              <a:pPr>
                <a:defRPr/>
              </a:pPr>
              <a:t>05.12.2019</a:t>
            </a:fld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10F9D9-DED4-4AD3-83C7-A2FCBEB669CB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30049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AA6C9F-EE2E-44F3-B79B-4EB954701638}" type="datetimeFigureOut">
              <a:rPr lang="ru-RU" altLang="ru-RU" smtClean="0"/>
              <a:pPr>
                <a:defRPr/>
              </a:pPr>
              <a:t>05.12.2019</a:t>
            </a:fld>
            <a:endParaRPr lang="ru-RU" alt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97983-ABB5-4A9D-8A1B-7B55AB32B080}" type="slidenum">
              <a:rPr lang="ru-RU" altLang="en-US" smtClean="0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09646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slideLayout" Target="../slideLayouts/slideLayout18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51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3" name="Дата 4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A05314B1-6EAA-4AE7-86EE-E105090DABA9}" type="datetimeFigureOut">
              <a:rPr lang="ru-RU"/>
              <a:pPr>
                <a:defRPr/>
              </a:pPr>
              <a:t>05.12.2019</a:t>
            </a:fld>
            <a:endParaRPr lang="ru-RU"/>
          </a:p>
        </p:txBody>
      </p:sp>
      <p:sp>
        <p:nvSpPr>
          <p:cNvPr id="24" name="Нижний колонтитул 5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5" name="Номер слайда 6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BC9D875F-990F-4CFE-94DD-6D0EF9B0E8C8}" type="slidenum">
              <a:rPr lang="ru-RU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Arial" panose="020B060402020202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anose="05040102010807070707" pitchFamily="18" charset="2"/>
        <a:buChar char=""/>
        <a:defRPr sz="27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anose="020B0604030504040204" pitchFamily="34" charset="0"/>
        <a:buChar char="◦"/>
        <a:defRPr sz="23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anose="05020102010507070707" pitchFamily="18" charset="2"/>
        <a:buChar char="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sz="19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05314B1-6EAA-4AE7-86EE-E105090DABA9}" type="datetimeFigureOut">
              <a:rPr lang="ru-RU" smtClean="0"/>
              <a:pPr>
                <a:defRPr/>
              </a:pPr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9D875F-990F-4CFE-94DD-6D0EF9B0E8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189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  <p:sldLayoutId id="2147483749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4400" smtClean="0"/>
              <a:t/>
            </a:r>
            <a:br>
              <a:rPr lang="ru-RU" altLang="ru-RU" sz="4400" smtClean="0"/>
            </a:br>
            <a:endParaRPr lang="ru-RU" altLang="ru-RU" sz="4400" smtClean="0"/>
          </a:p>
        </p:txBody>
      </p:sp>
      <p:sp>
        <p:nvSpPr>
          <p:cNvPr id="9219" name="Rectangle 5"/>
          <p:cNvSpPr>
            <a:spLocks noGrp="1" noChangeArrowheads="1"/>
          </p:cNvSpPr>
          <p:nvPr>
            <p:ph type="subTitle" idx="4294967295"/>
          </p:nvPr>
        </p:nvSpPr>
        <p:spPr>
          <a:xfrm>
            <a:off x="683568" y="332656"/>
            <a:ext cx="8064896" cy="5688632"/>
          </a:xfrm>
        </p:spPr>
        <p:txBody>
          <a:bodyPr>
            <a:normAutofit/>
          </a:bodyPr>
          <a:lstStyle/>
          <a:p>
            <a:pPr marL="0" indent="0" algn="ct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700" dirty="0" smtClean="0"/>
              <a:t>			</a:t>
            </a:r>
          </a:p>
          <a:p>
            <a:pPr marL="0" indent="0" algn="ctr" eaLnBrk="1" hangingPunct="1">
              <a:buFont typeface="Wingdings" panose="05000000000000000000" pitchFamily="2" charset="2"/>
              <a:buNone/>
            </a:pPr>
            <a:endParaRPr lang="ru-RU" altLang="ru-RU" sz="1800" dirty="0" smtClean="0"/>
          </a:p>
          <a:p>
            <a:pPr marL="0" indent="0" algn="ctr" eaLnBrk="1" hangingPunct="1">
              <a:buFont typeface="Wingdings" panose="05000000000000000000" pitchFamily="2" charset="2"/>
              <a:buNone/>
            </a:pPr>
            <a:endParaRPr lang="ru-RU" altLang="ru-RU" sz="1800" dirty="0" smtClean="0"/>
          </a:p>
          <a:p>
            <a:pPr marL="0" indent="0" algn="ctr" eaLnBrk="1" hangingPunct="1">
              <a:buFont typeface="Wingdings" panose="05000000000000000000" pitchFamily="2" charset="2"/>
              <a:buNone/>
            </a:pPr>
            <a:endParaRPr lang="ru-RU" altLang="ru-RU" sz="1800" dirty="0" smtClean="0"/>
          </a:p>
          <a:p>
            <a:pPr marL="0" indent="0" algn="ctr" eaLnBrk="1" hangingPunct="1">
              <a:buFont typeface="Wingdings" panose="05000000000000000000" pitchFamily="2" charset="2"/>
              <a:buNone/>
            </a:pPr>
            <a:endParaRPr lang="ru-RU" altLang="ru-RU" sz="1800" dirty="0" smtClean="0"/>
          </a:p>
          <a:p>
            <a:pPr marL="0" indent="0" algn="ctr" eaLnBrk="1" hangingPunct="1">
              <a:buFont typeface="Wingdings" panose="05000000000000000000" pitchFamily="2" charset="2"/>
              <a:buNone/>
            </a:pPr>
            <a:endParaRPr lang="ru-RU" altLang="ru-RU" sz="1800" dirty="0" smtClean="0"/>
          </a:p>
          <a:p>
            <a:pPr marL="0" indent="0" algn="ctr" eaLnBrk="1" hangingPunct="1">
              <a:buFont typeface="Wingdings" panose="05000000000000000000" pitchFamily="2" charset="2"/>
              <a:buNone/>
            </a:pPr>
            <a:endParaRPr lang="ru-RU" altLang="ru-RU" sz="1800" dirty="0" smtClean="0"/>
          </a:p>
          <a:p>
            <a:pPr marL="0" indent="0" algn="just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Участие в международных и всероссийских творческих фестивалях, как фактор успешной персонализации социализации детей с ограниченными возможностями здоровья</a:t>
            </a:r>
            <a:r>
              <a:rPr lang="ru-RU" alt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			</a:t>
            </a:r>
          </a:p>
          <a:p>
            <a:pPr marL="0" indent="0" algn="just">
              <a:buNone/>
            </a:pPr>
            <a:r>
              <a:rPr lang="ru-RU" altLang="ru-RU" sz="2000" dirty="0">
                <a:solidFill>
                  <a:schemeClr val="tx2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 						</a:t>
            </a:r>
          </a:p>
          <a:p>
            <a:pPr marL="0" indent="0" algn="just">
              <a:buNone/>
            </a:pPr>
            <a:r>
              <a:rPr lang="ru-RU" altLang="ru-RU" sz="2000" dirty="0">
                <a:solidFill>
                  <a:schemeClr val="tx2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	</a:t>
            </a:r>
            <a:r>
              <a:rPr lang="ru-RU" alt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ea typeface="Verdana" panose="020B0604030504040204" pitchFamily="34" charset="0"/>
                <a:cs typeface="Times New Roman" panose="02020603050405020304" pitchFamily="18" charset="0"/>
              </a:rPr>
              <a:t>					</a:t>
            </a:r>
            <a:r>
              <a:rPr lang="ru-RU" altLang="ru-RU" sz="1200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И.Л. Соловьева, </a:t>
            </a:r>
            <a:r>
              <a:rPr lang="ru-RU" altLang="ru-RU" sz="1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з</a:t>
            </a:r>
            <a:r>
              <a:rPr lang="ru-RU" altLang="ru-RU" sz="1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ам. </a:t>
            </a:r>
            <a:r>
              <a:rPr lang="ru-RU" altLang="ru-RU" sz="1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</a:t>
            </a:r>
            <a:r>
              <a:rPr lang="ru-RU" altLang="ru-RU" sz="1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иректора </a:t>
            </a:r>
          </a:p>
          <a:p>
            <a:pPr marL="0" indent="0" algn="just">
              <a:buNone/>
            </a:pPr>
            <a:r>
              <a:rPr lang="ru-RU" altLang="ru-RU" sz="1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					Центра социализации и персонализации 	 						образования детей  ФИРО РАНХ и ГС,</a:t>
            </a:r>
          </a:p>
          <a:p>
            <a:pPr marL="0" indent="0" algn="just">
              <a:buNone/>
            </a:pPr>
            <a:r>
              <a:rPr lang="ru-RU" altLang="ru-RU" sz="1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altLang="ru-RU" sz="1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						кандидат педагогических наук, 								доцент</a:t>
            </a:r>
          </a:p>
          <a:p>
            <a:pPr marL="0" indent="0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ru-RU" altLang="ru-RU" sz="800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 eaLnBrk="1" hangingPunct="1">
              <a:lnSpc>
                <a:spcPct val="80000"/>
              </a:lnSpc>
              <a:buFont typeface="Wingdings" panose="05000000000000000000" pitchFamily="2" charset="2"/>
              <a:buNone/>
            </a:pPr>
            <a:endParaRPr lang="ru-RU" altLang="ru-RU" sz="900" dirty="0" smtClean="0"/>
          </a:p>
        </p:txBody>
      </p:sp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765687"/>
            <a:ext cx="2447925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Рисунок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700344"/>
            <a:ext cx="1943100" cy="75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4662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8219256" cy="365395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Фестивали и творческие конкурсы представляются в этом случае феноменом ресурса, восполняющим детям с нарушением развития, лицам с ОВЗ, систему понятий и представлений, из которых при умелом профессиональном педагогическом руководстве возможны возникновения предпосылок для формирования успешных будущих компетенций девушек и юношей, обеспечивающих их в будущем профессиональное самоопределение и позитивную карьеру.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852468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 rot="4686809">
            <a:off x="3207544" y="716756"/>
            <a:ext cx="20129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indent="4508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		</a:t>
            </a:r>
            <a:endParaRPr lang="ru-RU" altLang="ru-RU" sz="1100" dirty="0"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endParaRPr lang="ru-RU" altLang="ru-RU" sz="1800" dirty="0"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0243" name="Group 3"/>
          <p:cNvGrpSpPr>
            <a:grpSpLocks/>
          </p:cNvGrpSpPr>
          <p:nvPr/>
        </p:nvGrpSpPr>
        <p:grpSpPr bwMode="auto">
          <a:xfrm rot="-169560">
            <a:off x="2994025" y="2403475"/>
            <a:ext cx="3627438" cy="3627438"/>
            <a:chOff x="2730" y="1185"/>
            <a:chExt cx="7020" cy="6900"/>
          </a:xfrm>
        </p:grpSpPr>
        <p:grpSp>
          <p:nvGrpSpPr>
            <p:cNvPr id="10246" name="Group 4"/>
            <p:cNvGrpSpPr>
              <a:grpSpLocks/>
            </p:cNvGrpSpPr>
            <p:nvPr/>
          </p:nvGrpSpPr>
          <p:grpSpPr bwMode="auto">
            <a:xfrm>
              <a:off x="2730" y="1185"/>
              <a:ext cx="7020" cy="6900"/>
              <a:chOff x="2730" y="1185"/>
              <a:chExt cx="7020" cy="6900"/>
            </a:xfrm>
          </p:grpSpPr>
          <p:sp>
            <p:nvSpPr>
              <p:cNvPr id="10253" name="AutoShape 5"/>
              <p:cNvSpPr>
                <a:spLocks noChangeArrowheads="1"/>
              </p:cNvSpPr>
              <p:nvPr/>
            </p:nvSpPr>
            <p:spPr bwMode="auto">
              <a:xfrm>
                <a:off x="3876" y="2160"/>
                <a:ext cx="4800" cy="4845"/>
              </a:xfrm>
              <a:custGeom>
                <a:avLst/>
                <a:gdLst>
                  <a:gd name="T0" fmla="*/ 2400 w 21600"/>
                  <a:gd name="T1" fmla="*/ 0 h 21600"/>
                  <a:gd name="T2" fmla="*/ 703 w 21600"/>
                  <a:gd name="T3" fmla="*/ 709 h 21600"/>
                  <a:gd name="T4" fmla="*/ 0 w 21600"/>
                  <a:gd name="T5" fmla="*/ 2423 h 21600"/>
                  <a:gd name="T6" fmla="*/ 703 w 21600"/>
                  <a:gd name="T7" fmla="*/ 4136 h 21600"/>
                  <a:gd name="T8" fmla="*/ 2400 w 21600"/>
                  <a:gd name="T9" fmla="*/ 4845 h 21600"/>
                  <a:gd name="T10" fmla="*/ 4097 w 21600"/>
                  <a:gd name="T11" fmla="*/ 4136 h 21600"/>
                  <a:gd name="T12" fmla="*/ 4800 w 21600"/>
                  <a:gd name="T13" fmla="*/ 2423 h 21600"/>
                  <a:gd name="T14" fmla="*/ 4097 w 21600"/>
                  <a:gd name="T15" fmla="*/ 709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4 w 21600"/>
                  <a:gd name="T25" fmla="*/ 3161 h 21600"/>
                  <a:gd name="T26" fmla="*/ 18437 w 21600"/>
                  <a:gd name="T27" fmla="*/ 18439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2700" y="10800"/>
                    </a:moveTo>
                    <a:cubicBezTo>
                      <a:pt x="2700" y="15274"/>
                      <a:pt x="6326" y="18900"/>
                      <a:pt x="10800" y="18900"/>
                    </a:cubicBezTo>
                    <a:cubicBezTo>
                      <a:pt x="15274" y="18900"/>
                      <a:pt x="18900" y="15274"/>
                      <a:pt x="18900" y="10800"/>
                    </a:cubicBezTo>
                    <a:cubicBezTo>
                      <a:pt x="18900" y="6326"/>
                      <a:pt x="15274" y="2700"/>
                      <a:pt x="10800" y="2700"/>
                    </a:cubicBezTo>
                    <a:cubicBezTo>
                      <a:pt x="6326" y="2700"/>
                      <a:pt x="2700" y="6326"/>
                      <a:pt x="2700" y="10800"/>
                    </a:cubicBezTo>
                    <a:close/>
                  </a:path>
                </a:pathLst>
              </a:custGeom>
              <a:solidFill>
                <a:srgbClr val="FF66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54" name="AutoShape 6"/>
              <p:cNvSpPr>
                <a:spLocks noChangeArrowheads="1"/>
              </p:cNvSpPr>
              <p:nvPr/>
            </p:nvSpPr>
            <p:spPr bwMode="auto">
              <a:xfrm>
                <a:off x="3225" y="1513"/>
                <a:ext cx="6074" cy="6119"/>
              </a:xfrm>
              <a:custGeom>
                <a:avLst/>
                <a:gdLst>
                  <a:gd name="T0" fmla="*/ 3037 w 21600"/>
                  <a:gd name="T1" fmla="*/ 0 h 21600"/>
                  <a:gd name="T2" fmla="*/ 889 w 21600"/>
                  <a:gd name="T3" fmla="*/ 896 h 21600"/>
                  <a:gd name="T4" fmla="*/ 0 w 21600"/>
                  <a:gd name="T5" fmla="*/ 3060 h 21600"/>
                  <a:gd name="T6" fmla="*/ 889 w 21600"/>
                  <a:gd name="T7" fmla="*/ 5223 h 21600"/>
                  <a:gd name="T8" fmla="*/ 3037 w 21600"/>
                  <a:gd name="T9" fmla="*/ 6119 h 21600"/>
                  <a:gd name="T10" fmla="*/ 5185 w 21600"/>
                  <a:gd name="T11" fmla="*/ 5223 h 21600"/>
                  <a:gd name="T12" fmla="*/ 6074 w 21600"/>
                  <a:gd name="T13" fmla="*/ 3060 h 21600"/>
                  <a:gd name="T14" fmla="*/ 5185 w 21600"/>
                  <a:gd name="T15" fmla="*/ 896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1 w 21600"/>
                  <a:gd name="T25" fmla="*/ 3163 h 21600"/>
                  <a:gd name="T26" fmla="*/ 18439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2343" y="10800"/>
                    </a:moveTo>
                    <a:cubicBezTo>
                      <a:pt x="2343" y="15471"/>
                      <a:pt x="6129" y="19257"/>
                      <a:pt x="10800" y="19257"/>
                    </a:cubicBezTo>
                    <a:cubicBezTo>
                      <a:pt x="15471" y="19257"/>
                      <a:pt x="19257" y="15471"/>
                      <a:pt x="19257" y="10800"/>
                    </a:cubicBezTo>
                    <a:cubicBezTo>
                      <a:pt x="19257" y="6129"/>
                      <a:pt x="15471" y="2343"/>
                      <a:pt x="10800" y="2343"/>
                    </a:cubicBezTo>
                    <a:cubicBezTo>
                      <a:pt x="6129" y="2343"/>
                      <a:pt x="2343" y="6129"/>
                      <a:pt x="2343" y="10800"/>
                    </a:cubicBezTo>
                    <a:close/>
                  </a:path>
                </a:pathLst>
              </a:custGeom>
              <a:solidFill>
                <a:srgbClr val="00FF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55" name="AutoShape 7"/>
              <p:cNvSpPr>
                <a:spLocks noChangeArrowheads="1"/>
              </p:cNvSpPr>
              <p:nvPr/>
            </p:nvSpPr>
            <p:spPr bwMode="auto">
              <a:xfrm>
                <a:off x="2730" y="1185"/>
                <a:ext cx="7020" cy="6900"/>
              </a:xfrm>
              <a:custGeom>
                <a:avLst/>
                <a:gdLst>
                  <a:gd name="T0" fmla="*/ 3510 w 21600"/>
                  <a:gd name="T1" fmla="*/ 0 h 21600"/>
                  <a:gd name="T2" fmla="*/ 1028 w 21600"/>
                  <a:gd name="T3" fmla="*/ 1010 h 21600"/>
                  <a:gd name="T4" fmla="*/ 0 w 21600"/>
                  <a:gd name="T5" fmla="*/ 3450 h 21600"/>
                  <a:gd name="T6" fmla="*/ 1028 w 21600"/>
                  <a:gd name="T7" fmla="*/ 5890 h 21600"/>
                  <a:gd name="T8" fmla="*/ 3510 w 21600"/>
                  <a:gd name="T9" fmla="*/ 6900 h 21600"/>
                  <a:gd name="T10" fmla="*/ 5992 w 21600"/>
                  <a:gd name="T11" fmla="*/ 5890 h 21600"/>
                  <a:gd name="T12" fmla="*/ 7020 w 21600"/>
                  <a:gd name="T13" fmla="*/ 3450 h 21600"/>
                  <a:gd name="T14" fmla="*/ 5992 w 21600"/>
                  <a:gd name="T15" fmla="*/ 1010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2 h 21600"/>
                  <a:gd name="T26" fmla="*/ 18437 w 21600"/>
                  <a:gd name="T27" fmla="*/ 18438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1523" y="10800"/>
                    </a:moveTo>
                    <a:cubicBezTo>
                      <a:pt x="1523" y="15924"/>
                      <a:pt x="5676" y="20077"/>
                      <a:pt x="10800" y="20077"/>
                    </a:cubicBezTo>
                    <a:cubicBezTo>
                      <a:pt x="15924" y="20077"/>
                      <a:pt x="20077" y="15924"/>
                      <a:pt x="20077" y="10800"/>
                    </a:cubicBezTo>
                    <a:cubicBezTo>
                      <a:pt x="20077" y="5676"/>
                      <a:pt x="15924" y="1523"/>
                      <a:pt x="10800" y="1523"/>
                    </a:cubicBezTo>
                    <a:cubicBezTo>
                      <a:pt x="5676" y="1523"/>
                      <a:pt x="1523" y="5676"/>
                      <a:pt x="1523" y="10800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0256" name="Group 8"/>
              <p:cNvGrpSpPr>
                <a:grpSpLocks/>
              </p:cNvGrpSpPr>
              <p:nvPr/>
            </p:nvGrpSpPr>
            <p:grpSpPr bwMode="auto">
              <a:xfrm>
                <a:off x="5466" y="3660"/>
                <a:ext cx="1592" cy="1658"/>
                <a:chOff x="5466" y="3660"/>
                <a:chExt cx="1592" cy="1658"/>
              </a:xfrm>
            </p:grpSpPr>
            <p:grpSp>
              <p:nvGrpSpPr>
                <p:cNvPr id="10260" name="Group 9"/>
                <p:cNvGrpSpPr>
                  <a:grpSpLocks/>
                </p:cNvGrpSpPr>
                <p:nvPr/>
              </p:nvGrpSpPr>
              <p:grpSpPr bwMode="auto">
                <a:xfrm>
                  <a:off x="5466" y="3825"/>
                  <a:ext cx="840" cy="1448"/>
                  <a:chOff x="5016" y="3795"/>
                  <a:chExt cx="840" cy="1448"/>
                </a:xfrm>
              </p:grpSpPr>
              <p:sp>
                <p:nvSpPr>
                  <p:cNvPr id="10272" name="AutoShape 10"/>
                  <p:cNvSpPr>
                    <a:spLocks noChangeArrowheads="1"/>
                  </p:cNvSpPr>
                  <p:nvPr/>
                </p:nvSpPr>
                <p:spPr bwMode="auto">
                  <a:xfrm>
                    <a:off x="5196" y="3915"/>
                    <a:ext cx="495" cy="420"/>
                  </a:xfrm>
                  <a:prstGeom prst="smileyFace">
                    <a:avLst>
                      <a:gd name="adj" fmla="val 4653"/>
                    </a:avLst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ru-RU"/>
                  </a:p>
                </p:txBody>
              </p:sp>
              <p:sp>
                <p:nvSpPr>
                  <p:cNvPr id="10273" name="AutoShape 11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5286" y="4350"/>
                    <a:ext cx="315" cy="795"/>
                  </a:xfrm>
                  <a:prstGeom prst="triangle">
                    <a:avLst>
                      <a:gd name="adj" fmla="val 50157"/>
                    </a:avLst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ru-RU"/>
                  </a:p>
                </p:txBody>
              </p:sp>
              <p:sp>
                <p:nvSpPr>
                  <p:cNvPr id="10274" name="Line 1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016" y="4350"/>
                    <a:ext cx="285" cy="39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275" name="Line 13"/>
                  <p:cNvSpPr>
                    <a:spLocks noChangeShapeType="1"/>
                  </p:cNvSpPr>
                  <p:nvPr/>
                </p:nvSpPr>
                <p:spPr bwMode="auto">
                  <a:xfrm>
                    <a:off x="5616" y="4350"/>
                    <a:ext cx="240" cy="33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276" name="Oval 14"/>
                  <p:cNvSpPr>
                    <a:spLocks noChangeArrowheads="1"/>
                  </p:cNvSpPr>
                  <p:nvPr/>
                </p:nvSpPr>
                <p:spPr bwMode="auto">
                  <a:xfrm>
                    <a:off x="5211" y="5100"/>
                    <a:ext cx="240" cy="143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ru-RU"/>
                  </a:p>
                </p:txBody>
              </p:sp>
              <p:sp>
                <p:nvSpPr>
                  <p:cNvPr id="10277" name="Oval 15"/>
                  <p:cNvSpPr>
                    <a:spLocks noChangeArrowheads="1"/>
                  </p:cNvSpPr>
                  <p:nvPr/>
                </p:nvSpPr>
                <p:spPr bwMode="auto">
                  <a:xfrm>
                    <a:off x="5451" y="5100"/>
                    <a:ext cx="240" cy="143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ru-RU"/>
                  </a:p>
                </p:txBody>
              </p:sp>
              <p:sp>
                <p:nvSpPr>
                  <p:cNvPr id="10278" name="AutoShape 16"/>
                  <p:cNvSpPr>
                    <a:spLocks noChangeArrowheads="1"/>
                  </p:cNvSpPr>
                  <p:nvPr/>
                </p:nvSpPr>
                <p:spPr bwMode="auto">
                  <a:xfrm>
                    <a:off x="5121" y="3795"/>
                    <a:ext cx="645" cy="525"/>
                  </a:xfrm>
                  <a:custGeom>
                    <a:avLst/>
                    <a:gdLst>
                      <a:gd name="T0" fmla="*/ 323 w 21600"/>
                      <a:gd name="T1" fmla="*/ 0 h 21600"/>
                      <a:gd name="T2" fmla="*/ 57 w 21600"/>
                      <a:gd name="T3" fmla="*/ 186 h 21600"/>
                      <a:gd name="T4" fmla="*/ 323 w 21600"/>
                      <a:gd name="T5" fmla="*/ 67 h 21600"/>
                      <a:gd name="T6" fmla="*/ 588 w 21600"/>
                      <a:gd name="T7" fmla="*/ 186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33 w 21600"/>
                      <a:gd name="T13" fmla="*/ 0 h 21600"/>
                      <a:gd name="T14" fmla="*/ 21567 w 21600"/>
                      <a:gd name="T15" fmla="*/ 10121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3215" y="8105"/>
                        </a:moveTo>
                        <a:cubicBezTo>
                          <a:pt x="4355" y="4895"/>
                          <a:pt x="7393" y="2750"/>
                          <a:pt x="10800" y="2751"/>
                        </a:cubicBezTo>
                        <a:cubicBezTo>
                          <a:pt x="14206" y="2751"/>
                          <a:pt x="17244" y="4895"/>
                          <a:pt x="18384" y="8105"/>
                        </a:cubicBezTo>
                        <a:lnTo>
                          <a:pt x="20976" y="7184"/>
                        </a:lnTo>
                        <a:cubicBezTo>
                          <a:pt x="19446" y="2877"/>
                          <a:pt x="15370" y="-1"/>
                          <a:pt x="10799" y="0"/>
                        </a:cubicBezTo>
                        <a:cubicBezTo>
                          <a:pt x="6229" y="0"/>
                          <a:pt x="2153" y="2877"/>
                          <a:pt x="623" y="7184"/>
                        </a:cubicBezTo>
                        <a:lnTo>
                          <a:pt x="3215" y="810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279" name="Oval 17"/>
                  <p:cNvSpPr>
                    <a:spLocks noChangeArrowheads="1"/>
                  </p:cNvSpPr>
                  <p:nvPr/>
                </p:nvSpPr>
                <p:spPr bwMode="auto">
                  <a:xfrm>
                    <a:off x="5115" y="3990"/>
                    <a:ext cx="143" cy="225"/>
                  </a:xfrm>
                  <a:prstGeom prst="ellipse">
                    <a:avLst/>
                  </a:pr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ru-RU"/>
                  </a:p>
                </p:txBody>
              </p:sp>
              <p:sp>
                <p:nvSpPr>
                  <p:cNvPr id="10280" name="Oval 18"/>
                  <p:cNvSpPr>
                    <a:spLocks noChangeArrowheads="1"/>
                  </p:cNvSpPr>
                  <p:nvPr/>
                </p:nvSpPr>
                <p:spPr bwMode="auto">
                  <a:xfrm>
                    <a:off x="5655" y="4005"/>
                    <a:ext cx="143" cy="225"/>
                  </a:xfrm>
                  <a:prstGeom prst="ellipse">
                    <a:avLst/>
                  </a:pr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ru-RU"/>
                  </a:p>
                </p:txBody>
              </p:sp>
            </p:grpSp>
            <p:grpSp>
              <p:nvGrpSpPr>
                <p:cNvPr id="10261" name="Group 19"/>
                <p:cNvGrpSpPr>
                  <a:grpSpLocks/>
                </p:cNvGrpSpPr>
                <p:nvPr/>
              </p:nvGrpSpPr>
              <p:grpSpPr bwMode="auto">
                <a:xfrm>
                  <a:off x="6315" y="3660"/>
                  <a:ext cx="743" cy="1658"/>
                  <a:chOff x="6525" y="3690"/>
                  <a:chExt cx="743" cy="1658"/>
                </a:xfrm>
              </p:grpSpPr>
              <p:sp>
                <p:nvSpPr>
                  <p:cNvPr id="10262" name="AutoShape 20"/>
                  <p:cNvSpPr>
                    <a:spLocks noChangeArrowheads="1"/>
                  </p:cNvSpPr>
                  <p:nvPr/>
                </p:nvSpPr>
                <p:spPr bwMode="auto">
                  <a:xfrm>
                    <a:off x="6666" y="3930"/>
                    <a:ext cx="450" cy="420"/>
                  </a:xfrm>
                  <a:prstGeom prst="smileyFace">
                    <a:avLst>
                      <a:gd name="adj" fmla="val 4653"/>
                    </a:avLst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ru-RU"/>
                  </a:p>
                </p:txBody>
              </p:sp>
              <p:sp>
                <p:nvSpPr>
                  <p:cNvPr id="10263" name="AutoShape 21"/>
                  <p:cNvSpPr>
                    <a:spLocks noChangeArrowheads="1"/>
                  </p:cNvSpPr>
                  <p:nvPr/>
                </p:nvSpPr>
                <p:spPr bwMode="auto">
                  <a:xfrm>
                    <a:off x="6696" y="4335"/>
                    <a:ext cx="390" cy="855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ru-RU"/>
                  </a:p>
                </p:txBody>
              </p:sp>
              <p:sp>
                <p:nvSpPr>
                  <p:cNvPr id="10264" name="Line 2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531" y="4470"/>
                    <a:ext cx="330" cy="285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265" name="Line 23"/>
                  <p:cNvSpPr>
                    <a:spLocks noChangeShapeType="1"/>
                  </p:cNvSpPr>
                  <p:nvPr/>
                </p:nvSpPr>
                <p:spPr bwMode="auto">
                  <a:xfrm>
                    <a:off x="6936" y="4485"/>
                    <a:ext cx="270" cy="225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0266" name="Oval 24"/>
                  <p:cNvSpPr>
                    <a:spLocks noChangeArrowheads="1"/>
                  </p:cNvSpPr>
                  <p:nvPr/>
                </p:nvSpPr>
                <p:spPr bwMode="auto">
                  <a:xfrm>
                    <a:off x="6636" y="5205"/>
                    <a:ext cx="240" cy="143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ru-RU"/>
                  </a:p>
                </p:txBody>
              </p:sp>
              <p:sp>
                <p:nvSpPr>
                  <p:cNvPr id="10267" name="Oval 25"/>
                  <p:cNvSpPr>
                    <a:spLocks noChangeArrowheads="1"/>
                  </p:cNvSpPr>
                  <p:nvPr/>
                </p:nvSpPr>
                <p:spPr bwMode="auto">
                  <a:xfrm>
                    <a:off x="6891" y="5190"/>
                    <a:ext cx="240" cy="143"/>
                  </a:xfrm>
                  <a:prstGeom prst="ellips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ru-RU"/>
                  </a:p>
                </p:txBody>
              </p:sp>
              <p:sp>
                <p:nvSpPr>
                  <p:cNvPr id="10268" name="Oval 26"/>
                  <p:cNvSpPr>
                    <a:spLocks noChangeArrowheads="1"/>
                  </p:cNvSpPr>
                  <p:nvPr/>
                </p:nvSpPr>
                <p:spPr bwMode="auto">
                  <a:xfrm>
                    <a:off x="6525" y="4020"/>
                    <a:ext cx="143" cy="225"/>
                  </a:xfrm>
                  <a:prstGeom prst="ellipse">
                    <a:avLst/>
                  </a:pr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ru-RU"/>
                  </a:p>
                </p:txBody>
              </p:sp>
              <p:sp>
                <p:nvSpPr>
                  <p:cNvPr id="10269" name="Oval 27"/>
                  <p:cNvSpPr>
                    <a:spLocks noChangeArrowheads="1"/>
                  </p:cNvSpPr>
                  <p:nvPr/>
                </p:nvSpPr>
                <p:spPr bwMode="auto">
                  <a:xfrm>
                    <a:off x="7125" y="4020"/>
                    <a:ext cx="143" cy="225"/>
                  </a:xfrm>
                  <a:prstGeom prst="ellipse">
                    <a:avLst/>
                  </a:pr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ru-RU"/>
                  </a:p>
                </p:txBody>
              </p:sp>
              <p:sp>
                <p:nvSpPr>
                  <p:cNvPr id="10270" name="AutoShape 28"/>
                  <p:cNvSpPr>
                    <a:spLocks noChangeArrowheads="1"/>
                  </p:cNvSpPr>
                  <p:nvPr/>
                </p:nvSpPr>
                <p:spPr bwMode="auto">
                  <a:xfrm rot="5400000" flipH="1">
                    <a:off x="6734" y="3622"/>
                    <a:ext cx="330" cy="465"/>
                  </a:xfrm>
                  <a:prstGeom prst="flowChartCollate">
                    <a:avLst/>
                  </a:prstGeom>
                  <a:solidFill>
                    <a:srgbClr val="FFFFFF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>
                    <a:lvl1pPr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 eaLnBrk="0" hangingPunct="0"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eaLnBrk="1" hangingPunct="1"/>
                    <a:endParaRPr lang="ru-RU"/>
                  </a:p>
                </p:txBody>
              </p:sp>
              <p:sp>
                <p:nvSpPr>
                  <p:cNvPr id="10271" name="AutoShape 29"/>
                  <p:cNvSpPr>
                    <a:spLocks noChangeArrowheads="1"/>
                  </p:cNvSpPr>
                  <p:nvPr/>
                </p:nvSpPr>
                <p:spPr bwMode="auto">
                  <a:xfrm>
                    <a:off x="6576" y="3825"/>
                    <a:ext cx="645" cy="525"/>
                  </a:xfrm>
                  <a:custGeom>
                    <a:avLst/>
                    <a:gdLst>
                      <a:gd name="T0" fmla="*/ 323 w 21600"/>
                      <a:gd name="T1" fmla="*/ 0 h 21600"/>
                      <a:gd name="T2" fmla="*/ 57 w 21600"/>
                      <a:gd name="T3" fmla="*/ 186 h 21600"/>
                      <a:gd name="T4" fmla="*/ 323 w 21600"/>
                      <a:gd name="T5" fmla="*/ 67 h 21600"/>
                      <a:gd name="T6" fmla="*/ 588 w 21600"/>
                      <a:gd name="T7" fmla="*/ 186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33 w 21600"/>
                      <a:gd name="T13" fmla="*/ 0 h 21600"/>
                      <a:gd name="T14" fmla="*/ 21567 w 21600"/>
                      <a:gd name="T15" fmla="*/ 10121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3215" y="8105"/>
                        </a:moveTo>
                        <a:cubicBezTo>
                          <a:pt x="4355" y="4895"/>
                          <a:pt x="7393" y="2750"/>
                          <a:pt x="10800" y="2751"/>
                        </a:cubicBezTo>
                        <a:cubicBezTo>
                          <a:pt x="14206" y="2751"/>
                          <a:pt x="17244" y="4895"/>
                          <a:pt x="18384" y="8105"/>
                        </a:cubicBezTo>
                        <a:lnTo>
                          <a:pt x="20976" y="7184"/>
                        </a:lnTo>
                        <a:cubicBezTo>
                          <a:pt x="19446" y="2877"/>
                          <a:pt x="15370" y="-1"/>
                          <a:pt x="10799" y="0"/>
                        </a:cubicBezTo>
                        <a:cubicBezTo>
                          <a:pt x="6229" y="0"/>
                          <a:pt x="2153" y="2877"/>
                          <a:pt x="623" y="7184"/>
                        </a:cubicBezTo>
                        <a:lnTo>
                          <a:pt x="3215" y="8105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10257" name="WordArt 30"/>
              <p:cNvSpPr>
                <a:spLocks noChangeArrowheads="1" noChangeShapeType="1" noTextEdit="1"/>
              </p:cNvSpPr>
              <p:nvPr/>
            </p:nvSpPr>
            <p:spPr bwMode="auto">
              <a:xfrm>
                <a:off x="3531" y="2406"/>
                <a:ext cx="5355" cy="4762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Down">
                  <a:avLst>
                    <a:gd name="adj" fmla="val 626191"/>
                  </a:avLst>
                </a:prstTxWarp>
              </a:bodyPr>
              <a:lstStyle/>
              <a:p>
                <a:pPr algn="ctr"/>
                <a:r>
                  <a:rPr lang="ru-RU" sz="14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пространственно-предметная среда</a:t>
                </a:r>
              </a:p>
            </p:txBody>
          </p:sp>
          <p:sp>
            <p:nvSpPr>
              <p:cNvPr id="10258" name="WordArt 31"/>
              <p:cNvSpPr>
                <a:spLocks noChangeArrowheads="1" noChangeShapeType="1" noTextEdit="1"/>
              </p:cNvSpPr>
              <p:nvPr/>
            </p:nvSpPr>
            <p:spPr bwMode="auto">
              <a:xfrm>
                <a:off x="4007" y="1435"/>
                <a:ext cx="4500" cy="2235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1268070"/>
                  </a:avLst>
                </a:prstTxWarp>
              </a:bodyPr>
              <a:lstStyle/>
              <a:p>
                <a:pPr algn="ctr"/>
                <a:r>
                  <a:rPr lang="ru-RU" sz="14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технологическая среда</a:t>
                </a:r>
              </a:p>
            </p:txBody>
          </p:sp>
          <p:sp>
            <p:nvSpPr>
              <p:cNvPr id="10259" name="WordArt 32"/>
              <p:cNvSpPr>
                <a:spLocks noChangeArrowheads="1" noChangeShapeType="1" noTextEdit="1"/>
              </p:cNvSpPr>
              <p:nvPr/>
            </p:nvSpPr>
            <p:spPr bwMode="auto">
              <a:xfrm>
                <a:off x="4570" y="2500"/>
                <a:ext cx="3525" cy="2460"/>
              </a:xfrm>
              <a:prstGeom prst="rect">
                <a:avLst/>
              </a:prstGeom>
            </p:spPr>
            <p:txBody>
              <a:bodyPr spcFirstLastPara="1" wrap="none" fromWordArt="1">
                <a:prstTxWarp prst="textArchUp">
                  <a:avLst>
                    <a:gd name="adj" fmla="val 11314335"/>
                  </a:avLst>
                </a:prstTxWarp>
              </a:bodyPr>
              <a:lstStyle/>
              <a:p>
                <a:pPr algn="ctr"/>
                <a:r>
                  <a:rPr lang="ru-RU" sz="1200" kern="10"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социальная среда</a:t>
                </a:r>
              </a:p>
            </p:txBody>
          </p:sp>
        </p:grpSp>
        <p:sp>
          <p:nvSpPr>
            <p:cNvPr id="10247" name="Line 33"/>
            <p:cNvSpPr>
              <a:spLocks noChangeShapeType="1"/>
            </p:cNvSpPr>
            <p:nvPr/>
          </p:nvSpPr>
          <p:spPr bwMode="auto">
            <a:xfrm flipV="1">
              <a:off x="4535" y="4755"/>
              <a:ext cx="746" cy="32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48" name="Line 34"/>
            <p:cNvSpPr>
              <a:spLocks noChangeShapeType="1"/>
            </p:cNvSpPr>
            <p:nvPr/>
          </p:nvSpPr>
          <p:spPr bwMode="auto">
            <a:xfrm flipH="1" flipV="1">
              <a:off x="7335" y="4808"/>
              <a:ext cx="692" cy="23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49" name="Line 35"/>
            <p:cNvSpPr>
              <a:spLocks noChangeShapeType="1"/>
            </p:cNvSpPr>
            <p:nvPr/>
          </p:nvSpPr>
          <p:spPr bwMode="auto">
            <a:xfrm>
              <a:off x="4644" y="3821"/>
              <a:ext cx="682" cy="25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50" name="Line 36"/>
            <p:cNvSpPr>
              <a:spLocks noChangeShapeType="1"/>
            </p:cNvSpPr>
            <p:nvPr/>
          </p:nvSpPr>
          <p:spPr bwMode="auto">
            <a:xfrm flipH="1">
              <a:off x="7386" y="3999"/>
              <a:ext cx="579" cy="27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51" name="Line 37"/>
            <p:cNvSpPr>
              <a:spLocks noChangeShapeType="1"/>
            </p:cNvSpPr>
            <p:nvPr/>
          </p:nvSpPr>
          <p:spPr bwMode="auto">
            <a:xfrm>
              <a:off x="5432" y="2996"/>
              <a:ext cx="488" cy="60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52" name="Line 38"/>
            <p:cNvSpPr>
              <a:spLocks noChangeShapeType="1"/>
            </p:cNvSpPr>
            <p:nvPr/>
          </p:nvSpPr>
          <p:spPr bwMode="auto">
            <a:xfrm flipH="1">
              <a:off x="6807" y="2970"/>
              <a:ext cx="296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44" name="Rectangle 39"/>
          <p:cNvSpPr>
            <a:spLocks noChangeArrowheads="1"/>
          </p:cNvSpPr>
          <p:nvPr/>
        </p:nvSpPr>
        <p:spPr bwMode="auto">
          <a:xfrm>
            <a:off x="0" y="21224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indent="4508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ru-RU" altLang="ru-RU" sz="1800"/>
          </a:p>
        </p:txBody>
      </p:sp>
      <p:sp>
        <p:nvSpPr>
          <p:cNvPr id="10245" name="Rectangle 40"/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7543800" cy="1295400"/>
          </a:xfrm>
        </p:spPr>
        <p:txBody>
          <a:bodyPr>
            <a:normAutofit fontScale="90000"/>
          </a:bodyPr>
          <a:lstStyle/>
          <a:p>
            <a:r>
              <a:rPr lang="ru-RU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педагогического пространства психолого-педагогического сопровождения обучающихся с особыми образовательными потребностями средствами дополнительного образования</a:t>
            </a:r>
            <a:endParaRPr lang="ru-RU" alt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4325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8507288" cy="1295400"/>
          </a:xfrm>
        </p:spPr>
        <p:txBody>
          <a:bodyPr>
            <a:normAutofit/>
          </a:bodyPr>
          <a:lstStyle/>
          <a:p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Журавлева Жанна Игоревна</a:t>
            </a: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доцент кафедры логопедии, зам. директора ИСО и КР ГАОУ ВО города Москвы МГПУ «Возможности дополнительного образования в социализации ребенка с ОВЗ»</a:t>
            </a:r>
            <a:b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Павлова Анна Сергеевна</a:t>
            </a: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ст. преподаватель кафедры логопедии ИСО и КР ГАОУ ВО города Москвы МГПУ «Особенности психологического сопровождения детей с ограниченными возможностями здоровья в условиях дополнительного образования»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772816"/>
            <a:ext cx="3779912" cy="4752528"/>
          </a:xfrm>
          <a:prstGeom prst="rect">
            <a:avLst/>
          </a:prstGeom>
        </p:spPr>
      </p:pic>
      <p:pic>
        <p:nvPicPr>
          <p:cNvPr id="10" name="Место для изображения из Интернета 9"/>
          <p:cNvPicPr>
            <a:picLocks noGrp="1" noChangeAspect="1"/>
          </p:cNvPicPr>
          <p:nvPr>
            <p:ph type="clipArt"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700808"/>
            <a:ext cx="4248472" cy="4824536"/>
          </a:xfrm>
        </p:spPr>
      </p:pic>
    </p:spTree>
    <p:extLst>
      <p:ext uri="{BB962C8B-B14F-4D97-AF65-F5344CB8AC3E}">
        <p14:creationId xmlns:p14="http://schemas.microsoft.com/office/powerpoint/2010/main" val="3987264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Московский фестиваль «Моя любовь –моя Россия»</a:t>
            </a:r>
            <a:endParaRPr lang="ru-RU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Второй год в Москве по инициативе ГБОУ школы 1708 - директор Новикова Тамара Никифоровна, автор идеи педагог школы Долгополов Александр Олегович  проходит фестиваль творчества детей  с ОВЗ. В этом году в нем участвовало 750 обучающихся из 120 общеобразовательных организаций</a:t>
            </a:r>
            <a:endParaRPr lang="ru-RU" dirty="0"/>
          </a:p>
        </p:txBody>
      </p:sp>
      <p:pic>
        <p:nvPicPr>
          <p:cNvPr id="5" name="Место для изображения из Интернета 4"/>
          <p:cNvPicPr>
            <a:picLocks noGrp="1" noChangeAspect="1"/>
          </p:cNvPicPr>
          <p:nvPr>
            <p:ph type="clipArt"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772816"/>
            <a:ext cx="4038600" cy="3498478"/>
          </a:xfrm>
        </p:spPr>
      </p:pic>
    </p:spTree>
    <p:extLst>
      <p:ext uri="{BB962C8B-B14F-4D97-AF65-F5344CB8AC3E}">
        <p14:creationId xmlns:p14="http://schemas.microsoft.com/office/powerpoint/2010/main" val="32375464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ЛВЦ ВОГ</a:t>
            </a:r>
            <a:endParaRPr lang="ru-RU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 err="1"/>
              <a:t>Неслышащие</a:t>
            </a:r>
            <a:r>
              <a:rPr lang="ru-RU" b="1" dirty="0"/>
              <a:t> лауреаты фестиваля продолжают свое непрерывное художественное профессиональное образование в ЛВЦ ВОГ – ФКПОУ «Межрегиональном центре реабилитации лиц с проблемами слуха (колледж)» Министерства труда и социальной защиты РФ в г. Павловске Ленинградской области-своеобразной многолетней «кузницы творческих кадров» Всероссийского общества глухих, созданное И.Ф. </a:t>
            </a:r>
            <a:r>
              <a:rPr lang="ru-RU" b="1" dirty="0" err="1"/>
              <a:t>Гельманом</a:t>
            </a:r>
            <a:r>
              <a:rPr lang="ru-RU" b="1" dirty="0"/>
              <a:t> в 1963 году на территории Павловского училища глухонемых основанное императрицей Марией Федоровной в 1806 году.</a:t>
            </a:r>
            <a:r>
              <a:rPr lang="ru-RU" dirty="0"/>
              <a:t> </a:t>
            </a:r>
          </a:p>
        </p:txBody>
      </p:sp>
      <p:pic>
        <p:nvPicPr>
          <p:cNvPr id="5" name="Место для изображения из Интернета 4"/>
          <p:cNvPicPr>
            <a:picLocks noGrp="1" noChangeAspect="1"/>
          </p:cNvPicPr>
          <p:nvPr>
            <p:ph type="clipArt"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3438" y="1700808"/>
            <a:ext cx="4038600" cy="3551436"/>
          </a:xfrm>
        </p:spPr>
      </p:pic>
    </p:spTree>
    <p:extLst>
      <p:ext uri="{BB962C8B-B14F-4D97-AF65-F5344CB8AC3E}">
        <p14:creationId xmlns:p14="http://schemas.microsoft.com/office/powerpoint/2010/main" val="1519206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935038" y="465138"/>
            <a:ext cx="2849562" cy="55245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/>
              <a:t>Александр </a:t>
            </a:r>
            <a:r>
              <a:rPr lang="ru-RU" dirty="0" smtClean="0"/>
              <a:t>Мартьянов</a:t>
            </a:r>
            <a:endParaRPr lang="ru-RU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sz="quarter" idx="1"/>
          </p:nvPr>
        </p:nvSpPr>
        <p:spPr>
          <a:xfrm>
            <a:off x="935038" y="1284288"/>
            <a:ext cx="3860800" cy="4110037"/>
          </a:xfrm>
        </p:spPr>
        <p:txBody>
          <a:bodyPr/>
          <a:lstStyle/>
          <a:p>
            <a:pPr eaLnBrk="1" hangingPunct="1"/>
            <a:r>
              <a:rPr lang="ru-RU" sz="220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Tahoma" panose="020B0604030504040204" pitchFamily="34" charset="0"/>
              </a:rPr>
              <a:t>Выпускник Кировской СКОО </a:t>
            </a:r>
          </a:p>
          <a:p>
            <a:pPr eaLnBrk="1" hangingPunct="1"/>
            <a:r>
              <a:rPr lang="ru-RU" sz="220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Tahoma" panose="020B0604030504040204" pitchFamily="34" charset="0"/>
              </a:rPr>
              <a:t>Высшее театральное образование получил в театральном училище имени Щепкина</a:t>
            </a:r>
          </a:p>
          <a:p>
            <a:pPr eaLnBrk="1" hangingPunct="1"/>
            <a:r>
              <a:rPr lang="ru-RU" sz="220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Tahoma" panose="020B0604030504040204" pitchFamily="34" charset="0"/>
              </a:rPr>
              <a:t>Высшее художественное образование получил в ГИТИСе.</a:t>
            </a:r>
          </a:p>
          <a:p>
            <a:pPr eaLnBrk="1" hangingPunct="1"/>
            <a:r>
              <a:rPr lang="ru-RU" sz="2200" smtClean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  <a:sym typeface="Tahoma" panose="020B0604030504040204" pitchFamily="34" charset="0"/>
              </a:rPr>
              <a:t>Преподает в ГСАИ, и собственной изо-студии </a:t>
            </a:r>
          </a:p>
          <a:p>
            <a:pPr eaLnBrk="1" hangingPunct="1"/>
            <a:endParaRPr lang="ru-RU" sz="2200" smtClean="0"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Tahoma" panose="020B0604030504040204" pitchFamily="34" charset="0"/>
            </a:endParaRPr>
          </a:p>
        </p:txBody>
      </p:sp>
      <p:pic>
        <p:nvPicPr>
          <p:cNvPr id="11268" name="Picture 4" descr="Александр Мартьянов"/>
          <p:cNvPicPr>
            <a:picLocks noGrp="1" noChangeAspect="1" noChangeArrowheads="1"/>
          </p:cNvPicPr>
          <p:nvPr>
            <p:ph type="clipArt"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05425" y="304800"/>
            <a:ext cx="2578100" cy="2246313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269" name="Picture 5" descr="IMG_20140330_1841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25" t="4497" r="2248" b="-4497"/>
          <a:stretch>
            <a:fillRect/>
          </a:stretch>
        </p:blipFill>
        <p:spPr bwMode="auto">
          <a:xfrm>
            <a:off x="5462588" y="3321050"/>
            <a:ext cx="3298825" cy="277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80078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8291264" cy="1074514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Фестиваль  – точка роста личностного потенциала творчески </a:t>
            </a:r>
            <a:r>
              <a:rPr lang="ru-RU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одаренного обучающегося с ООП.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39552" y="1124745"/>
            <a:ext cx="8064896" cy="864095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Фестивальная матрица </a:t>
            </a:r>
            <a:r>
              <a:rPr lang="ru-RU" dirty="0"/>
              <a:t>проверяется потенциал личностного саморазвития, возможного </a:t>
            </a:r>
            <a:r>
              <a:rPr lang="ru-RU" dirty="0" smtClean="0"/>
              <a:t>и </a:t>
            </a:r>
            <a:r>
              <a:rPr lang="ru-RU" dirty="0"/>
              <a:t>карьеры творчески одаренного обучающегося с ООП.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916832"/>
            <a:ext cx="583264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Антонины Пичугина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., в настоящее время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ведущая актриса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театра «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Недослов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Воспитанница СКОШИ 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вида № 65 г. Москвы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 занималась театральным творчеством в рамках дополнительной программы образования школы-интерната, стала лауреатом фестиваля «Надежда» за исполнение жестовой песни «Глухонемая любовь» в 1999 году. Затем получила среднее образование,  поступила в Государственный специализированный институт искусств на театральное отделение. В 2010 году, получив высшее театральное образование, Антонина. вернулась в школу-интернат № 65 в качестве педагога дополнительного образования - руководителя театральной студии.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Преподает в ГСАИ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4" descr="a_32a928b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916832"/>
            <a:ext cx="2163762" cy="356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09096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76672"/>
            <a:ext cx="7380312" cy="302433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 rot="10800000" flipV="1">
            <a:off x="1331640" y="3966011"/>
            <a:ext cx="72362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Виктория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Берлизова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ведет экскурсии в ГМИ им Пушкина на жестовом языке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58930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4892" y="0"/>
            <a:ext cx="51542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099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7886700" cy="1325563"/>
          </a:xfrm>
        </p:spPr>
        <p:txBody>
          <a:bodyPr>
            <a:normAutofit/>
          </a:bodyPr>
          <a:lstStyle/>
          <a:p>
            <a:r>
              <a:rPr lang="ru-RU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РЕСУРС ОЦЕНКИ КАЧЕСТВА И ДОСТУПНОСТИ СИСТЕМЫ ДОПОЛНИТЕЛЬНОГО ОБРАЗОВАНИЯ ОБУЧАЮЩИХСЯ С </a:t>
            </a:r>
            <a:r>
              <a:rPr lang="ru-RU" sz="1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ООП</a:t>
            </a:r>
            <a:endParaRPr lang="ru-RU" sz="1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Специальные образовательные условия, </a:t>
            </a:r>
            <a:r>
              <a:rPr lang="ru-RU" dirty="0"/>
              <a:t>способствующих повышению качества </a:t>
            </a:r>
            <a:r>
              <a:rPr lang="ru-RU" dirty="0" smtClean="0"/>
              <a:t>дополнительного образования детей с  ООП:</a:t>
            </a:r>
          </a:p>
          <a:p>
            <a:r>
              <a:rPr lang="ru-RU" dirty="0" smtClean="0"/>
              <a:t>Создание </a:t>
            </a:r>
            <a:r>
              <a:rPr lang="ru-RU" dirty="0"/>
              <a:t>универсальной </a:t>
            </a:r>
            <a:r>
              <a:rPr lang="ru-RU" dirty="0" err="1"/>
              <a:t>безбарьерной</a:t>
            </a:r>
            <a:r>
              <a:rPr lang="ru-RU" dirty="0"/>
              <a:t> образовательной среды для детей с </a:t>
            </a:r>
            <a:r>
              <a:rPr lang="ru-RU" dirty="0" smtClean="0"/>
              <a:t>ОВЗ, детей-инвалидов</a:t>
            </a:r>
          </a:p>
          <a:p>
            <a:r>
              <a:rPr lang="ru-RU" dirty="0" smtClean="0"/>
              <a:t>Учет рекомендаций ПМПК для занятий в системе ДОД</a:t>
            </a:r>
          </a:p>
          <a:p>
            <a:r>
              <a:rPr lang="ru-RU" dirty="0" smtClean="0"/>
              <a:t> Оснащение </a:t>
            </a:r>
            <a:r>
              <a:rPr lang="ru-RU" dirty="0"/>
              <a:t>организаций ДОД специальным учебным реабилитационным и компьютерным оборудованием; </a:t>
            </a:r>
            <a:endParaRPr lang="ru-RU" dirty="0" smtClean="0"/>
          </a:p>
          <a:p>
            <a:r>
              <a:rPr lang="ru-RU" dirty="0" smtClean="0"/>
              <a:t>Создание научно-методического обеспечения: адаптированные образовательные программы </a:t>
            </a:r>
            <a:r>
              <a:rPr lang="ru-RU" dirty="0"/>
              <a:t>ДОД; применение электронного обучения и дистанционных образовательных технологий в системе ДОД с ОВЗ и детей-инвалидов; </a:t>
            </a:r>
            <a:r>
              <a:rPr lang="ru-RU" dirty="0" smtClean="0"/>
              <a:t>создание реестра дополнительных программ;</a:t>
            </a:r>
          </a:p>
          <a:p>
            <a:r>
              <a:rPr lang="ru-RU" dirty="0" smtClean="0"/>
              <a:t>Внедрение </a:t>
            </a:r>
            <a:r>
              <a:rPr lang="ru-RU" dirty="0"/>
              <a:t>общедоступного регионального навигатора по дополнительным общеобразовательным программам с функцией записи в кружки и секции, и позволяющего семьям выбирать образовательные программы, соответствующие индивидуальным запросам и уровню подготовки детей с ОВЗ и детей-инвалидов; внедрение модели персонифицированного финансирования.</a:t>
            </a:r>
          </a:p>
        </p:txBody>
      </p:sp>
    </p:spTree>
    <p:extLst>
      <p:ext uri="{BB962C8B-B14F-4D97-AF65-F5344CB8AC3E}">
        <p14:creationId xmlns:p14="http://schemas.microsoft.com/office/powerpoint/2010/main" val="14020515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Фестиваль «Краски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всей России»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/>
              <a:t>Выставка несколько лет являлась ежегодным ожидаемым событием в жизни обучающихся с ОВЗ подняла свой статус до ежегодного Международного Фестиваля «Краски всей России</a:t>
            </a:r>
            <a:r>
              <a:rPr lang="ru-RU" dirty="0" smtClean="0"/>
              <a:t>».</a:t>
            </a:r>
          </a:p>
          <a:p>
            <a:pPr marL="0" indent="0" algn="just">
              <a:buNone/>
            </a:pPr>
            <a:r>
              <a:rPr lang="ru-RU" b="1" dirty="0" smtClean="0"/>
              <a:t>Идея </a:t>
            </a:r>
            <a:r>
              <a:rPr lang="ru-RU" b="1" dirty="0"/>
              <a:t>фестиваля принадлежит </a:t>
            </a:r>
            <a:r>
              <a:rPr lang="ru-RU" dirty="0" err="1"/>
              <a:t>Гмошинскому</a:t>
            </a:r>
            <a:r>
              <a:rPr lang="ru-RU" dirty="0"/>
              <a:t> Александру Николаевичу, директору Благотворительного фонда социальной поддержки и защиты инвалидов «Марафон ИК», поддержана Белявским Борисом </a:t>
            </a:r>
            <a:r>
              <a:rPr lang="ru-RU" dirty="0" smtClean="0"/>
              <a:t>Викторовичем, с 2019 года фестиваль носит его имя.</a:t>
            </a:r>
            <a:endParaRPr lang="ru-RU" dirty="0"/>
          </a:p>
        </p:txBody>
      </p:sp>
      <p:pic>
        <p:nvPicPr>
          <p:cNvPr id="5" name="Место для изображения из Интернета 4"/>
          <p:cNvPicPr>
            <a:picLocks noGrp="1" noChangeAspect="1"/>
          </p:cNvPicPr>
          <p:nvPr>
            <p:ph type="clipArt"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719263"/>
            <a:ext cx="3024336" cy="4411662"/>
          </a:xfrm>
        </p:spPr>
      </p:pic>
    </p:spTree>
    <p:extLst>
      <p:ext uri="{BB962C8B-B14F-4D97-AF65-F5344CB8AC3E}">
        <p14:creationId xmlns:p14="http://schemas.microsoft.com/office/powerpoint/2010/main" val="29985956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Фестиваль, выставка, концерт</a:t>
            </a:r>
            <a:endParaRPr lang="ru-RU" sz="2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39552" y="1196752"/>
            <a:ext cx="4320480" cy="4934173"/>
          </a:xfrm>
        </p:spPr>
        <p:txBody>
          <a:bodyPr>
            <a:normAutofit lnSpcReduction="10000"/>
          </a:bodyPr>
          <a:lstStyle/>
          <a:p>
            <a:pPr lvl="0"/>
            <a:r>
              <a:rPr lang="ru-RU" dirty="0"/>
              <a:t>формирование позитивных взглядов и жизненных ценностей, фокусирование внимания </a:t>
            </a:r>
            <a:r>
              <a:rPr lang="ru-RU" dirty="0" smtClean="0"/>
              <a:t>обучающихся </a:t>
            </a:r>
            <a:r>
              <a:rPr lang="ru-RU" dirty="0"/>
              <a:t>с </a:t>
            </a:r>
            <a:r>
              <a:rPr lang="ru-RU" dirty="0" smtClean="0"/>
              <a:t>ООП </a:t>
            </a:r>
            <a:r>
              <a:rPr lang="ru-RU" dirty="0"/>
              <a:t>на созидательные и общественно-полезные образовательные и творческие занятия; </a:t>
            </a:r>
          </a:p>
          <a:p>
            <a:r>
              <a:rPr lang="ru-RU" dirty="0"/>
              <a:t>расширение границ возможностей обучающихся с </a:t>
            </a:r>
            <a:r>
              <a:rPr lang="ru-RU" dirty="0" smtClean="0"/>
              <a:t>ООП, </a:t>
            </a:r>
            <a:r>
              <a:rPr lang="ru-RU" dirty="0"/>
              <a:t>формирование их уверенности в завтрашнем дне и навыкам самостоятельности в </a:t>
            </a:r>
            <a:r>
              <a:rPr lang="ru-RU" dirty="0" smtClean="0"/>
              <a:t>обществе;</a:t>
            </a:r>
          </a:p>
          <a:p>
            <a:r>
              <a:rPr lang="ru-RU" dirty="0"/>
              <a:t>привлечение внимания исполнительной и законодательной власти субъектов Российской Федерации к творчеству детей </a:t>
            </a:r>
            <a:r>
              <a:rPr lang="ru-RU" dirty="0" smtClean="0"/>
              <a:t>с ООП</a:t>
            </a:r>
            <a:endParaRPr lang="ru-RU" dirty="0"/>
          </a:p>
        </p:txBody>
      </p:sp>
      <p:pic>
        <p:nvPicPr>
          <p:cNvPr id="5" name="Место для изображения из Интернета 4"/>
          <p:cNvPicPr>
            <a:picLocks noGrp="1" noChangeAspect="1"/>
          </p:cNvPicPr>
          <p:nvPr>
            <p:ph type="clipArt"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844824"/>
            <a:ext cx="3466728" cy="3594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467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Краски всей России</a:t>
            </a:r>
            <a:endParaRPr lang="ru-RU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Всероссийская </a:t>
            </a:r>
            <a:r>
              <a:rPr lang="ru-RU" sz="2400" dirty="0"/>
              <a:t>программа победителей. </a:t>
            </a:r>
            <a:endParaRPr lang="ru-RU" sz="2400" dirty="0" smtClean="0"/>
          </a:p>
          <a:p>
            <a:r>
              <a:rPr lang="ru-RU" sz="2400" dirty="0" smtClean="0"/>
              <a:t>Для </a:t>
            </a:r>
            <a:r>
              <a:rPr lang="ru-RU" sz="2400" dirty="0"/>
              <a:t>участия в выставке принимаются работы по живописи, рисунку, графике, вышивке, вязанию, чеканке, резьбе, флористике, малым скульптурным формам, изделиям народных промыслов</a:t>
            </a:r>
          </a:p>
        </p:txBody>
      </p:sp>
      <p:pic>
        <p:nvPicPr>
          <p:cNvPr id="5" name="Место для изображения из Интернета 4"/>
          <p:cNvPicPr>
            <a:picLocks noGrp="1" noChangeAspect="1"/>
          </p:cNvPicPr>
          <p:nvPr>
            <p:ph type="clipArt"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48200" y="2410619"/>
            <a:ext cx="4038600" cy="3028949"/>
          </a:xfrm>
        </p:spPr>
      </p:pic>
    </p:spTree>
    <p:extLst>
      <p:ext uri="{BB962C8B-B14F-4D97-AF65-F5344CB8AC3E}">
        <p14:creationId xmlns:p14="http://schemas.microsoft.com/office/powerpoint/2010/main" val="34174095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Статистика фестиваля</a:t>
            </a:r>
            <a:endParaRPr lang="ru-RU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8075240" cy="4411662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2016 году поступило более 800 работ из 340 общеобразовательных организаций для обучающихся с ОВЗ из 57 субъектов </a:t>
            </a:r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России</a:t>
            </a:r>
          </a:p>
          <a:p>
            <a:r>
              <a:rPr lang="ru-RU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Выставка и конференции является ежегодным событием и проводится в преддверии Международного дня инвалидов, в период ноября-декабря. </a:t>
            </a:r>
            <a:endParaRPr lang="ru-RU" sz="2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 </a:t>
            </a:r>
            <a:r>
              <a:rPr lang="ru-RU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2017 года организаторы планируют поднять статус проекта до ежегодного Фестиваля «Краски всей России».</a:t>
            </a:r>
          </a:p>
          <a:p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2018 приняли участие 161 общеобразовательная организация из 65 субъектов России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26043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IX </a:t>
            </a:r>
            <a:r>
              <a:rPr lang="ru-RU" sz="2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Всероссийская выставка </a:t>
            </a:r>
            <a:r>
              <a:rPr lang="ru-RU" sz="2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живописи, графики, рисунка и изделий прикладного творчества школьников с инвалидностью «КРАСКИ ВСЕЙ РОССИИ</a:t>
            </a:r>
            <a:r>
              <a:rPr lang="ru-RU" sz="2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»</a:t>
            </a:r>
            <a:endParaRPr lang="ru-RU" sz="2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В 2019 приняли участие 87 общеобразовательных организаций из 42 регионов России. 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том числе от Московской области -16 коллективов; Нижегородской – 7; Тульской  6; Ленинградской, Волгоградской, Новосибирской </a:t>
            </a:r>
            <a:r>
              <a:rPr lang="ru-RU" dirty="0" err="1"/>
              <a:t>обл</a:t>
            </a:r>
            <a:r>
              <a:rPr lang="ru-RU" dirty="0"/>
              <a:t> по 3 коллектива; </a:t>
            </a:r>
            <a:r>
              <a:rPr lang="ru-RU" dirty="0" err="1"/>
              <a:t>забайкалье</a:t>
            </a:r>
            <a:r>
              <a:rPr lang="ru-RU" dirty="0"/>
              <a:t>, Москва, Р </a:t>
            </a:r>
            <a:r>
              <a:rPr lang="ru-RU" dirty="0" err="1"/>
              <a:t>Башкарстан</a:t>
            </a:r>
            <a:r>
              <a:rPr lang="ru-RU" dirty="0"/>
              <a:t>, Р. Татарстан  по 2 коллектива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III Фестиваль Марафон –АРТ выставки  «Краски всей России</a:t>
            </a:r>
            <a:r>
              <a:rPr lang="ru-RU" dirty="0" smtClean="0"/>
              <a:t>» очное участие 19 коллективов России.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8" name="Место для изображения из Интернета 7"/>
          <p:cNvPicPr>
            <a:picLocks noGrp="1" noChangeAspect="1"/>
          </p:cNvPicPr>
          <p:nvPr>
            <p:ph type="clipArt"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3356992"/>
            <a:ext cx="4038600" cy="2664296"/>
          </a:xfrm>
        </p:spPr>
      </p:pic>
    </p:spTree>
    <p:extLst>
      <p:ext uri="{BB962C8B-B14F-4D97-AF65-F5344CB8AC3E}">
        <p14:creationId xmlns:p14="http://schemas.microsoft.com/office/powerpoint/2010/main" val="40249584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Всероссийская научно-практическая конференция «Актуальные вопросы и проблемы организации работы с «нестандартными» детьми» 13-14 декабря Оренбург</a:t>
            </a:r>
            <a:endParaRPr lang="ru-RU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Место для изображения из Интернета 4"/>
          <p:cNvPicPr>
            <a:picLocks noGrp="1" noChangeAspect="1"/>
          </p:cNvPicPr>
          <p:nvPr>
            <p:ph type="clipArt"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551336"/>
            <a:ext cx="3240360" cy="3704977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543333"/>
            <a:ext cx="3555876" cy="4223195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074354" y="6114926"/>
            <a:ext cx="21936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/>
              <a:t>ЦППРД «Орион»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043608" y="5307841"/>
            <a:ext cx="37444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Выступление </a:t>
            </a:r>
            <a:r>
              <a:rPr lang="ru-RU" dirty="0"/>
              <a:t>Соловей Марины </a:t>
            </a:r>
            <a:r>
              <a:rPr lang="ru-RU" dirty="0" smtClean="0"/>
              <a:t>Алексеевны –психолог НШДС с ОВЗ Мытищи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06153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Фестиваль «Шелковый путь» апрель 2018, 2019</a:t>
            </a:r>
            <a:endParaRPr lang="ru-RU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Место для изображения из Интернета 5"/>
          <p:cNvPicPr>
            <a:picLocks noGrp="1" noChangeAspect="1"/>
          </p:cNvPicPr>
          <p:nvPr>
            <p:ph type="clipArt"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719263"/>
            <a:ext cx="4038600" cy="4086001"/>
          </a:xfrm>
        </p:spPr>
      </p:pic>
      <p:sp>
        <p:nvSpPr>
          <p:cNvPr id="5" name="AutoShape 2" descr="https://apf.mail.ru/cgi-bin/readmsg/DSC_4443.JPG?id=15257067190000000184%3B0%3B1&amp;x-email=89036283574%40mail.ru&amp;exif=1"/>
          <p:cNvSpPr>
            <a:spLocks noGrp="1" noChangeAspect="1" noChangeArrowheads="1"/>
          </p:cNvSpPr>
          <p:nvPr>
            <p:ph type="body" sz="half" idx="1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Инклюзивное творчество –Россия , Казахстан, Китай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2636912"/>
            <a:ext cx="367240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География фестиваля-конкурса включила в себя: Азербайджан, Казахстан, Северная Осетия – Алания, Башкортостан, Санкт-Петербург, Москва, Самара, Ульяновск, Екатеринбург, Новосибирск.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269111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1_Открытая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1529</TotalTime>
  <Words>904</Words>
  <Application>Microsoft Office PowerPoint</Application>
  <PresentationFormat>Экран (4:3)</PresentationFormat>
  <Paragraphs>67</Paragraphs>
  <Slides>18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1_Открытая</vt:lpstr>
      <vt:lpstr>Тема Office</vt:lpstr>
      <vt:lpstr>   </vt:lpstr>
      <vt:lpstr>РЕСУРС ОЦЕНКИ КАЧЕСТВА И ДОСТУПНОСТИ СИСТЕМЫ ДОПОЛНИТЕЛЬНОГО ОБРАЗОВАНИЯ ОБУЧАЮЩИХСЯ С ООП</vt:lpstr>
      <vt:lpstr>Фестиваль «Краски всей России»</vt:lpstr>
      <vt:lpstr>Фестиваль, выставка, концерт</vt:lpstr>
      <vt:lpstr>Краски всей России</vt:lpstr>
      <vt:lpstr>Статистика фестиваля</vt:lpstr>
      <vt:lpstr>IX Всероссийская выставка живописи, графики, рисунка и изделий прикладного творчества школьников с инвалидностью «КРАСКИ ВСЕЙ РОССИИ»</vt:lpstr>
      <vt:lpstr>Всероссийская научно-практическая конференция «Актуальные вопросы и проблемы организации работы с «нестандартными» детьми» 13-14 декабря Оренбург</vt:lpstr>
      <vt:lpstr>Фестиваль «Шелковый путь» апрель 2018, 2019</vt:lpstr>
      <vt:lpstr>Презентация PowerPoint</vt:lpstr>
      <vt:lpstr>Модель педагогического пространства психолого-педагогического сопровождения обучающихся с особыми образовательными потребностями средствами дополнительного образования</vt:lpstr>
      <vt:lpstr>Журавлева Жанна Игоревна, доцент кафедры логопедии, зам. директора ИСО и КР ГАОУ ВО города Москвы МГПУ «Возможности дополнительного образования в социализации ребенка с ОВЗ» Павлова Анна Сергеевна, ст. преподаватель кафедры логопедии ИСО и КР ГАОУ ВО города Москвы МГПУ «Особенности психологического сопровождения детей с ограниченными возможностями здоровья в условиях дополнительного образования»</vt:lpstr>
      <vt:lpstr>Московский фестиваль «Моя любовь –моя Россия»</vt:lpstr>
      <vt:lpstr>ЛВЦ ВОГ</vt:lpstr>
      <vt:lpstr>Александр Мартьянов</vt:lpstr>
      <vt:lpstr>Фестиваль  – точка роста личностного потенциала творчески одаренного обучающегося с ООП.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доработки Проекта СФГОС НОО для глухих обучающихся</dc:title>
  <dc:creator>SONY</dc:creator>
  <cp:lastModifiedBy>Клиенты</cp:lastModifiedBy>
  <cp:revision>132</cp:revision>
  <dcterms:created xsi:type="dcterms:W3CDTF">2014-09-02T13:51:13Z</dcterms:created>
  <dcterms:modified xsi:type="dcterms:W3CDTF">2019-12-05T10:06:11Z</dcterms:modified>
</cp:coreProperties>
</file>