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7" r:id="rId4"/>
    <p:sldId id="273" r:id="rId5"/>
    <p:sldId id="269" r:id="rId6"/>
    <p:sldId id="271" r:id="rId7"/>
    <p:sldId id="274" r:id="rId8"/>
    <p:sldId id="270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56"/>
    <p:restoredTop sz="84220"/>
  </p:normalViewPr>
  <p:slideViewPr>
    <p:cSldViewPr>
      <p:cViewPr>
        <p:scale>
          <a:sx n="28" d="100"/>
          <a:sy n="28" d="100"/>
        </p:scale>
        <p:origin x="520" y="69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62112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Дополнительное образование становится связующим звеном всей системы образования, позволяя более эффективно проектировать индивидуальную образовательную траекторию, новые образовательные результаты, навыки </a:t>
            </a:r>
            <a:r>
              <a:rPr lang="en-US" dirty="0"/>
              <a:t>XXI </a:t>
            </a:r>
            <a:r>
              <a:rPr lang="ru-RU" dirty="0"/>
              <a:t>века, и укрепляя возможности для успешности каждого ребенка.</a:t>
            </a:r>
          </a:p>
          <a:p>
            <a:r>
              <a:rPr lang="ru-RU" dirty="0"/>
              <a:t>Новые проекты ориентируют систему дополнительного образования на рынок труда, реальный сектор экономики, решая задачи профориентации и профессионализации, адаптации к неизвестному в будущем. </a:t>
            </a:r>
          </a:p>
        </p:txBody>
      </p:sp>
    </p:spTree>
    <p:extLst>
      <p:ext uri="{BB962C8B-B14F-4D97-AF65-F5344CB8AC3E}">
        <p14:creationId xmlns:p14="http://schemas.microsoft.com/office/powerpoint/2010/main" val="2030764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Система продолжает трансформацию, разделяясь на досуг и образование, просвещение и социальную помощь, </a:t>
            </a:r>
            <a:r>
              <a:rPr lang="ru-RU" dirty="0" err="1"/>
              <a:t>социокулькультурные</a:t>
            </a:r>
            <a:r>
              <a:rPr lang="ru-RU" dirty="0"/>
              <a:t> практики и спортивную подготовку</a:t>
            </a:r>
          </a:p>
        </p:txBody>
      </p:sp>
    </p:spTree>
    <p:extLst>
      <p:ext uri="{BB962C8B-B14F-4D97-AF65-F5344CB8AC3E}">
        <p14:creationId xmlns:p14="http://schemas.microsoft.com/office/powerpoint/2010/main" val="2033956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Запрос семей, работодателей, государства. Научно-технологическое развитие. </a:t>
            </a:r>
            <a:r>
              <a:rPr lang="ru-RU" dirty="0" err="1"/>
              <a:t>Цифровизация</a:t>
            </a:r>
            <a:r>
              <a:rPr lang="ru-RU" dirty="0"/>
              <a:t>. Доказанность эффектов и результатов. Изменения в социальной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2169560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Банки лучших практик, программ не доказывают своей эффективности. Необходимы в меру радикальные меры, оказывающее давление на развитие содержания. Конкурсы, оценка результатов, дифференциация по уровням. Движение в парадигме областей деятельностей (не предметных областей). Создание новых форм, «</a:t>
            </a:r>
            <a:r>
              <a:rPr lang="ru-RU" dirty="0" err="1"/>
              <a:t>гринфилдов</a:t>
            </a:r>
            <a:r>
              <a:rPr lang="ru-RU" dirty="0"/>
              <a:t>». </a:t>
            </a:r>
            <a:r>
              <a:rPr lang="ru-RU" dirty="0" err="1"/>
              <a:t>Ретроинновации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5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Не торопись а то успеешь</a:t>
            </a:r>
          </a:p>
        </p:txBody>
      </p:sp>
    </p:spTree>
    <p:extLst>
      <p:ext uri="{BB962C8B-B14F-4D97-AF65-F5344CB8AC3E}">
        <p14:creationId xmlns:p14="http://schemas.microsoft.com/office/powerpoint/2010/main" val="957637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Банки лучших практик, программ не доказывают своей эффективности. Необходимы в меру радикальные меры, оказывающее давление на развитие содержания. Конкурсы, оценка результатов, дифференциация по уровням. Движение в парадигме областей деятельностей (не предметных областей). Создание новых форм, «</a:t>
            </a:r>
            <a:r>
              <a:rPr lang="ru-RU" dirty="0" err="1"/>
              <a:t>гринфилдов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899566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Система продолжает трансформацию, разделяясь на досуг и образование, просвещение и социальную помощь, </a:t>
            </a:r>
            <a:r>
              <a:rPr lang="ru-RU" dirty="0" err="1"/>
              <a:t>социокулькультурные</a:t>
            </a:r>
            <a:r>
              <a:rPr lang="ru-RU" dirty="0"/>
              <a:t> практики и спортивную подготовку</a:t>
            </a:r>
          </a:p>
        </p:txBody>
      </p:sp>
    </p:spTree>
    <p:extLst>
      <p:ext uri="{BB962C8B-B14F-4D97-AF65-F5344CB8AC3E}">
        <p14:creationId xmlns:p14="http://schemas.microsoft.com/office/powerpoint/2010/main" val="1622492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"/>
          <p:cNvSpPr/>
          <p:nvPr/>
        </p:nvSpPr>
        <p:spPr>
          <a:xfrm>
            <a:off x="5230254" y="-37339"/>
            <a:ext cx="19217708" cy="13716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Изображение"/>
          <p:cNvSpPr>
            <a:spLocks noGrp="1"/>
          </p:cNvSpPr>
          <p:nvPr>
            <p:ph type="pic" idx="13"/>
          </p:nvPr>
        </p:nvSpPr>
        <p:spPr>
          <a:xfrm>
            <a:off x="3048000" y="0"/>
            <a:ext cx="18288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5307210" y="892968"/>
            <a:ext cx="13751720" cy="832247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12495609" y="892968"/>
            <a:ext cx="7500938" cy="1157287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Текст заголовка</a:t>
            </a:r>
          </a:p>
        </p:txBody>
      </p:sp>
      <p:sp>
        <p:nvSpPr>
          <p:cNvPr id="1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387453" y="6697265"/>
            <a:ext cx="7500938" cy="576857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2495609" y="3661171"/>
            <a:ext cx="7500938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9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387453" y="3661171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151164" indent="-465364">
              <a:spcBef>
                <a:spcPts val="4500"/>
              </a:spcBef>
              <a:defRPr sz="3800"/>
            </a:lvl3pPr>
            <a:lvl4pPr marL="1494064" indent="-465364">
              <a:spcBef>
                <a:spcPts val="4500"/>
              </a:spcBef>
              <a:defRPr sz="3800"/>
            </a:lvl4pPr>
            <a:lvl5pPr marL="1836964" indent="-465364">
              <a:spcBef>
                <a:spcPts val="4500"/>
              </a:spcBef>
              <a:defRPr sz="3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2495609" y="7161609"/>
            <a:ext cx="7500938" cy="530423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6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12504353" y="1250156"/>
            <a:ext cx="7500939" cy="530423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7" name="Изображение"/>
          <p:cNvSpPr>
            <a:spLocks noGrp="1"/>
          </p:cNvSpPr>
          <p:nvPr>
            <p:ph type="pic" sz="half" idx="15"/>
          </p:nvPr>
        </p:nvSpPr>
        <p:spPr>
          <a:xfrm>
            <a:off x="4387453" y="1250156"/>
            <a:ext cx="7500938" cy="1121568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–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–Иван Арсентьев</a:t>
            </a:r>
          </a:p>
        </p:txBody>
      </p:sp>
      <p:sp>
        <p:nvSpPr>
          <p:cNvPr id="41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4833937" y="6000353"/>
            <a:ext cx="14716126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5200"/>
            </a:lvl1pPr>
          </a:lstStyle>
          <a:p>
            <a:r>
              <a:t>«Место ввода цитаты».</a:t>
            </a:r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39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387453" y="625078"/>
            <a:ext cx="15609094" cy="303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387453" y="3661171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6173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10618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15063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19508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23953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28398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32843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37288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4173361" marR="0" indent="-617361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0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.png"/><Relationship Id="rId9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hyperlink" Target="https://ioe.hse.ru/white_paper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Линия"/>
          <p:cNvSpPr/>
          <p:nvPr/>
        </p:nvSpPr>
        <p:spPr>
          <a:xfrm flipV="1">
            <a:off x="10370343" y="1604166"/>
            <a:ext cx="1" cy="2777349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52" name="Очень крутой…"/>
          <p:cNvSpPr txBox="1"/>
          <p:nvPr/>
        </p:nvSpPr>
        <p:spPr>
          <a:xfrm>
            <a:off x="7116914" y="3934663"/>
            <a:ext cx="16308334" cy="4156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b"/>
          <a:lstStyle/>
          <a:p>
            <a:pPr algn="l">
              <a:defRPr sz="7000" b="1" cap="all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pPr>
            <a:r>
              <a:rPr lang="ru-RU" sz="6600" b="1" cap="all" dirty="0">
                <a:solidFill>
                  <a:srgbClr val="253957"/>
                </a:solidFill>
                <a:sym typeface="Arial Narrow"/>
              </a:rPr>
              <a:t>Обновление содержания и форм дополнительного образования: источники, тренды и механизмы</a:t>
            </a:r>
            <a:endParaRPr lang="ru-RU" sz="7200" b="1" cap="all" dirty="0">
              <a:solidFill>
                <a:srgbClr val="253957"/>
              </a:solidFill>
              <a:sym typeface="Arial Narrow"/>
            </a:endParaRPr>
          </a:p>
        </p:txBody>
      </p:sp>
      <p:sp>
        <p:nvSpPr>
          <p:cNvPr id="53" name="Очень крутой подзаголовок презентации"/>
          <p:cNvSpPr txBox="1"/>
          <p:nvPr/>
        </p:nvSpPr>
        <p:spPr>
          <a:xfrm>
            <a:off x="9306271" y="9386302"/>
            <a:ext cx="14508133" cy="1173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/>
          <a:lstStyle>
            <a:lvl1pPr algn="l">
              <a:defRPr sz="42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pPr algn="r"/>
            <a:r>
              <a:rPr lang="ru-RU" sz="4400" dirty="0"/>
              <a:t>Павлов Андрей Викторович, </a:t>
            </a:r>
          </a:p>
          <a:p>
            <a:pPr algn="r"/>
            <a:r>
              <a:rPr lang="ru-RU" sz="3600" dirty="0"/>
              <a:t>заместитель директора </a:t>
            </a:r>
          </a:p>
          <a:p>
            <a:pPr algn="r"/>
            <a:r>
              <a:rPr lang="ru-RU" sz="3600" dirty="0"/>
              <a:t>Центра общего и дополнительного образования имени А.А. </a:t>
            </a:r>
            <a:r>
              <a:rPr lang="ru-RU" sz="3600" dirty="0" err="1"/>
              <a:t>Пинского</a:t>
            </a:r>
            <a:r>
              <a:rPr lang="ru-RU" sz="3600" dirty="0"/>
              <a:t> </a:t>
            </a:r>
          </a:p>
        </p:txBody>
      </p:sp>
      <p:sp>
        <p:nvSpPr>
          <p:cNvPr id="54" name="Название подразделения,  лаборатории, факультета и т.д."/>
          <p:cNvSpPr txBox="1"/>
          <p:nvPr/>
        </p:nvSpPr>
        <p:spPr>
          <a:xfrm>
            <a:off x="7116915" y="1847447"/>
            <a:ext cx="9443423" cy="790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l">
              <a:defRPr sz="42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pPr>
            <a:r>
              <a:rPr lang="ru-RU" dirty="0"/>
              <a:t>Институт образования НИУ ВШЭ</a:t>
            </a:r>
            <a:endParaRPr dirty="0"/>
          </a:p>
        </p:txBody>
      </p:sp>
      <p:sp>
        <p:nvSpPr>
          <p:cNvPr id="55" name="Москва, 2017"/>
          <p:cNvSpPr txBox="1"/>
          <p:nvPr/>
        </p:nvSpPr>
        <p:spPr>
          <a:xfrm>
            <a:off x="7116915" y="11861738"/>
            <a:ext cx="9443424" cy="636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algn="l" defTabSz="642937">
              <a:defRPr sz="28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r>
              <a:rPr lang="ru-RU" sz="3200" dirty="0"/>
              <a:t>Москва</a:t>
            </a:r>
            <a:r>
              <a:rPr sz="3200" dirty="0"/>
              <a:t>, 201</a:t>
            </a:r>
            <a:r>
              <a:rPr lang="ru-RU" sz="3200" dirty="0"/>
              <a:t>9</a:t>
            </a:r>
            <a:endParaRPr sz="3200" dirty="0"/>
          </a:p>
        </p:txBody>
      </p:sp>
      <p:pic>
        <p:nvPicPr>
          <p:cNvPr id="56" name="Изображение" descr="Изображе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970" y="1330739"/>
            <a:ext cx="2736119" cy="26455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Линия"/>
          <p:cNvSpPr/>
          <p:nvPr/>
        </p:nvSpPr>
        <p:spPr>
          <a:xfrm>
            <a:off x="1201065" y="1961456"/>
            <a:ext cx="21506373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62" name="Название подразделения, лаборатории, факультета и т.д."/>
          <p:cNvSpPr txBox="1"/>
          <p:nvPr/>
        </p:nvSpPr>
        <p:spPr>
          <a:xfrm>
            <a:off x="3623048" y="757700"/>
            <a:ext cx="19082112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r">
              <a:defRPr sz="24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pPr algn="ctr"/>
            <a:r>
              <a:rPr lang="ru-RU" sz="4800" b="1" dirty="0"/>
              <a:t>Трансформация сети: от системы организаций ДО к системе программ ДО</a:t>
            </a:r>
            <a:endParaRPr sz="4800" b="1" dirty="0"/>
          </a:p>
        </p:txBody>
      </p:sp>
      <p:pic>
        <p:nvPicPr>
          <p:cNvPr id="63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927BBA-A1EC-8643-B30A-1CBC84C86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3098" y="2479943"/>
            <a:ext cx="12568213" cy="571000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9069D3-08D7-8E41-B5C7-CDA1D579FD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3862" y="5898959"/>
            <a:ext cx="4025862" cy="19180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19D956A-56F9-324B-97EA-EBD8CF7BE1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19632" y="2420104"/>
            <a:ext cx="9803494" cy="855939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4BA9C2-A92D-9640-9412-AF8B8F67A7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0588" y="8087687"/>
            <a:ext cx="5705019" cy="50439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8A1FECC-EEF6-774B-A59E-03419B140E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44328" y="8823452"/>
            <a:ext cx="9722792" cy="443988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3A7B9F1-4923-BD4C-8142-3521729DDC9D}"/>
              </a:ext>
            </a:extLst>
          </p:cNvPr>
          <p:cNvSpPr/>
          <p:nvPr/>
        </p:nvSpPr>
        <p:spPr>
          <a:xfrm>
            <a:off x="-1145708" y="13001730"/>
            <a:ext cx="1219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Источники данных: Росстат,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Минпросвещение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, 2018 г.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Линия"/>
          <p:cNvSpPr/>
          <p:nvPr/>
        </p:nvSpPr>
        <p:spPr>
          <a:xfrm>
            <a:off x="1201065" y="1961456"/>
            <a:ext cx="21506373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62" name="Название подразделения, лаборатории, факультета и т.д."/>
          <p:cNvSpPr txBox="1"/>
          <p:nvPr/>
        </p:nvSpPr>
        <p:spPr>
          <a:xfrm>
            <a:off x="2426185" y="511478"/>
            <a:ext cx="21957815" cy="1375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r">
              <a:defRPr sz="24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pPr algn="ctr"/>
            <a:r>
              <a:rPr lang="ru-RU" sz="4000" b="1" dirty="0"/>
              <a:t>Трансформация подходов и поиск ключей к успеху для каждого: уточнение предназначения дополнительного образования в региональной системе образования с учетом повестки «вызовов»</a:t>
            </a:r>
            <a:endParaRPr sz="4000" b="1" dirty="0"/>
          </a:p>
        </p:txBody>
      </p:sp>
      <p:pic>
        <p:nvPicPr>
          <p:cNvPr id="63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EEC581-EF6B-4F44-9F5F-73ECCFF54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8961" y="8695204"/>
            <a:ext cx="2726783" cy="25419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16902A-2A0F-A241-A984-820AE4D94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77083" y="10677379"/>
            <a:ext cx="4704793" cy="240514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93C4BB-5492-684C-B92F-57C07EAFBA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84488" y="7060941"/>
            <a:ext cx="4721329" cy="31475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F8943A-67C3-F840-BFA2-9E6DFC9B55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92372" y="10433377"/>
            <a:ext cx="4579875" cy="2649143"/>
          </a:xfrm>
          <a:prstGeom prst="rect">
            <a:avLst/>
          </a:prstGeom>
        </p:spPr>
      </p:pic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4D1BF47D-A735-6744-8387-1F4240790DCC}"/>
              </a:ext>
            </a:extLst>
          </p:cNvPr>
          <p:cNvSpPr/>
          <p:nvPr/>
        </p:nvSpPr>
        <p:spPr>
          <a:xfrm>
            <a:off x="298894" y="8342980"/>
            <a:ext cx="3055001" cy="70444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rgbClr val="FFFFFF"/>
                </a:solidFill>
              </a:rPr>
              <a:t>м</a:t>
            </a:r>
            <a:r>
              <a:rPr kumimoji="0" lang="ru-RU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отивация 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04E5D173-3636-BB45-B2C7-97DE6A9758B7}"/>
              </a:ext>
            </a:extLst>
          </p:cNvPr>
          <p:cNvSpPr/>
          <p:nvPr/>
        </p:nvSpPr>
        <p:spPr>
          <a:xfrm>
            <a:off x="7108556" y="8413150"/>
            <a:ext cx="3498827" cy="70444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продолжение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CE54CD6-44EE-A944-B953-3C87856375F2}"/>
              </a:ext>
            </a:extLst>
          </p:cNvPr>
          <p:cNvSpPr/>
          <p:nvPr/>
        </p:nvSpPr>
        <p:spPr>
          <a:xfrm>
            <a:off x="3436148" y="11190054"/>
            <a:ext cx="3672408" cy="6367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школа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138CEBDE-4FD3-F04F-8810-0C2855D94F9A}"/>
              </a:ext>
            </a:extLst>
          </p:cNvPr>
          <p:cNvSpPr/>
          <p:nvPr/>
        </p:nvSpPr>
        <p:spPr>
          <a:xfrm>
            <a:off x="511753" y="12212425"/>
            <a:ext cx="4579874" cy="704447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rgbClr val="FFFFFF"/>
                </a:solidFill>
              </a:rPr>
              <a:t>социализация</a:t>
            </a:r>
            <a:r>
              <a:rPr kumimoji="0" lang="ru-RU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632A5A6C-52C2-BA44-93C7-A95D2B480E58}"/>
              </a:ext>
            </a:extLst>
          </p:cNvPr>
          <p:cNvSpPr/>
          <p:nvPr/>
        </p:nvSpPr>
        <p:spPr>
          <a:xfrm>
            <a:off x="5953669" y="12212424"/>
            <a:ext cx="4653247" cy="704447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rgbClr val="FFFFFF"/>
                </a:solidFill>
              </a:rPr>
              <a:t>профессионализация</a:t>
            </a:r>
            <a:r>
              <a:rPr kumimoji="0" lang="ru-RU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pic>
        <p:nvPicPr>
          <p:cNvPr id="18" name="Рисунок 17" descr="Стрелка: небольшой изгиб">
            <a:extLst>
              <a:ext uri="{FF2B5EF4-FFF2-40B4-BE49-F238E27FC236}">
                <a16:creationId xmlns:a16="http://schemas.microsoft.com/office/drawing/2014/main" id="{CF71BB88-E93C-6947-9A87-B2E46CA31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81604">
            <a:off x="682657" y="9610369"/>
            <a:ext cx="2462866" cy="1038640"/>
          </a:xfrm>
          <a:prstGeom prst="rect">
            <a:avLst/>
          </a:prstGeom>
        </p:spPr>
      </p:pic>
      <p:pic>
        <p:nvPicPr>
          <p:cNvPr id="19" name="Рисунок 18" descr="Стрелка: небольшой изгиб">
            <a:extLst>
              <a:ext uri="{FF2B5EF4-FFF2-40B4-BE49-F238E27FC236}">
                <a16:creationId xmlns:a16="http://schemas.microsoft.com/office/drawing/2014/main" id="{31158002-FAD7-7B46-A796-070576F55B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721288">
            <a:off x="7256530" y="9809135"/>
            <a:ext cx="2047527" cy="86348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B2E688B-9611-3D40-B0B8-407CBF2DC36D}"/>
              </a:ext>
            </a:extLst>
          </p:cNvPr>
          <p:cNvSpPr/>
          <p:nvPr/>
        </p:nvSpPr>
        <p:spPr>
          <a:xfrm>
            <a:off x="13616560" y="5564059"/>
            <a:ext cx="106571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Усложнение и разнообразие форм и видов </a:t>
            </a:r>
          </a:p>
          <a:p>
            <a:r>
              <a:rPr lang="ru-RU" sz="4000" b="1" dirty="0"/>
              <a:t>при избыточности и схожести их задач </a:t>
            </a:r>
          </a:p>
        </p:txBody>
      </p:sp>
      <p:sp>
        <p:nvSpPr>
          <p:cNvPr id="20" name="Стрелка: пятиугольник 2">
            <a:extLst>
              <a:ext uri="{FF2B5EF4-FFF2-40B4-BE49-F238E27FC236}">
                <a16:creationId xmlns:a16="http://schemas.microsoft.com/office/drawing/2014/main" id="{10EDDB6F-DEAF-5846-8D9E-FD42C3A072F1}"/>
              </a:ext>
            </a:extLst>
          </p:cNvPr>
          <p:cNvSpPr/>
          <p:nvPr/>
        </p:nvSpPr>
        <p:spPr>
          <a:xfrm>
            <a:off x="959125" y="2752965"/>
            <a:ext cx="22940804" cy="1129154"/>
          </a:xfrm>
          <a:prstGeom prst="homePlat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ОТ «УХОДА» </a:t>
            </a:r>
            <a:r>
              <a:rPr kumimoji="0" lang="ru-RU" sz="3200" b="1" i="0" u="none" strike="noStrike" cap="none" spc="0" normalizeH="0" baseline="0" dirty="0">
                <a:ln>
                  <a:noFill/>
                </a:ln>
                <a:solidFill>
                  <a:srgbClr val="253957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(</a:t>
            </a:r>
            <a:r>
              <a:rPr lang="en-US" sz="3200" b="1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CHILDCARE</a:t>
            </a:r>
            <a:r>
              <a:rPr lang="ru-RU" sz="3200" b="1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)  К  «ОБРАЗОВАНИЮ» (</a:t>
            </a:r>
            <a:r>
              <a:rPr lang="en-US" sz="3200" b="1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EDUCATION</a:t>
            </a:r>
            <a:r>
              <a:rPr lang="ru-RU" sz="3200" b="1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)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253957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spc="0" normalizeH="0" baseline="0" dirty="0">
                <a:ln>
                  <a:noFill/>
                </a:ln>
                <a:solidFill>
                  <a:srgbClr val="253957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  <a:r>
              <a:rPr lang="ru-RU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ОТ КОМПЕНСИРУЮЩЕГО (</a:t>
            </a:r>
            <a:r>
              <a:rPr lang="en-US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COMPENSATE)</a:t>
            </a:r>
            <a:r>
              <a:rPr lang="ru-RU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  И  ДОПОЛНЯЮЩЕГО (</a:t>
            </a:r>
            <a:r>
              <a:rPr lang="en-US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COMPLEMENT</a:t>
            </a:r>
            <a:r>
              <a:rPr lang="ru-RU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)</a:t>
            </a:r>
            <a:r>
              <a:rPr lang="en-US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ОБРАЗОВАНИЯ </a:t>
            </a:r>
            <a:r>
              <a:rPr lang="en-US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– </a:t>
            </a:r>
            <a:r>
              <a:rPr lang="ru-RU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К РАСШИРЕННОМУ (</a:t>
            </a:r>
            <a:r>
              <a:rPr lang="en-US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EXTENDED</a:t>
            </a:r>
            <a:r>
              <a:rPr lang="ru-RU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) </a:t>
            </a:r>
            <a:r>
              <a:rPr lang="en-US" sz="2800" dirty="0">
                <a:solidFill>
                  <a:srgbClr val="253957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rgbClr val="253957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F75EB66-3E10-B542-9ECD-CDFBD34016F2}"/>
              </a:ext>
            </a:extLst>
          </p:cNvPr>
          <p:cNvSpPr/>
          <p:nvPr/>
        </p:nvSpPr>
        <p:spPr>
          <a:xfrm>
            <a:off x="-35756" y="5626942"/>
            <a:ext cx="106571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Определение отношения к основному институту взросления и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94090036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Линия"/>
          <p:cNvSpPr/>
          <p:nvPr/>
        </p:nvSpPr>
        <p:spPr>
          <a:xfrm>
            <a:off x="1201065" y="2214562"/>
            <a:ext cx="21506374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pic>
        <p:nvPicPr>
          <p:cNvPr id="77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E6BDD7-F293-1246-9A03-62447B463102}"/>
              </a:ext>
            </a:extLst>
          </p:cNvPr>
          <p:cNvSpPr txBox="1"/>
          <p:nvPr/>
        </p:nvSpPr>
        <p:spPr>
          <a:xfrm>
            <a:off x="3190999" y="410871"/>
            <a:ext cx="19991935" cy="16831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b="1" dirty="0">
                <a:latin typeface="+mn-lt"/>
              </a:rPr>
              <a:t>Откуда возникает п</a:t>
            </a:r>
            <a:r>
              <a:rPr kumimoji="0" lang="ru-RU" sz="5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ерманентная необходимость «</a:t>
            </a:r>
            <a:r>
              <a:rPr kumimoji="0" lang="ru-RU" sz="5000" b="1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осовременнивания</a:t>
            </a:r>
            <a:r>
              <a:rPr kumimoji="0" lang="ru-RU" sz="5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j-ea"/>
                <a:cs typeface="+mj-cs"/>
                <a:sym typeface="Helvetica Light"/>
              </a:rPr>
              <a:t>»</a:t>
            </a:r>
            <a:r>
              <a:rPr lang="ru-RU" b="1" dirty="0">
                <a:latin typeface="+mn-lt"/>
              </a:rPr>
              <a:t> содержания дополнительного образования?</a:t>
            </a:r>
            <a:endParaRPr kumimoji="0" lang="ru-RU" sz="5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j-ea"/>
              <a:cs typeface="+mj-cs"/>
              <a:sym typeface="Helvetica Light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03F30B52-1917-4F42-8588-29342BA9FFC3}"/>
              </a:ext>
            </a:extLst>
          </p:cNvPr>
          <p:cNvSpPr/>
          <p:nvPr/>
        </p:nvSpPr>
        <p:spPr>
          <a:xfrm>
            <a:off x="9990447" y="4479311"/>
            <a:ext cx="4403106" cy="138548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Интересы обучающегося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8C23C3F8-F313-5D42-AB7C-B287DA3AE7F1}"/>
              </a:ext>
            </a:extLst>
          </p:cNvPr>
          <p:cNvSpPr/>
          <p:nvPr/>
        </p:nvSpPr>
        <p:spPr>
          <a:xfrm>
            <a:off x="9990447" y="6635980"/>
            <a:ext cx="4403106" cy="7725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Запрос семьи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FB97A9A0-965D-254A-93D3-F59D3CB957FE}"/>
              </a:ext>
            </a:extLst>
          </p:cNvPr>
          <p:cNvSpPr/>
          <p:nvPr/>
        </p:nvSpPr>
        <p:spPr>
          <a:xfrm>
            <a:off x="9990447" y="8205393"/>
            <a:ext cx="4403106" cy="138548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Запрос государства</a:t>
            </a: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4E9849CF-7B28-0441-A87C-9D1C30E8F83C}"/>
              </a:ext>
            </a:extLst>
          </p:cNvPr>
          <p:cNvSpPr/>
          <p:nvPr/>
        </p:nvSpPr>
        <p:spPr>
          <a:xfrm>
            <a:off x="9990448" y="10387740"/>
            <a:ext cx="4403106" cy="138548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Запрос работодателей</a:t>
            </a: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B34A7890-A28C-864E-A88F-65506E40AFEC}"/>
              </a:ext>
            </a:extLst>
          </p:cNvPr>
          <p:cNvSpPr/>
          <p:nvPr/>
        </p:nvSpPr>
        <p:spPr>
          <a:xfrm>
            <a:off x="16211052" y="3639998"/>
            <a:ext cx="6971882" cy="2202730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solidFill>
                  <a:schemeClr val="bg1"/>
                </a:solidFill>
              </a:rPr>
              <a:t>Концепция новой грамотности и ключевых компетенций</a:t>
            </a:r>
            <a:endParaRPr kumimoji="0" lang="ru-RU" sz="4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Helvetica Light"/>
            </a:endParaRP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883E107D-A5A6-D547-B12C-6D992867CA6A}"/>
              </a:ext>
            </a:extLst>
          </p:cNvPr>
          <p:cNvSpPr/>
          <p:nvPr/>
        </p:nvSpPr>
        <p:spPr>
          <a:xfrm>
            <a:off x="1826395" y="3977608"/>
            <a:ext cx="5935712" cy="840655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solidFill>
                  <a:srgbClr val="FFFFFF"/>
                </a:solidFill>
              </a:rPr>
              <a:t>Развитие культуры</a:t>
            </a:r>
            <a:r>
              <a:rPr kumimoji="0" lang="ru-RU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EA33C252-E57C-BD45-8B7C-CBA09FB9D839}"/>
              </a:ext>
            </a:extLst>
          </p:cNvPr>
          <p:cNvSpPr/>
          <p:nvPr/>
        </p:nvSpPr>
        <p:spPr>
          <a:xfrm>
            <a:off x="1826391" y="6097154"/>
            <a:ext cx="5935712" cy="1521692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solidFill>
                  <a:srgbClr val="FFFFFF"/>
                </a:solidFill>
              </a:rPr>
              <a:t>Развитие науки и технологий</a:t>
            </a:r>
            <a:endParaRPr kumimoji="0" lang="ru-RU" sz="40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547DEC32-0138-DC4E-A296-BD2AEF3CD18D}"/>
              </a:ext>
            </a:extLst>
          </p:cNvPr>
          <p:cNvSpPr/>
          <p:nvPr/>
        </p:nvSpPr>
        <p:spPr>
          <a:xfrm>
            <a:off x="16211052" y="6635980"/>
            <a:ext cx="6971882" cy="90875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b="1" dirty="0" err="1">
                <a:solidFill>
                  <a:srgbClr val="FFFFFF"/>
                </a:solidFill>
              </a:rPr>
              <a:t>Цифровизация</a:t>
            </a:r>
            <a:r>
              <a:rPr kumimoji="0" lang="ru-RU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B73B8A43-8DD2-9444-A36A-E4F703D204E0}"/>
              </a:ext>
            </a:extLst>
          </p:cNvPr>
          <p:cNvSpPr/>
          <p:nvPr/>
        </p:nvSpPr>
        <p:spPr>
          <a:xfrm>
            <a:off x="1826391" y="8785305"/>
            <a:ext cx="5935712" cy="1521692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solidFill>
                  <a:srgbClr val="FFFFFF"/>
                </a:solidFill>
              </a:rPr>
              <a:t>Изменения социальной жизни</a:t>
            </a:r>
            <a:r>
              <a:rPr kumimoji="0" lang="ru-RU" sz="40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и экономики</a:t>
            </a: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id="{0923E804-14FB-2846-B8A0-E7D9B5B38C82}"/>
              </a:ext>
            </a:extLst>
          </p:cNvPr>
          <p:cNvSpPr/>
          <p:nvPr/>
        </p:nvSpPr>
        <p:spPr>
          <a:xfrm>
            <a:off x="16211052" y="8315982"/>
            <a:ext cx="6971882" cy="15216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b="1" dirty="0" err="1">
                <a:solidFill>
                  <a:srgbClr val="FFFFFF"/>
                </a:solidFill>
              </a:rPr>
              <a:t>Метапредметность</a:t>
            </a:r>
            <a:r>
              <a:rPr lang="ru-RU" sz="4000" b="1" dirty="0">
                <a:solidFill>
                  <a:srgbClr val="FFFFFF"/>
                </a:solidFill>
              </a:rPr>
              <a:t> и </a:t>
            </a:r>
            <a:r>
              <a:rPr lang="ru-RU" sz="4000" b="1" dirty="0" err="1">
                <a:solidFill>
                  <a:srgbClr val="FFFFFF"/>
                </a:solidFill>
              </a:rPr>
              <a:t>междисциплинарность</a:t>
            </a:r>
            <a:r>
              <a:rPr kumimoji="0" lang="ru-RU" sz="4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C4C55F91-9A3D-5140-9A36-A903F48A53E1}"/>
              </a:ext>
            </a:extLst>
          </p:cNvPr>
          <p:cNvSpPr/>
          <p:nvPr/>
        </p:nvSpPr>
        <p:spPr>
          <a:xfrm>
            <a:off x="1826392" y="11509545"/>
            <a:ext cx="5935711" cy="840655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dirty="0">
                <a:solidFill>
                  <a:srgbClr val="FFFFFF"/>
                </a:solidFill>
              </a:rPr>
              <a:t>«Большие вызовы»</a:t>
            </a:r>
            <a:endParaRPr kumimoji="0" lang="ru-RU" sz="40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67EAD4DE-208D-EA41-805F-6C0C76C6BA0C}"/>
              </a:ext>
            </a:extLst>
          </p:cNvPr>
          <p:cNvSpPr/>
          <p:nvPr/>
        </p:nvSpPr>
        <p:spPr>
          <a:xfrm>
            <a:off x="16211052" y="10897413"/>
            <a:ext cx="6971882" cy="1521692"/>
          </a:xfrm>
          <a:prstGeom prst="roundRect">
            <a:avLst/>
          </a:prstGeom>
          <a:solidFill>
            <a:srgbClr val="00B0F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solidFill>
                  <a:schemeClr val="bg1"/>
                </a:solidFill>
              </a:rPr>
              <a:t>Концепция гармонично развитой личности</a:t>
            </a:r>
            <a:endParaRPr kumimoji="0" lang="ru-RU" sz="40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2034059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Линия"/>
          <p:cNvSpPr/>
          <p:nvPr/>
        </p:nvSpPr>
        <p:spPr>
          <a:xfrm>
            <a:off x="1201065" y="1961456"/>
            <a:ext cx="21506373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62" name="Название подразделения, лаборатории, факультета и т.д."/>
          <p:cNvSpPr txBox="1"/>
          <p:nvPr/>
        </p:nvSpPr>
        <p:spPr>
          <a:xfrm>
            <a:off x="3407024" y="586180"/>
            <a:ext cx="19082112" cy="882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r">
              <a:defRPr sz="24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pPr algn="ctr"/>
            <a:r>
              <a:rPr lang="ru-RU" sz="4800" b="1" dirty="0"/>
              <a:t>Механизмы обновления содержания как инструменты управления</a:t>
            </a:r>
            <a:endParaRPr sz="4800" b="1" dirty="0"/>
          </a:p>
        </p:txBody>
      </p:sp>
      <p:pic>
        <p:nvPicPr>
          <p:cNvPr id="63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93993966-E29C-4C42-AF1E-55A913AD2637}"/>
              </a:ext>
            </a:extLst>
          </p:cNvPr>
          <p:cNvSpPr/>
          <p:nvPr/>
        </p:nvSpPr>
        <p:spPr>
          <a:xfrm>
            <a:off x="2426186" y="2759545"/>
            <a:ext cx="5543632" cy="1521692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solidFill>
                  <a:srgbClr val="FFFFFF"/>
                </a:solidFill>
              </a:rPr>
              <a:t>Организационно-методические</a:t>
            </a:r>
            <a:r>
              <a:rPr kumimoji="0" lang="ru-RU" sz="40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:a16="http://schemas.microsoft.com/office/drawing/2014/main" id="{BB30CBED-2C30-FF4D-BDA3-A8D8594CB08F}"/>
              </a:ext>
            </a:extLst>
          </p:cNvPr>
          <p:cNvSpPr/>
          <p:nvPr/>
        </p:nvSpPr>
        <p:spPr>
          <a:xfrm>
            <a:off x="14970256" y="2895752"/>
            <a:ext cx="5543632" cy="1385485"/>
          </a:xfrm>
          <a:prstGeom prst="roundRect">
            <a:avLst/>
          </a:prstGeom>
          <a:solidFill>
            <a:srgbClr val="C0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FFFFFF"/>
                </a:solidFill>
              </a:rPr>
              <a:t>Управленческо-визионерские</a:t>
            </a: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 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394CFD4E-CB29-2F41-BFC1-FCD67611A9F6}"/>
              </a:ext>
            </a:extLst>
          </p:cNvPr>
          <p:cNvSpPr/>
          <p:nvPr/>
        </p:nvSpPr>
        <p:spPr>
          <a:xfrm>
            <a:off x="14737432" y="5149257"/>
            <a:ext cx="6768752" cy="13854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chemeClr val="bg1"/>
                </a:solidFill>
              </a:rPr>
              <a:t>Создание новых форм – франшизы, «</a:t>
            </a:r>
            <a:r>
              <a:rPr lang="ru-RU" sz="3600" b="1" dirty="0" err="1">
                <a:solidFill>
                  <a:schemeClr val="bg1"/>
                </a:solidFill>
              </a:rPr>
              <a:t>гринфилды</a:t>
            </a:r>
            <a:r>
              <a:rPr lang="ru-RU" sz="3600" b="1" dirty="0">
                <a:solidFill>
                  <a:schemeClr val="bg1"/>
                </a:solidFill>
              </a:rPr>
              <a:t>»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Helvetica Light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B36D8962-B311-1141-8760-EAD7721F39FD}"/>
              </a:ext>
            </a:extLst>
          </p:cNvPr>
          <p:cNvSpPr/>
          <p:nvPr/>
        </p:nvSpPr>
        <p:spPr>
          <a:xfrm>
            <a:off x="14737432" y="6867731"/>
            <a:ext cx="6768752" cy="77255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Ретроинновации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0349EEAA-782C-4142-AF41-8726D6EA4A4B}"/>
              </a:ext>
            </a:extLst>
          </p:cNvPr>
          <p:cNvSpPr/>
          <p:nvPr/>
        </p:nvSpPr>
        <p:spPr>
          <a:xfrm>
            <a:off x="1668473" y="5149258"/>
            <a:ext cx="6768752" cy="13854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chemeClr val="bg1"/>
                </a:solidFill>
              </a:rPr>
              <a:t>Дифференциация по видам и уровням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Helvetica Light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F89F1E03-30B3-AF43-90AF-680A6A39046C}"/>
              </a:ext>
            </a:extLst>
          </p:cNvPr>
          <p:cNvSpPr/>
          <p:nvPr/>
        </p:nvSpPr>
        <p:spPr>
          <a:xfrm>
            <a:off x="14737432" y="8158613"/>
            <a:ext cx="6768752" cy="13854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FFFFFF"/>
                </a:solidFill>
              </a:rPr>
              <a:t>Новые конкурсы и мероприятия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7539BAAB-8F74-DE41-AF10-79674C3ACEDE}"/>
              </a:ext>
            </a:extLst>
          </p:cNvPr>
          <p:cNvSpPr/>
          <p:nvPr/>
        </p:nvSpPr>
        <p:spPr>
          <a:xfrm>
            <a:off x="1668473" y="7060415"/>
            <a:ext cx="6768752" cy="13854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Helvetica Light"/>
              </a:rPr>
              <a:t>Рамка результатов и оценивание</a:t>
            </a: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598EA342-E00C-A242-BA60-D026445D2745}"/>
              </a:ext>
            </a:extLst>
          </p:cNvPr>
          <p:cNvSpPr/>
          <p:nvPr/>
        </p:nvSpPr>
        <p:spPr>
          <a:xfrm>
            <a:off x="1668473" y="9061902"/>
            <a:ext cx="6768752" cy="13854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Helvetica Light"/>
              </a:rPr>
              <a:t>Концепции обновления содержания</a:t>
            </a: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0F570196-C6F8-1C43-AA53-B10F8D167DA5}"/>
              </a:ext>
            </a:extLst>
          </p:cNvPr>
          <p:cNvSpPr/>
          <p:nvPr/>
        </p:nvSpPr>
        <p:spPr>
          <a:xfrm>
            <a:off x="14737432" y="10004590"/>
            <a:ext cx="6768752" cy="77255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FFFFFF"/>
                </a:solidFill>
              </a:rPr>
              <a:t>Региональная модель системы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8F38E2CB-03D9-6142-B3DF-2EDA56E920EB}"/>
              </a:ext>
            </a:extLst>
          </p:cNvPr>
          <p:cNvSpPr/>
          <p:nvPr/>
        </p:nvSpPr>
        <p:spPr>
          <a:xfrm>
            <a:off x="1668473" y="11061801"/>
            <a:ext cx="6768752" cy="13854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Helvetica Light"/>
              </a:rPr>
              <a:t>Экспертиза и сертификация программ</a:t>
            </a: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73377E14-9611-7F40-9B00-BD7B1A6FE345}"/>
              </a:ext>
            </a:extLst>
          </p:cNvPr>
          <p:cNvSpPr/>
          <p:nvPr/>
        </p:nvSpPr>
        <p:spPr>
          <a:xfrm>
            <a:off x="14737432" y="11530446"/>
            <a:ext cx="6768752" cy="77255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FFFFFF"/>
                </a:solidFill>
              </a:rPr>
              <a:t>Кадровое развитие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8" name="Рисунок 7" descr="Играть">
            <a:extLst>
              <a:ext uri="{FF2B5EF4-FFF2-40B4-BE49-F238E27FC236}">
                <a16:creationId xmlns:a16="http://schemas.microsoft.com/office/drawing/2014/main" id="{3CF1C6DF-D749-4848-88C2-D5CC7C37C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625" y="5421531"/>
            <a:ext cx="914400" cy="914400"/>
          </a:xfrm>
          <a:prstGeom prst="rect">
            <a:avLst/>
          </a:prstGeom>
        </p:spPr>
      </p:pic>
      <p:pic>
        <p:nvPicPr>
          <p:cNvPr id="24" name="Рисунок 23" descr="Играть">
            <a:extLst>
              <a:ext uri="{FF2B5EF4-FFF2-40B4-BE49-F238E27FC236}">
                <a16:creationId xmlns:a16="http://schemas.microsoft.com/office/drawing/2014/main" id="{D24FA514-D2DF-624D-98B3-92C3CBA148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625" y="7244213"/>
            <a:ext cx="914400" cy="914400"/>
          </a:xfrm>
          <a:prstGeom prst="rect">
            <a:avLst/>
          </a:prstGeom>
        </p:spPr>
      </p:pic>
      <p:pic>
        <p:nvPicPr>
          <p:cNvPr id="25" name="Рисунок 24" descr="Играть">
            <a:extLst>
              <a:ext uri="{FF2B5EF4-FFF2-40B4-BE49-F238E27FC236}">
                <a16:creationId xmlns:a16="http://schemas.microsoft.com/office/drawing/2014/main" id="{44E07703-34C9-804B-BAAC-322392DFF7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9530" y="9297444"/>
            <a:ext cx="914400" cy="914400"/>
          </a:xfrm>
          <a:prstGeom prst="rect">
            <a:avLst/>
          </a:prstGeom>
        </p:spPr>
      </p:pic>
      <p:pic>
        <p:nvPicPr>
          <p:cNvPr id="26" name="Рисунок 25" descr="Играть">
            <a:extLst>
              <a:ext uri="{FF2B5EF4-FFF2-40B4-BE49-F238E27FC236}">
                <a16:creationId xmlns:a16="http://schemas.microsoft.com/office/drawing/2014/main" id="{E181E16E-E0F6-F742-A4B3-C4AF4096B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9530" y="11297343"/>
            <a:ext cx="914400" cy="914400"/>
          </a:xfrm>
          <a:prstGeom prst="rect">
            <a:avLst/>
          </a:prstGeom>
        </p:spPr>
      </p:pic>
      <p:pic>
        <p:nvPicPr>
          <p:cNvPr id="22" name="Рисунок 21" descr="Повтор">
            <a:extLst>
              <a:ext uri="{FF2B5EF4-FFF2-40B4-BE49-F238E27FC236}">
                <a16:creationId xmlns:a16="http://schemas.microsoft.com/office/drawing/2014/main" id="{7CF22CA9-290A-D444-A202-5DEB8DF32A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7210" y="2968661"/>
            <a:ext cx="914400" cy="914400"/>
          </a:xfrm>
          <a:prstGeom prst="rect">
            <a:avLst/>
          </a:prstGeom>
        </p:spPr>
      </p:pic>
      <p:pic>
        <p:nvPicPr>
          <p:cNvPr id="29" name="Рисунок 28" descr="Повтор">
            <a:extLst>
              <a:ext uri="{FF2B5EF4-FFF2-40B4-BE49-F238E27FC236}">
                <a16:creationId xmlns:a16="http://schemas.microsoft.com/office/drawing/2014/main" id="{0B35932C-D8C3-C240-96B7-CEB1C368BA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23032" y="2938859"/>
            <a:ext cx="914400" cy="914400"/>
          </a:xfrm>
          <a:prstGeom prst="rect">
            <a:avLst/>
          </a:prstGeom>
        </p:spPr>
      </p:pic>
      <p:pic>
        <p:nvPicPr>
          <p:cNvPr id="30" name="Рисунок 29" descr="Играть">
            <a:extLst>
              <a:ext uri="{FF2B5EF4-FFF2-40B4-BE49-F238E27FC236}">
                <a16:creationId xmlns:a16="http://schemas.microsoft.com/office/drawing/2014/main" id="{0BD8EA4F-BC09-BE4F-9191-A7C5224B92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78038" y="5446153"/>
            <a:ext cx="914400" cy="914400"/>
          </a:xfrm>
          <a:prstGeom prst="rect">
            <a:avLst/>
          </a:prstGeom>
        </p:spPr>
      </p:pic>
      <p:pic>
        <p:nvPicPr>
          <p:cNvPr id="31" name="Рисунок 30" descr="Играть">
            <a:extLst>
              <a:ext uri="{FF2B5EF4-FFF2-40B4-BE49-F238E27FC236}">
                <a16:creationId xmlns:a16="http://schemas.microsoft.com/office/drawing/2014/main" id="{CF689CBB-E93F-A848-9AC5-9B19CBD58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78038" y="6854304"/>
            <a:ext cx="914400" cy="914400"/>
          </a:xfrm>
          <a:prstGeom prst="rect">
            <a:avLst/>
          </a:prstGeom>
        </p:spPr>
      </p:pic>
      <p:pic>
        <p:nvPicPr>
          <p:cNvPr id="32" name="Рисунок 31" descr="Играть">
            <a:extLst>
              <a:ext uri="{FF2B5EF4-FFF2-40B4-BE49-F238E27FC236}">
                <a16:creationId xmlns:a16="http://schemas.microsoft.com/office/drawing/2014/main" id="{D1EE3818-C56E-A246-B651-171B043C5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78038" y="8445900"/>
            <a:ext cx="914400" cy="914400"/>
          </a:xfrm>
          <a:prstGeom prst="rect">
            <a:avLst/>
          </a:prstGeom>
        </p:spPr>
      </p:pic>
      <p:pic>
        <p:nvPicPr>
          <p:cNvPr id="33" name="Рисунок 32" descr="Играть">
            <a:extLst>
              <a:ext uri="{FF2B5EF4-FFF2-40B4-BE49-F238E27FC236}">
                <a16:creationId xmlns:a16="http://schemas.microsoft.com/office/drawing/2014/main" id="{875641D4-CFD2-C84D-957C-E867925F0B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56200" y="9933665"/>
            <a:ext cx="914400" cy="914400"/>
          </a:xfrm>
          <a:prstGeom prst="rect">
            <a:avLst/>
          </a:prstGeom>
        </p:spPr>
      </p:pic>
      <p:pic>
        <p:nvPicPr>
          <p:cNvPr id="34" name="Рисунок 33" descr="Играть">
            <a:extLst>
              <a:ext uri="{FF2B5EF4-FFF2-40B4-BE49-F238E27FC236}">
                <a16:creationId xmlns:a16="http://schemas.microsoft.com/office/drawing/2014/main" id="{37CA37DA-FFC9-2F4A-B9A5-B44AA2A502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78038" y="115328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548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Линия"/>
          <p:cNvSpPr/>
          <p:nvPr/>
        </p:nvSpPr>
        <p:spPr>
          <a:xfrm>
            <a:off x="1201065" y="1961456"/>
            <a:ext cx="21506373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62" name="Название подразделения, лаборатории, факультета и т.д."/>
          <p:cNvSpPr txBox="1"/>
          <p:nvPr/>
        </p:nvSpPr>
        <p:spPr>
          <a:xfrm>
            <a:off x="2758952" y="788477"/>
            <a:ext cx="20398442" cy="8213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r">
              <a:defRPr sz="24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pPr algn="ctr"/>
            <a:r>
              <a:rPr lang="ru-RU" sz="4400" b="1" dirty="0"/>
              <a:t>Блокировка на обновление – «дремучее </a:t>
            </a:r>
            <a:r>
              <a:rPr lang="ru-RU" sz="4400" b="1" dirty="0" err="1"/>
              <a:t>охранительство</a:t>
            </a:r>
            <a:r>
              <a:rPr lang="ru-RU" sz="4400" b="1" dirty="0"/>
              <a:t>» и «широко закрытые окна» </a:t>
            </a:r>
            <a:endParaRPr sz="4400" b="1" dirty="0"/>
          </a:p>
        </p:txBody>
      </p:sp>
      <p:pic>
        <p:nvPicPr>
          <p:cNvPr id="63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Овальная выноска 4">
            <a:extLst>
              <a:ext uri="{FF2B5EF4-FFF2-40B4-BE49-F238E27FC236}">
                <a16:creationId xmlns:a16="http://schemas.microsoft.com/office/drawing/2014/main" id="{E87E2E91-021D-1C45-BFAD-8774673F5778}"/>
              </a:ext>
            </a:extLst>
          </p:cNvPr>
          <p:cNvSpPr/>
          <p:nvPr/>
        </p:nvSpPr>
        <p:spPr>
          <a:xfrm>
            <a:off x="5711281" y="2514718"/>
            <a:ext cx="5328592" cy="2280272"/>
          </a:xfrm>
          <a:prstGeom prst="wedgeEllipseCallout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dirty="0">
                <a:solidFill>
                  <a:srgbClr val="FFFFFF"/>
                </a:solidFill>
              </a:rPr>
              <a:t>«Давайте сделаем так, как из года в год делали»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2" name="Овальная выноска 11">
            <a:extLst>
              <a:ext uri="{FF2B5EF4-FFF2-40B4-BE49-F238E27FC236}">
                <a16:creationId xmlns:a16="http://schemas.microsoft.com/office/drawing/2014/main" id="{A54D60F6-1D13-E84A-9411-86829EE5C6D5}"/>
              </a:ext>
            </a:extLst>
          </p:cNvPr>
          <p:cNvSpPr/>
          <p:nvPr/>
        </p:nvSpPr>
        <p:spPr>
          <a:xfrm>
            <a:off x="10062924" y="7780875"/>
            <a:ext cx="6552728" cy="2280272"/>
          </a:xfrm>
          <a:prstGeom prst="wedgeEllipseCallout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dirty="0">
                <a:solidFill>
                  <a:srgbClr val="FFFFFF"/>
                </a:solidFill>
              </a:rPr>
              <a:t>«Чего обновлять?! У нас и так все хорошо отработано!»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3" name="Овальная выноска 12">
            <a:extLst>
              <a:ext uri="{FF2B5EF4-FFF2-40B4-BE49-F238E27FC236}">
                <a16:creationId xmlns:a16="http://schemas.microsoft.com/office/drawing/2014/main" id="{7060A47C-86F0-6F4F-9D84-F8903FF87592}"/>
              </a:ext>
            </a:extLst>
          </p:cNvPr>
          <p:cNvSpPr/>
          <p:nvPr/>
        </p:nvSpPr>
        <p:spPr>
          <a:xfrm>
            <a:off x="8644881" y="11201282"/>
            <a:ext cx="5328592" cy="1587805"/>
          </a:xfrm>
          <a:prstGeom prst="wedgeEllipseCallout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dirty="0">
                <a:solidFill>
                  <a:srgbClr val="FFFFFF"/>
                </a:solidFill>
              </a:rPr>
              <a:t>«Так было всегда!»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4" name="Овальная выноска 13">
            <a:extLst>
              <a:ext uri="{FF2B5EF4-FFF2-40B4-BE49-F238E27FC236}">
                <a16:creationId xmlns:a16="http://schemas.microsoft.com/office/drawing/2014/main" id="{1E2CFF78-8319-524B-B611-68843E180E8F}"/>
              </a:ext>
            </a:extLst>
          </p:cNvPr>
          <p:cNvSpPr/>
          <p:nvPr/>
        </p:nvSpPr>
        <p:spPr>
          <a:xfrm>
            <a:off x="5711281" y="6243002"/>
            <a:ext cx="5328592" cy="1587805"/>
          </a:xfrm>
          <a:prstGeom prst="wedgeEllipseCallout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dirty="0">
                <a:solidFill>
                  <a:srgbClr val="FFFFFF"/>
                </a:solidFill>
              </a:rPr>
              <a:t>«Вам лишь бы поменять!»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5" name="Овальная выноска 14">
            <a:extLst>
              <a:ext uri="{FF2B5EF4-FFF2-40B4-BE49-F238E27FC236}">
                <a16:creationId xmlns:a16="http://schemas.microsoft.com/office/drawing/2014/main" id="{EFCB9086-D136-9547-8669-B77191621123}"/>
              </a:ext>
            </a:extLst>
          </p:cNvPr>
          <p:cNvSpPr/>
          <p:nvPr/>
        </p:nvSpPr>
        <p:spPr>
          <a:xfrm>
            <a:off x="11309177" y="3654854"/>
            <a:ext cx="5328592" cy="2972740"/>
          </a:xfrm>
          <a:prstGeom prst="wedgeEllipseCallout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dirty="0">
                <a:solidFill>
                  <a:srgbClr val="FFFFFF"/>
                </a:solidFill>
              </a:rPr>
              <a:t>«Со времен Коперника ничего не поменялось принципиально!»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sp>
        <p:nvSpPr>
          <p:cNvPr id="16" name="Овальная выноска 15">
            <a:extLst>
              <a:ext uri="{FF2B5EF4-FFF2-40B4-BE49-F238E27FC236}">
                <a16:creationId xmlns:a16="http://schemas.microsoft.com/office/drawing/2014/main" id="{9ABB9E9D-DA1F-AC41-B52A-C0D65A2D34AB}"/>
              </a:ext>
            </a:extLst>
          </p:cNvPr>
          <p:cNvSpPr/>
          <p:nvPr/>
        </p:nvSpPr>
        <p:spPr>
          <a:xfrm>
            <a:off x="697810" y="4677790"/>
            <a:ext cx="5328592" cy="1587805"/>
          </a:xfrm>
          <a:prstGeom prst="wedgeEllipseCallout">
            <a:avLst/>
          </a:prstGeom>
          <a:blipFill rotWithShape="1">
            <a:blip r:embed="rId4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r>
              <a:rPr lang="ru-RU" sz="3200" dirty="0">
                <a:solidFill>
                  <a:srgbClr val="FFFFFF"/>
                </a:solidFill>
              </a:rPr>
              <a:t>«Так никто не делает!»</a:t>
            </a: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j-lt"/>
              <a:ea typeface="+mj-ea"/>
              <a:cs typeface="+mj-cs"/>
              <a:sym typeface="Helvetica Ligh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382AF1-BB35-0845-850B-86382DE3D8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28958" y="4415475"/>
            <a:ext cx="6292677" cy="64300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99DAE2-24F1-C14C-8263-634BE1BD9A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273" y="8353880"/>
            <a:ext cx="6552728" cy="4905394"/>
          </a:xfrm>
          <a:prstGeom prst="rect">
            <a:avLst/>
          </a:prstGeom>
        </p:spPr>
      </p:pic>
      <p:pic>
        <p:nvPicPr>
          <p:cNvPr id="19" name="Рисунок 18" descr="Кавычки">
            <a:extLst>
              <a:ext uri="{FF2B5EF4-FFF2-40B4-BE49-F238E27FC236}">
                <a16:creationId xmlns:a16="http://schemas.microsoft.com/office/drawing/2014/main" id="{276EE80B-9B57-8F4A-8FAB-F94E5472AC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70556" y="2780853"/>
            <a:ext cx="914400" cy="9144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8C2A761-E9EF-B043-914A-6E61E6B0BC6A}"/>
              </a:ext>
            </a:extLst>
          </p:cNvPr>
          <p:cNvSpPr txBox="1"/>
          <p:nvPr/>
        </p:nvSpPr>
        <p:spPr>
          <a:xfrm>
            <a:off x="2413572" y="2781542"/>
            <a:ext cx="2178480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5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 Light"/>
              </a:rPr>
              <a:t>цитаты</a:t>
            </a:r>
          </a:p>
        </p:txBody>
      </p:sp>
    </p:spTree>
    <p:extLst>
      <p:ext uri="{BB962C8B-B14F-4D97-AF65-F5344CB8AC3E}">
        <p14:creationId xmlns:p14="http://schemas.microsoft.com/office/powerpoint/2010/main" val="218355023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Линия"/>
          <p:cNvSpPr/>
          <p:nvPr/>
        </p:nvSpPr>
        <p:spPr>
          <a:xfrm>
            <a:off x="1201065" y="1961456"/>
            <a:ext cx="21506373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62" name="Название подразделения, лаборатории, факультета и т.д."/>
          <p:cNvSpPr txBox="1"/>
          <p:nvPr/>
        </p:nvSpPr>
        <p:spPr>
          <a:xfrm>
            <a:off x="3407024" y="216848"/>
            <a:ext cx="20090232" cy="1621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algn="r">
              <a:defRPr sz="2400">
                <a:solidFill>
                  <a:srgbClr val="253957"/>
                </a:solidFill>
                <a:latin typeface="+mn-lt"/>
                <a:ea typeface="+mn-ea"/>
                <a:cs typeface="+mn-cs"/>
                <a:sym typeface="Arial Narrow"/>
              </a:defRPr>
            </a:lvl1pPr>
          </a:lstStyle>
          <a:p>
            <a:pPr algn="ctr"/>
            <a:r>
              <a:rPr lang="ru-RU" sz="4800" b="1" dirty="0"/>
              <a:t>Постоянный инновационный поиск с формированием традиций и ценностей образовательной системы</a:t>
            </a:r>
            <a:endParaRPr sz="4800" b="1" dirty="0"/>
          </a:p>
        </p:txBody>
      </p:sp>
      <p:pic>
        <p:nvPicPr>
          <p:cNvPr id="63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CAD3F1C-67F5-6C4A-B0E6-A979550CD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9152" y="3039775"/>
            <a:ext cx="14545616" cy="763644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4DF137-1679-CB4C-9576-5C8592E106F5}"/>
              </a:ext>
            </a:extLst>
          </p:cNvPr>
          <p:cNvSpPr/>
          <p:nvPr/>
        </p:nvSpPr>
        <p:spPr>
          <a:xfrm>
            <a:off x="1420758" y="12206490"/>
            <a:ext cx="210669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/>
              <a:t>на пути к совершенствованию «золотого стандарта» содержания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8496364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Линия"/>
          <p:cNvSpPr/>
          <p:nvPr/>
        </p:nvSpPr>
        <p:spPr>
          <a:xfrm>
            <a:off x="1201065" y="1961456"/>
            <a:ext cx="21506373" cy="1"/>
          </a:xfrm>
          <a:prstGeom prst="line">
            <a:avLst/>
          </a:prstGeom>
          <a:ln w="12700">
            <a:solidFill>
              <a:srgbClr val="253957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pic>
        <p:nvPicPr>
          <p:cNvPr id="63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606" y="586180"/>
            <a:ext cx="1199579" cy="1199579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Объект 2">
            <a:extLst>
              <a:ext uri="{FF2B5EF4-FFF2-40B4-BE49-F238E27FC236}">
                <a16:creationId xmlns:a16="http://schemas.microsoft.com/office/drawing/2014/main" id="{16B85D49-D538-ED40-ACAF-0ED8BC58C568}"/>
              </a:ext>
            </a:extLst>
          </p:cNvPr>
          <p:cNvSpPr txBox="1">
            <a:spLocks/>
          </p:cNvSpPr>
          <p:nvPr/>
        </p:nvSpPr>
        <p:spPr>
          <a:xfrm>
            <a:off x="8591600" y="4219422"/>
            <a:ext cx="13763339" cy="5277156"/>
          </a:xfrm>
          <a:prstGeom prst="rect">
            <a:avLst/>
          </a:prstGeom>
        </p:spPr>
        <p:txBody>
          <a:bodyPr/>
          <a:lstStyle>
            <a:lvl1pPr marL="6173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1pPr>
            <a:lvl2pPr marL="10618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2pPr>
            <a:lvl3pPr marL="15063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3pPr>
            <a:lvl4pPr marL="19508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4pPr>
            <a:lvl5pPr marL="23953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5pPr>
            <a:lvl6pPr marL="28398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6pPr>
            <a:lvl7pPr marL="32843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7pPr>
            <a:lvl8pPr marL="37288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8pPr>
            <a:lvl9pPr marL="4173361" marR="0" indent="-617361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0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Helvetica Light"/>
              </a:defRPr>
            </a:lvl9pPr>
          </a:lstStyle>
          <a:p>
            <a:pPr marL="0" indent="0" hangingPunct="1">
              <a:buNone/>
            </a:pPr>
            <a:r>
              <a:rPr lang="ru-RU" sz="5400" dirty="0"/>
              <a:t>Серия монографий о современном состоянии российского образования и его перспективах</a:t>
            </a:r>
          </a:p>
          <a:p>
            <a:pPr marL="0" indent="0" hangingPunct="1">
              <a:buFontTx/>
              <a:buNone/>
            </a:pPr>
            <a:r>
              <a:rPr lang="ru-RU" sz="4800" dirty="0">
                <a:hlinkClick r:id="rId4"/>
              </a:rPr>
              <a:t>«Белые книги российского образования» </a:t>
            </a:r>
            <a:r>
              <a:rPr lang="en-US" sz="4800" dirty="0">
                <a:hlinkClick r:id="rId4"/>
              </a:rPr>
              <a:t>https://ioe.hse.ru/white_papers</a:t>
            </a:r>
            <a:endParaRPr lang="ru-RU" sz="4800" dirty="0"/>
          </a:p>
          <a:p>
            <a:pPr marL="0" indent="0" hangingPunct="1">
              <a:buFontTx/>
              <a:buNone/>
            </a:pPr>
            <a:r>
              <a:rPr lang="ru-RU" sz="4800" dirty="0"/>
              <a:t>Доступны и бесплатны на сайте Института образования НИУ ВШЭ</a:t>
            </a:r>
          </a:p>
          <a:p>
            <a:pPr marL="0" indent="0" hangingPunct="1">
              <a:buFontTx/>
              <a:buNone/>
            </a:pPr>
            <a:endParaRPr lang="ru-RU" sz="4800" dirty="0"/>
          </a:p>
        </p:txBody>
      </p:sp>
      <p:pic>
        <p:nvPicPr>
          <p:cNvPr id="21" name="Рисунок 20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BB06DE9-90A6-D348-85C7-985A1A6412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065" y="3435948"/>
            <a:ext cx="6670451" cy="883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22268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Arial Narrow"/>
        <a:ea typeface="Arial Narrow"/>
        <a:cs typeface="Arial Narrow"/>
      </a:minorFont>
    </a:fontScheme>
    <a:fmtScheme name="White">
      <a:fillStyleLst>
        <a:solidFill>
          <a:srgbClr val="FFFFFF"/>
        </a:solidFill>
        <a:solidFill>
          <a:srgbClr val="FFFFFF"/>
        </a:solidFill>
        <a:solidFill>
          <a:srgbClr val="FFFFFF"/>
        </a:solidFill>
      </a:fillStyleLst>
      <a:lnStyleLst>
        <a:ln>
          <a:solidFill>
            <a:srgbClr val="000000"/>
          </a:solidFill>
        </a:ln>
        <a:ln>
          <a:solidFill>
            <a:srgbClr val="000000"/>
          </a:solidFill>
        </a:ln>
        <a:ln>
          <a:solidFill>
            <a:srgbClr val="000000"/>
          </a:solidFill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rgbClr val="FFFFFF"/>
        </a:solidFill>
        <a:solidFill>
          <a:srgbClr val="FFFFFF"/>
        </a:solidFill>
        <a:solidFill>
          <a:srgbClr val="FFFFFF"/>
        </a:soli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Arial Narrow"/>
        <a:ea typeface="Arial Narrow"/>
        <a:cs typeface="Arial Narrow"/>
      </a:minorFont>
    </a:fontScheme>
    <a:fmtScheme name="White">
      <a:fillStyleLst>
        <a:solidFill>
          <a:srgbClr val="FFFFFF"/>
        </a:solidFill>
        <a:solidFill>
          <a:srgbClr val="FFFFFF"/>
        </a:solidFill>
        <a:solidFill>
          <a:srgbClr val="FFFFFF"/>
        </a:solidFill>
      </a:fillStyleLst>
      <a:lnStyleLst>
        <a:ln>
          <a:solidFill>
            <a:srgbClr val="000000"/>
          </a:solidFill>
        </a:ln>
        <a:ln>
          <a:solidFill>
            <a:srgbClr val="000000"/>
          </a:solidFill>
        </a:ln>
        <a:ln>
          <a:solidFill>
            <a:srgbClr val="000000"/>
          </a:solidFill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rgbClr val="FFFFFF"/>
        </a:solidFill>
        <a:solidFill>
          <a:srgbClr val="FFFFFF"/>
        </a:solidFill>
        <a:solidFill>
          <a:srgbClr val="FFFFFF"/>
        </a:soli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5042</TotalTime>
  <Words>572</Words>
  <Application>Microsoft Macintosh PowerPoint</Application>
  <PresentationFormat>Произвольный</PresentationFormat>
  <Paragraphs>65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Narrow</vt:lpstr>
      <vt:lpstr>Helvetica</vt:lpstr>
      <vt:lpstr>Helvetica Light</vt:lpstr>
      <vt:lpstr>Helvetica Neue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Андрей Павлов</cp:lastModifiedBy>
  <cp:revision>75</cp:revision>
  <cp:lastPrinted>2019-12-05T09:03:44Z</cp:lastPrinted>
  <dcterms:modified xsi:type="dcterms:W3CDTF">2019-12-05T09:03:58Z</dcterms:modified>
</cp:coreProperties>
</file>